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5.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7.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8.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9.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10.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3" r:id="rId5"/>
    <p:sldMasterId id="2147483704" r:id="rId6"/>
    <p:sldMasterId id="2147483737" r:id="rId7"/>
    <p:sldMasterId id="2147483772" r:id="rId8"/>
    <p:sldMasterId id="2147483801" r:id="rId9"/>
  </p:sldMasterIdLst>
  <p:notesMasterIdLst>
    <p:notesMasterId r:id="rId102"/>
  </p:notesMasterIdLst>
  <p:handoutMasterIdLst>
    <p:handoutMasterId r:id="rId103"/>
  </p:handoutMasterIdLst>
  <p:sldIdLst>
    <p:sldId id="1338" r:id="rId10"/>
    <p:sldId id="1828" r:id="rId11"/>
    <p:sldId id="1684" r:id="rId12"/>
    <p:sldId id="268" r:id="rId13"/>
    <p:sldId id="293" r:id="rId14"/>
    <p:sldId id="295" r:id="rId15"/>
    <p:sldId id="294" r:id="rId16"/>
    <p:sldId id="1829" r:id="rId17"/>
    <p:sldId id="2036" r:id="rId18"/>
    <p:sldId id="288" r:id="rId19"/>
    <p:sldId id="287" r:id="rId20"/>
    <p:sldId id="1818" r:id="rId21"/>
    <p:sldId id="2038" r:id="rId22"/>
    <p:sldId id="1889" r:id="rId23"/>
    <p:sldId id="2039" r:id="rId24"/>
    <p:sldId id="2037" r:id="rId25"/>
    <p:sldId id="1890" r:id="rId26"/>
    <p:sldId id="2034" r:id="rId27"/>
    <p:sldId id="1891" r:id="rId28"/>
    <p:sldId id="1892" r:id="rId29"/>
    <p:sldId id="1339" r:id="rId30"/>
    <p:sldId id="1784" r:id="rId31"/>
    <p:sldId id="1796" r:id="rId32"/>
    <p:sldId id="1869" r:id="rId33"/>
    <p:sldId id="1785" r:id="rId34"/>
    <p:sldId id="1341" r:id="rId35"/>
    <p:sldId id="1879" r:id="rId36"/>
    <p:sldId id="2041" r:id="rId37"/>
    <p:sldId id="1798" r:id="rId38"/>
    <p:sldId id="1797" r:id="rId39"/>
    <p:sldId id="1801" r:id="rId40"/>
    <p:sldId id="1803" r:id="rId41"/>
    <p:sldId id="1804" r:id="rId42"/>
    <p:sldId id="1802" r:id="rId43"/>
    <p:sldId id="1787" r:id="rId44"/>
    <p:sldId id="1805" r:id="rId45"/>
    <p:sldId id="1806" r:id="rId46"/>
    <p:sldId id="1766" r:id="rId47"/>
    <p:sldId id="1830" r:id="rId48"/>
    <p:sldId id="1835" r:id="rId49"/>
    <p:sldId id="285" r:id="rId50"/>
    <p:sldId id="1832" r:id="rId51"/>
    <p:sldId id="1834" r:id="rId52"/>
    <p:sldId id="1833" r:id="rId53"/>
    <p:sldId id="286" r:id="rId54"/>
    <p:sldId id="1807" r:id="rId55"/>
    <p:sldId id="289" r:id="rId56"/>
    <p:sldId id="1880" r:id="rId57"/>
    <p:sldId id="1819" r:id="rId58"/>
    <p:sldId id="291" r:id="rId59"/>
    <p:sldId id="2042" r:id="rId60"/>
    <p:sldId id="2035" r:id="rId61"/>
    <p:sldId id="1841" r:id="rId62"/>
    <p:sldId id="1888" r:id="rId63"/>
    <p:sldId id="1842" r:id="rId64"/>
    <p:sldId id="1844" r:id="rId65"/>
    <p:sldId id="1845" r:id="rId66"/>
    <p:sldId id="1846" r:id="rId67"/>
    <p:sldId id="1847" r:id="rId68"/>
    <p:sldId id="1848" r:id="rId69"/>
    <p:sldId id="2043" r:id="rId70"/>
    <p:sldId id="1857" r:id="rId71"/>
    <p:sldId id="1836" r:id="rId72"/>
    <p:sldId id="280" r:id="rId73"/>
    <p:sldId id="281" r:id="rId74"/>
    <p:sldId id="1837" r:id="rId75"/>
    <p:sldId id="283" r:id="rId76"/>
    <p:sldId id="1815" r:id="rId77"/>
    <p:sldId id="1817" r:id="rId78"/>
    <p:sldId id="1858" r:id="rId79"/>
    <p:sldId id="1838" r:id="rId80"/>
    <p:sldId id="2044" r:id="rId81"/>
    <p:sldId id="278" r:id="rId82"/>
    <p:sldId id="1808" r:id="rId83"/>
    <p:sldId id="1809" r:id="rId84"/>
    <p:sldId id="1811" r:id="rId85"/>
    <p:sldId id="1872" r:id="rId86"/>
    <p:sldId id="1810" r:id="rId87"/>
    <p:sldId id="1875" r:id="rId88"/>
    <p:sldId id="1876" r:id="rId89"/>
    <p:sldId id="1874" r:id="rId90"/>
    <p:sldId id="1871" r:id="rId91"/>
    <p:sldId id="1870" r:id="rId92"/>
    <p:sldId id="1823" r:id="rId93"/>
    <p:sldId id="1839" r:id="rId94"/>
    <p:sldId id="272" r:id="rId95"/>
    <p:sldId id="274" r:id="rId96"/>
    <p:sldId id="275" r:id="rId97"/>
    <p:sldId id="1800" r:id="rId98"/>
    <p:sldId id="1840" r:id="rId99"/>
    <p:sldId id="277" r:id="rId100"/>
    <p:sldId id="1843"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AAF341-4410-4EE7-9600-2B51CF79E9DF}">
          <p14:sldIdLst>
            <p14:sldId id="1338"/>
            <p14:sldId id="1828"/>
          </p14:sldIdLst>
        </p14:section>
        <p14:section name="1分鐘搞懂 Azure SQL Database" id="{1E52E98B-9727-45F0-A49C-9D28082E5B82}">
          <p14:sldIdLst>
            <p14:sldId id="1684"/>
            <p14:sldId id="268"/>
            <p14:sldId id="293"/>
            <p14:sldId id="295"/>
            <p14:sldId id="294"/>
          </p14:sldIdLst>
        </p14:section>
        <p14:section name="Microsoft Azure SQL Database Overview" id="{AC1818B3-8774-4270-8DEA-6D2089C8DD18}">
          <p14:sldIdLst>
            <p14:sldId id="1829"/>
            <p14:sldId id="2036"/>
            <p14:sldId id="288"/>
            <p14:sldId id="287"/>
            <p14:sldId id="1818"/>
            <p14:sldId id="2038"/>
            <p14:sldId id="1889"/>
            <p14:sldId id="2039"/>
            <p14:sldId id="2037"/>
            <p14:sldId id="1890"/>
            <p14:sldId id="2034"/>
            <p14:sldId id="1891"/>
            <p14:sldId id="1892"/>
            <p14:sldId id="1339"/>
            <p14:sldId id="1784"/>
            <p14:sldId id="1796"/>
            <p14:sldId id="1869"/>
            <p14:sldId id="1785"/>
            <p14:sldId id="1341"/>
            <p14:sldId id="1879"/>
            <p14:sldId id="2041"/>
            <p14:sldId id="1798"/>
            <p14:sldId id="1797"/>
            <p14:sldId id="1801"/>
            <p14:sldId id="1803"/>
            <p14:sldId id="1804"/>
            <p14:sldId id="1802"/>
            <p14:sldId id="1787"/>
            <p14:sldId id="1805"/>
            <p14:sldId id="1806"/>
            <p14:sldId id="1766"/>
          </p14:sldIdLst>
        </p14:section>
        <p14:section name="Azure SQL Database 重要功能" id="{45EB2490-71B6-4F7E-BCDD-CE1EDC0EA388}">
          <p14:sldIdLst>
            <p14:sldId id="1830"/>
            <p14:sldId id="1835"/>
            <p14:sldId id="285"/>
            <p14:sldId id="1832"/>
            <p14:sldId id="1834"/>
            <p14:sldId id="1833"/>
            <p14:sldId id="286"/>
            <p14:sldId id="1807"/>
            <p14:sldId id="289"/>
            <p14:sldId id="1880"/>
            <p14:sldId id="1819"/>
            <p14:sldId id="291"/>
            <p14:sldId id="2042"/>
            <p14:sldId id="2035"/>
          </p14:sldIdLst>
        </p14:section>
        <p14:section name="Azure SQL Database 安全性" id="{1BF1763F-4533-41E0-8271-08B54C95D7E5}">
          <p14:sldIdLst>
            <p14:sldId id="1841"/>
            <p14:sldId id="1888"/>
            <p14:sldId id="1842"/>
            <p14:sldId id="1844"/>
            <p14:sldId id="1845"/>
            <p14:sldId id="1846"/>
            <p14:sldId id="1847"/>
            <p14:sldId id="1848"/>
            <p14:sldId id="2043"/>
            <p14:sldId id="1857"/>
          </p14:sldIdLst>
        </p14:section>
        <p14:section name="SQL MI" id="{6C0B8730-0A73-4AE7-AAE7-5930188D1727}">
          <p14:sldIdLst>
            <p14:sldId id="1836"/>
            <p14:sldId id="280"/>
            <p14:sldId id="281"/>
            <p14:sldId id="1837"/>
            <p14:sldId id="283"/>
            <p14:sldId id="1815"/>
            <p14:sldId id="1817"/>
            <p14:sldId id="1858"/>
          </p14:sldIdLst>
        </p14:section>
        <p14:section name="如何監控效能 - 工具介紹" id="{5D017031-BB5F-468A-9F3D-18A340C1E047}">
          <p14:sldIdLst>
            <p14:sldId id="1838"/>
            <p14:sldId id="2044"/>
            <p14:sldId id="278"/>
            <p14:sldId id="1808"/>
            <p14:sldId id="1809"/>
            <p14:sldId id="1811"/>
            <p14:sldId id="1872"/>
            <p14:sldId id="1810"/>
            <p14:sldId id="1875"/>
            <p14:sldId id="1876"/>
            <p14:sldId id="1874"/>
            <p14:sldId id="1871"/>
            <p14:sldId id="1870"/>
            <p14:sldId id="1823"/>
            <p14:sldId id="1839"/>
            <p14:sldId id="272"/>
            <p14:sldId id="274"/>
            <p14:sldId id="275"/>
            <p14:sldId id="1800"/>
            <p14:sldId id="1840"/>
            <p14:sldId id="277"/>
            <p14:sldId id="184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B0F0"/>
    <a:srgbClr val="404040"/>
    <a:srgbClr val="7030A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158B27-023B-45E7-85FB-B8BF175B1D72}" v="865" dt="2023-03-20T14:59:34.2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55963" autoAdjust="0"/>
  </p:normalViewPr>
  <p:slideViewPr>
    <p:cSldViewPr snapToGrid="0" showGuides="1">
      <p:cViewPr varScale="1">
        <p:scale>
          <a:sx n="54" d="100"/>
          <a:sy n="54" d="100"/>
        </p:scale>
        <p:origin x="1635" y="18"/>
      </p:cViewPr>
      <p:guideLst>
        <p:guide orient="horz" pos="2160"/>
        <p:guide pos="3840"/>
      </p:guideLst>
    </p:cSldViewPr>
  </p:slideViewPr>
  <p:notesTextViewPr>
    <p:cViewPr>
      <p:scale>
        <a:sx n="125" d="100"/>
        <a:sy n="125" d="100"/>
      </p:scale>
      <p:origin x="0" y="0"/>
    </p:cViewPr>
  </p:notesTextViewPr>
  <p:sorterViewPr>
    <p:cViewPr>
      <p:scale>
        <a:sx n="114" d="100"/>
        <a:sy n="114" d="100"/>
      </p:scale>
      <p:origin x="0" y="-1476"/>
    </p:cViewPr>
  </p:sorterViewPr>
  <p:notesViewPr>
    <p:cSldViewPr snapToGrid="0" showGuides="1">
      <p:cViewPr varScale="1">
        <p:scale>
          <a:sx n="53" d="100"/>
          <a:sy n="53" d="100"/>
        </p:scale>
        <p:origin x="284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07" Type="http://schemas.openxmlformats.org/officeDocument/2006/relationships/theme" Target="theme/theme1.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handoutMaster" Target="handoutMasters/handoutMaster1.xml"/><Relationship Id="rId108" Type="http://schemas.openxmlformats.org/officeDocument/2006/relationships/tableStyles" Target="tableStyle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microsoft.com/office/2015/10/relationships/revisionInfo" Target="revisionInfo.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AFE36-B94A-41ED-BB6D-83E30AB2668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3C60555A-CA7F-4760-8D5B-32B4BA599D54}">
      <dgm:prSet phldrT="[Text]"/>
      <dgm:spPr/>
      <dgm:t>
        <a:bodyPr/>
        <a:lstStyle/>
        <a:p>
          <a:r>
            <a:rPr lang="en-US"/>
            <a:t>Online</a:t>
          </a:r>
        </a:p>
      </dgm:t>
    </dgm:pt>
    <dgm:pt modelId="{21BBDA72-8C4D-43C1-9774-1AED66260D6F}" type="parTrans" cxnId="{8EA5F8E7-6448-4743-A07B-368F0D0FC7A6}">
      <dgm:prSet/>
      <dgm:spPr/>
      <dgm:t>
        <a:bodyPr/>
        <a:lstStyle/>
        <a:p>
          <a:endParaRPr lang="en-US"/>
        </a:p>
      </dgm:t>
    </dgm:pt>
    <dgm:pt modelId="{B566C50D-98B6-4B90-9921-E2DE7D66611E}" type="sibTrans" cxnId="{8EA5F8E7-6448-4743-A07B-368F0D0FC7A6}">
      <dgm:prSet/>
      <dgm:spPr/>
      <dgm:t>
        <a:bodyPr/>
        <a:lstStyle/>
        <a:p>
          <a:endParaRPr lang="en-US"/>
        </a:p>
      </dgm:t>
    </dgm:pt>
    <dgm:pt modelId="{F949B717-2CE7-4620-B9CD-8786CA31835B}">
      <dgm:prSet phldrT="[Text]"/>
      <dgm:spPr/>
      <dgm:t>
        <a:bodyPr/>
        <a:lstStyle/>
        <a:p>
          <a:r>
            <a:rPr lang="en-US"/>
            <a:t>Pausing</a:t>
          </a:r>
        </a:p>
      </dgm:t>
    </dgm:pt>
    <dgm:pt modelId="{3F10A4E2-5AE8-434D-9743-0A940A8A1752}" type="parTrans" cxnId="{650C9A77-E0EC-4CB5-90B2-0D6F371E7860}">
      <dgm:prSet/>
      <dgm:spPr/>
      <dgm:t>
        <a:bodyPr/>
        <a:lstStyle/>
        <a:p>
          <a:endParaRPr lang="en-US"/>
        </a:p>
      </dgm:t>
    </dgm:pt>
    <dgm:pt modelId="{E18A2493-706C-4996-80D0-2D15DF51E954}" type="sibTrans" cxnId="{650C9A77-E0EC-4CB5-90B2-0D6F371E7860}">
      <dgm:prSet/>
      <dgm:spPr/>
      <dgm:t>
        <a:bodyPr/>
        <a:lstStyle/>
        <a:p>
          <a:endParaRPr lang="en-US"/>
        </a:p>
      </dgm:t>
    </dgm:pt>
    <dgm:pt modelId="{578698BB-02E1-4C83-AE17-4D966676CAFC}">
      <dgm:prSet phldrT="[Text]"/>
      <dgm:spPr/>
      <dgm:t>
        <a:bodyPr/>
        <a:lstStyle/>
        <a:p>
          <a:r>
            <a:rPr lang="en-US"/>
            <a:t>Paused</a:t>
          </a:r>
        </a:p>
      </dgm:t>
    </dgm:pt>
    <dgm:pt modelId="{9AA52F32-E41E-4010-8C01-62B7F8D99B7A}" type="parTrans" cxnId="{2CF29BFD-DB3D-415F-A630-804CD984A039}">
      <dgm:prSet/>
      <dgm:spPr/>
      <dgm:t>
        <a:bodyPr/>
        <a:lstStyle/>
        <a:p>
          <a:endParaRPr lang="en-US"/>
        </a:p>
      </dgm:t>
    </dgm:pt>
    <dgm:pt modelId="{748FB4F0-F725-45B7-ADA5-7D0AA0405A81}" type="sibTrans" cxnId="{2CF29BFD-DB3D-415F-A630-804CD984A039}">
      <dgm:prSet/>
      <dgm:spPr/>
      <dgm:t>
        <a:bodyPr/>
        <a:lstStyle/>
        <a:p>
          <a:endParaRPr lang="en-US"/>
        </a:p>
      </dgm:t>
    </dgm:pt>
    <dgm:pt modelId="{DA9BEDA7-26EE-409C-AAE4-2C3F1DE7AC7F}">
      <dgm:prSet phldrT="[Text]"/>
      <dgm:spPr/>
      <dgm:t>
        <a:bodyPr/>
        <a:lstStyle/>
        <a:p>
          <a:r>
            <a:rPr lang="en-US"/>
            <a:t>Resuming</a:t>
          </a:r>
        </a:p>
      </dgm:t>
    </dgm:pt>
    <dgm:pt modelId="{F3B1E59F-1761-4CF7-8401-77ECDBA28D81}" type="parTrans" cxnId="{AF229F3D-455E-4F0F-91C0-FB975AAE5D79}">
      <dgm:prSet/>
      <dgm:spPr/>
      <dgm:t>
        <a:bodyPr/>
        <a:lstStyle/>
        <a:p>
          <a:endParaRPr lang="en-US"/>
        </a:p>
      </dgm:t>
    </dgm:pt>
    <dgm:pt modelId="{953A8114-5DC8-454A-AEC1-2FF568A567C3}" type="sibTrans" cxnId="{AF229F3D-455E-4F0F-91C0-FB975AAE5D79}">
      <dgm:prSet/>
      <dgm:spPr/>
      <dgm:t>
        <a:bodyPr/>
        <a:lstStyle/>
        <a:p>
          <a:endParaRPr lang="en-US"/>
        </a:p>
      </dgm:t>
    </dgm:pt>
    <dgm:pt modelId="{BCED23F4-A059-4474-9B74-EADFD12789C2}" type="pres">
      <dgm:prSet presAssocID="{4A1AFE36-B94A-41ED-BB6D-83E30AB2668F}" presName="cycle" presStyleCnt="0">
        <dgm:presLayoutVars>
          <dgm:dir/>
          <dgm:resizeHandles val="exact"/>
        </dgm:presLayoutVars>
      </dgm:prSet>
      <dgm:spPr/>
    </dgm:pt>
    <dgm:pt modelId="{FEC1A2D6-5E82-40E7-8FFB-A91AB1246131}" type="pres">
      <dgm:prSet presAssocID="{3C60555A-CA7F-4760-8D5B-32B4BA599D54}" presName="node" presStyleLbl="node1" presStyleIdx="0" presStyleCnt="4">
        <dgm:presLayoutVars>
          <dgm:bulletEnabled val="1"/>
        </dgm:presLayoutVars>
      </dgm:prSet>
      <dgm:spPr/>
    </dgm:pt>
    <dgm:pt modelId="{C8915C52-124B-4928-9DC6-70FF722DBD16}" type="pres">
      <dgm:prSet presAssocID="{3C60555A-CA7F-4760-8D5B-32B4BA599D54}" presName="spNode" presStyleCnt="0"/>
      <dgm:spPr/>
    </dgm:pt>
    <dgm:pt modelId="{25721DFE-594C-4A57-BE93-34F96400E99D}" type="pres">
      <dgm:prSet presAssocID="{B566C50D-98B6-4B90-9921-E2DE7D66611E}" presName="sibTrans" presStyleLbl="sibTrans1D1" presStyleIdx="0" presStyleCnt="4"/>
      <dgm:spPr/>
    </dgm:pt>
    <dgm:pt modelId="{8EA6D021-CF92-4121-BB2B-F44CBFB821EA}" type="pres">
      <dgm:prSet presAssocID="{F949B717-2CE7-4620-B9CD-8786CA31835B}" presName="node" presStyleLbl="node1" presStyleIdx="1" presStyleCnt="4">
        <dgm:presLayoutVars>
          <dgm:bulletEnabled val="1"/>
        </dgm:presLayoutVars>
      </dgm:prSet>
      <dgm:spPr/>
    </dgm:pt>
    <dgm:pt modelId="{411AF020-5DB1-4741-AFCB-891840922474}" type="pres">
      <dgm:prSet presAssocID="{F949B717-2CE7-4620-B9CD-8786CA31835B}" presName="spNode" presStyleCnt="0"/>
      <dgm:spPr/>
    </dgm:pt>
    <dgm:pt modelId="{F33D7594-254F-48AF-96A1-02A120A2DDDC}" type="pres">
      <dgm:prSet presAssocID="{E18A2493-706C-4996-80D0-2D15DF51E954}" presName="sibTrans" presStyleLbl="sibTrans1D1" presStyleIdx="1" presStyleCnt="4"/>
      <dgm:spPr/>
    </dgm:pt>
    <dgm:pt modelId="{E91C2E55-5C8E-4527-B610-A3BBAF726131}" type="pres">
      <dgm:prSet presAssocID="{578698BB-02E1-4C83-AE17-4D966676CAFC}" presName="node" presStyleLbl="node1" presStyleIdx="2" presStyleCnt="4">
        <dgm:presLayoutVars>
          <dgm:bulletEnabled val="1"/>
        </dgm:presLayoutVars>
      </dgm:prSet>
      <dgm:spPr/>
    </dgm:pt>
    <dgm:pt modelId="{BDF765D0-9E96-4795-BE1C-1DA192DAC12B}" type="pres">
      <dgm:prSet presAssocID="{578698BB-02E1-4C83-AE17-4D966676CAFC}" presName="spNode" presStyleCnt="0"/>
      <dgm:spPr/>
    </dgm:pt>
    <dgm:pt modelId="{A543DAFC-68BC-4004-AC87-5A816B4573BB}" type="pres">
      <dgm:prSet presAssocID="{748FB4F0-F725-45B7-ADA5-7D0AA0405A81}" presName="sibTrans" presStyleLbl="sibTrans1D1" presStyleIdx="2" presStyleCnt="4"/>
      <dgm:spPr/>
    </dgm:pt>
    <dgm:pt modelId="{3504A93F-F78A-4695-8DE6-EFDEF5213C9A}" type="pres">
      <dgm:prSet presAssocID="{DA9BEDA7-26EE-409C-AAE4-2C3F1DE7AC7F}" presName="node" presStyleLbl="node1" presStyleIdx="3" presStyleCnt="4">
        <dgm:presLayoutVars>
          <dgm:bulletEnabled val="1"/>
        </dgm:presLayoutVars>
      </dgm:prSet>
      <dgm:spPr/>
    </dgm:pt>
    <dgm:pt modelId="{85F4CF70-FB1D-4A3D-BF45-2B5E4A8E409D}" type="pres">
      <dgm:prSet presAssocID="{DA9BEDA7-26EE-409C-AAE4-2C3F1DE7AC7F}" presName="spNode" presStyleCnt="0"/>
      <dgm:spPr/>
    </dgm:pt>
    <dgm:pt modelId="{81E56A85-8F97-4ABA-A43F-891C1CAE7B58}" type="pres">
      <dgm:prSet presAssocID="{953A8114-5DC8-454A-AEC1-2FF568A567C3}" presName="sibTrans" presStyleLbl="sibTrans1D1" presStyleIdx="3" presStyleCnt="4"/>
      <dgm:spPr/>
    </dgm:pt>
  </dgm:ptLst>
  <dgm:cxnLst>
    <dgm:cxn modelId="{CF818116-9874-46A7-A9CA-758DCDAD4EFF}" type="presOf" srcId="{3C60555A-CA7F-4760-8D5B-32B4BA599D54}" destId="{FEC1A2D6-5E82-40E7-8FFB-A91AB1246131}" srcOrd="0" destOrd="0" presId="urn:microsoft.com/office/officeart/2005/8/layout/cycle5"/>
    <dgm:cxn modelId="{E2068626-CBF7-48D4-9082-089CA08077F0}" type="presOf" srcId="{578698BB-02E1-4C83-AE17-4D966676CAFC}" destId="{E91C2E55-5C8E-4527-B610-A3BBAF726131}" srcOrd="0" destOrd="0" presId="urn:microsoft.com/office/officeart/2005/8/layout/cycle5"/>
    <dgm:cxn modelId="{AF229F3D-455E-4F0F-91C0-FB975AAE5D79}" srcId="{4A1AFE36-B94A-41ED-BB6D-83E30AB2668F}" destId="{DA9BEDA7-26EE-409C-AAE4-2C3F1DE7AC7F}" srcOrd="3" destOrd="0" parTransId="{F3B1E59F-1761-4CF7-8401-77ECDBA28D81}" sibTransId="{953A8114-5DC8-454A-AEC1-2FF568A567C3}"/>
    <dgm:cxn modelId="{0C036C47-D4D3-413C-BE20-FACB0CED3B5F}" type="presOf" srcId="{748FB4F0-F725-45B7-ADA5-7D0AA0405A81}" destId="{A543DAFC-68BC-4004-AC87-5A816B4573BB}" srcOrd="0" destOrd="0" presId="urn:microsoft.com/office/officeart/2005/8/layout/cycle5"/>
    <dgm:cxn modelId="{45C0BE49-01FA-4490-94FC-8F95A845F598}" type="presOf" srcId="{DA9BEDA7-26EE-409C-AAE4-2C3F1DE7AC7F}" destId="{3504A93F-F78A-4695-8DE6-EFDEF5213C9A}" srcOrd="0" destOrd="0" presId="urn:microsoft.com/office/officeart/2005/8/layout/cycle5"/>
    <dgm:cxn modelId="{86B62952-4A82-4489-8D81-3521AFF1119C}" type="presOf" srcId="{F949B717-2CE7-4620-B9CD-8786CA31835B}" destId="{8EA6D021-CF92-4121-BB2B-F44CBFB821EA}" srcOrd="0" destOrd="0" presId="urn:microsoft.com/office/officeart/2005/8/layout/cycle5"/>
    <dgm:cxn modelId="{AA3A8E76-EF61-46C2-9F6D-35B02EEDCFEF}" type="presOf" srcId="{E18A2493-706C-4996-80D0-2D15DF51E954}" destId="{F33D7594-254F-48AF-96A1-02A120A2DDDC}" srcOrd="0" destOrd="0" presId="urn:microsoft.com/office/officeart/2005/8/layout/cycle5"/>
    <dgm:cxn modelId="{650C9A77-E0EC-4CB5-90B2-0D6F371E7860}" srcId="{4A1AFE36-B94A-41ED-BB6D-83E30AB2668F}" destId="{F949B717-2CE7-4620-B9CD-8786CA31835B}" srcOrd="1" destOrd="0" parTransId="{3F10A4E2-5AE8-434D-9743-0A940A8A1752}" sibTransId="{E18A2493-706C-4996-80D0-2D15DF51E954}"/>
    <dgm:cxn modelId="{92CA607A-1BED-4FED-880A-F704A17A81F2}" type="presOf" srcId="{B566C50D-98B6-4B90-9921-E2DE7D66611E}" destId="{25721DFE-594C-4A57-BE93-34F96400E99D}" srcOrd="0" destOrd="0" presId="urn:microsoft.com/office/officeart/2005/8/layout/cycle5"/>
    <dgm:cxn modelId="{8F414281-CBC4-4CA8-9BD1-15360D06B350}" type="presOf" srcId="{4A1AFE36-B94A-41ED-BB6D-83E30AB2668F}" destId="{BCED23F4-A059-4474-9B74-EADFD12789C2}" srcOrd="0" destOrd="0" presId="urn:microsoft.com/office/officeart/2005/8/layout/cycle5"/>
    <dgm:cxn modelId="{AF9788C6-54F7-47B5-9B84-C07A97E8CAFA}" type="presOf" srcId="{953A8114-5DC8-454A-AEC1-2FF568A567C3}" destId="{81E56A85-8F97-4ABA-A43F-891C1CAE7B58}" srcOrd="0" destOrd="0" presId="urn:microsoft.com/office/officeart/2005/8/layout/cycle5"/>
    <dgm:cxn modelId="{8EA5F8E7-6448-4743-A07B-368F0D0FC7A6}" srcId="{4A1AFE36-B94A-41ED-BB6D-83E30AB2668F}" destId="{3C60555A-CA7F-4760-8D5B-32B4BA599D54}" srcOrd="0" destOrd="0" parTransId="{21BBDA72-8C4D-43C1-9774-1AED66260D6F}" sibTransId="{B566C50D-98B6-4B90-9921-E2DE7D66611E}"/>
    <dgm:cxn modelId="{2CF29BFD-DB3D-415F-A630-804CD984A039}" srcId="{4A1AFE36-B94A-41ED-BB6D-83E30AB2668F}" destId="{578698BB-02E1-4C83-AE17-4D966676CAFC}" srcOrd="2" destOrd="0" parTransId="{9AA52F32-E41E-4010-8C01-62B7F8D99B7A}" sibTransId="{748FB4F0-F725-45B7-ADA5-7D0AA0405A81}"/>
    <dgm:cxn modelId="{AC0F3562-CC38-4AF9-9917-E4DC0CA63431}" type="presParOf" srcId="{BCED23F4-A059-4474-9B74-EADFD12789C2}" destId="{FEC1A2D6-5E82-40E7-8FFB-A91AB1246131}" srcOrd="0" destOrd="0" presId="urn:microsoft.com/office/officeart/2005/8/layout/cycle5"/>
    <dgm:cxn modelId="{C8F4A739-C778-42D6-A6C7-D2B9C40D0219}" type="presParOf" srcId="{BCED23F4-A059-4474-9B74-EADFD12789C2}" destId="{C8915C52-124B-4928-9DC6-70FF722DBD16}" srcOrd="1" destOrd="0" presId="urn:microsoft.com/office/officeart/2005/8/layout/cycle5"/>
    <dgm:cxn modelId="{A064153B-27B6-464A-AD75-5DE4F130DF96}" type="presParOf" srcId="{BCED23F4-A059-4474-9B74-EADFD12789C2}" destId="{25721DFE-594C-4A57-BE93-34F96400E99D}" srcOrd="2" destOrd="0" presId="urn:microsoft.com/office/officeart/2005/8/layout/cycle5"/>
    <dgm:cxn modelId="{49980AAE-809F-46B4-BD07-FACCFB342DD8}" type="presParOf" srcId="{BCED23F4-A059-4474-9B74-EADFD12789C2}" destId="{8EA6D021-CF92-4121-BB2B-F44CBFB821EA}" srcOrd="3" destOrd="0" presId="urn:microsoft.com/office/officeart/2005/8/layout/cycle5"/>
    <dgm:cxn modelId="{AC940EAE-3C6C-40B1-A21E-9AD1675AE08E}" type="presParOf" srcId="{BCED23F4-A059-4474-9B74-EADFD12789C2}" destId="{411AF020-5DB1-4741-AFCB-891840922474}" srcOrd="4" destOrd="0" presId="urn:microsoft.com/office/officeart/2005/8/layout/cycle5"/>
    <dgm:cxn modelId="{AB5E2B32-BA0B-4D1D-9935-EF7B94CE0AD7}" type="presParOf" srcId="{BCED23F4-A059-4474-9B74-EADFD12789C2}" destId="{F33D7594-254F-48AF-96A1-02A120A2DDDC}" srcOrd="5" destOrd="0" presId="urn:microsoft.com/office/officeart/2005/8/layout/cycle5"/>
    <dgm:cxn modelId="{15D73E72-964C-4B36-BBFC-7021F45A3A72}" type="presParOf" srcId="{BCED23F4-A059-4474-9B74-EADFD12789C2}" destId="{E91C2E55-5C8E-4527-B610-A3BBAF726131}" srcOrd="6" destOrd="0" presId="urn:microsoft.com/office/officeart/2005/8/layout/cycle5"/>
    <dgm:cxn modelId="{081A946B-2608-47CE-B244-3BDF526ECE05}" type="presParOf" srcId="{BCED23F4-A059-4474-9B74-EADFD12789C2}" destId="{BDF765D0-9E96-4795-BE1C-1DA192DAC12B}" srcOrd="7" destOrd="0" presId="urn:microsoft.com/office/officeart/2005/8/layout/cycle5"/>
    <dgm:cxn modelId="{124EB84F-FBD4-44CF-BBD0-A93F97A52855}" type="presParOf" srcId="{BCED23F4-A059-4474-9B74-EADFD12789C2}" destId="{A543DAFC-68BC-4004-AC87-5A816B4573BB}" srcOrd="8" destOrd="0" presId="urn:microsoft.com/office/officeart/2005/8/layout/cycle5"/>
    <dgm:cxn modelId="{83AC367B-52E2-46A1-8833-5DF7997FE926}" type="presParOf" srcId="{BCED23F4-A059-4474-9B74-EADFD12789C2}" destId="{3504A93F-F78A-4695-8DE6-EFDEF5213C9A}" srcOrd="9" destOrd="0" presId="urn:microsoft.com/office/officeart/2005/8/layout/cycle5"/>
    <dgm:cxn modelId="{6784E772-CF67-4166-8E3A-16BF40AF5091}" type="presParOf" srcId="{BCED23F4-A059-4474-9B74-EADFD12789C2}" destId="{85F4CF70-FB1D-4A3D-BF45-2B5E4A8E409D}" srcOrd="10" destOrd="0" presId="urn:microsoft.com/office/officeart/2005/8/layout/cycle5"/>
    <dgm:cxn modelId="{7C2EC7C1-5F1C-44A4-AA0B-A0A6DEF0ED90}" type="presParOf" srcId="{BCED23F4-A059-4474-9B74-EADFD12789C2}" destId="{81E56A85-8F97-4ABA-A43F-891C1CAE7B58}"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1A2D6-5E82-40E7-8FFB-A91AB1246131}">
      <dsp:nvSpPr>
        <dsp:cNvPr id="0" name=""/>
        <dsp:cNvSpPr/>
      </dsp:nvSpPr>
      <dsp:spPr>
        <a:xfrm>
          <a:off x="2125057" y="1939"/>
          <a:ext cx="1480125" cy="9620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Online</a:t>
          </a:r>
        </a:p>
      </dsp:txBody>
      <dsp:txXfrm>
        <a:off x="2172022" y="48904"/>
        <a:ext cx="1386195" cy="868151"/>
      </dsp:txXfrm>
    </dsp:sp>
    <dsp:sp modelId="{25721DFE-594C-4A57-BE93-34F96400E99D}">
      <dsp:nvSpPr>
        <dsp:cNvPr id="0" name=""/>
        <dsp:cNvSpPr/>
      </dsp:nvSpPr>
      <dsp:spPr>
        <a:xfrm>
          <a:off x="1274613" y="482980"/>
          <a:ext cx="3181013" cy="3181013"/>
        </a:xfrm>
        <a:custGeom>
          <a:avLst/>
          <a:gdLst/>
          <a:ahLst/>
          <a:cxnLst/>
          <a:rect l="0" t="0" r="0" b="0"/>
          <a:pathLst>
            <a:path>
              <a:moveTo>
                <a:pt x="2535199" y="310949"/>
              </a:moveTo>
              <a:arcTo wR="1590506" hR="1590506" stAng="18386299" swAng="163491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EA6D021-CF92-4121-BB2B-F44CBFB821EA}">
      <dsp:nvSpPr>
        <dsp:cNvPr id="0" name=""/>
        <dsp:cNvSpPr/>
      </dsp:nvSpPr>
      <dsp:spPr>
        <a:xfrm>
          <a:off x="3715564" y="1592446"/>
          <a:ext cx="1480125" cy="9620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Pausing</a:t>
          </a:r>
        </a:p>
      </dsp:txBody>
      <dsp:txXfrm>
        <a:off x="3762529" y="1639411"/>
        <a:ext cx="1386195" cy="868151"/>
      </dsp:txXfrm>
    </dsp:sp>
    <dsp:sp modelId="{F33D7594-254F-48AF-96A1-02A120A2DDDC}">
      <dsp:nvSpPr>
        <dsp:cNvPr id="0" name=""/>
        <dsp:cNvSpPr/>
      </dsp:nvSpPr>
      <dsp:spPr>
        <a:xfrm>
          <a:off x="1274613" y="482980"/>
          <a:ext cx="3181013" cy="3181013"/>
        </a:xfrm>
        <a:custGeom>
          <a:avLst/>
          <a:gdLst/>
          <a:ahLst/>
          <a:cxnLst/>
          <a:rect l="0" t="0" r="0" b="0"/>
          <a:pathLst>
            <a:path>
              <a:moveTo>
                <a:pt x="3016212" y="2295542"/>
              </a:moveTo>
              <a:arcTo wR="1590506" hR="1590506" stAng="1578791" swAng="163491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91C2E55-5C8E-4527-B610-A3BBAF726131}">
      <dsp:nvSpPr>
        <dsp:cNvPr id="0" name=""/>
        <dsp:cNvSpPr/>
      </dsp:nvSpPr>
      <dsp:spPr>
        <a:xfrm>
          <a:off x="2125057" y="3182953"/>
          <a:ext cx="1480125" cy="9620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Paused</a:t>
          </a:r>
        </a:p>
      </dsp:txBody>
      <dsp:txXfrm>
        <a:off x="2172022" y="3229918"/>
        <a:ext cx="1386195" cy="868151"/>
      </dsp:txXfrm>
    </dsp:sp>
    <dsp:sp modelId="{A543DAFC-68BC-4004-AC87-5A816B4573BB}">
      <dsp:nvSpPr>
        <dsp:cNvPr id="0" name=""/>
        <dsp:cNvSpPr/>
      </dsp:nvSpPr>
      <dsp:spPr>
        <a:xfrm>
          <a:off x="1274613" y="482980"/>
          <a:ext cx="3181013" cy="3181013"/>
        </a:xfrm>
        <a:custGeom>
          <a:avLst/>
          <a:gdLst/>
          <a:ahLst/>
          <a:cxnLst/>
          <a:rect l="0" t="0" r="0" b="0"/>
          <a:pathLst>
            <a:path>
              <a:moveTo>
                <a:pt x="645814" y="2870064"/>
              </a:moveTo>
              <a:arcTo wR="1590506" hR="1590506" stAng="7586299" swAng="163491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504A93F-F78A-4695-8DE6-EFDEF5213C9A}">
      <dsp:nvSpPr>
        <dsp:cNvPr id="0" name=""/>
        <dsp:cNvSpPr/>
      </dsp:nvSpPr>
      <dsp:spPr>
        <a:xfrm>
          <a:off x="534550" y="1592446"/>
          <a:ext cx="1480125" cy="9620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Resuming</a:t>
          </a:r>
        </a:p>
      </dsp:txBody>
      <dsp:txXfrm>
        <a:off x="581515" y="1639411"/>
        <a:ext cx="1386195" cy="868151"/>
      </dsp:txXfrm>
    </dsp:sp>
    <dsp:sp modelId="{81E56A85-8F97-4ABA-A43F-891C1CAE7B58}">
      <dsp:nvSpPr>
        <dsp:cNvPr id="0" name=""/>
        <dsp:cNvSpPr/>
      </dsp:nvSpPr>
      <dsp:spPr>
        <a:xfrm>
          <a:off x="1274613" y="482980"/>
          <a:ext cx="3181013" cy="3181013"/>
        </a:xfrm>
        <a:custGeom>
          <a:avLst/>
          <a:gdLst/>
          <a:ahLst/>
          <a:cxnLst/>
          <a:rect l="0" t="0" r="0" b="0"/>
          <a:pathLst>
            <a:path>
              <a:moveTo>
                <a:pt x="164801" y="885470"/>
              </a:moveTo>
              <a:arcTo wR="1590506" hR="1590506" stAng="12378791" swAng="163491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49263-8DF9-4907-970E-1CFD040DC73A}" type="datetimeFigureOut">
              <a:rPr lang="en-IN" smtClean="0"/>
              <a:t>21-03-2023</a:t>
            </a:fld>
            <a:endParaRPr lang="en-IN" dirty="0"/>
          </a:p>
        </p:txBody>
      </p:sp>
      <p:sp>
        <p:nvSpPr>
          <p:cNvPr id="4" name="Footer Placeholder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AE485-B3C6-4830-BBC8-C6E008BDD690}" type="slidenum">
              <a:rPr lang="en-IN" smtClean="0"/>
              <a:t>‹#›</a:t>
            </a:fld>
            <a:endParaRPr lang="en-IN"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0B412-7BFF-46C7-AB5E-DE35F66C9933}" type="datetimeFigureOut">
              <a:rPr lang="en-IN" smtClean="0"/>
              <a:t>21-03-2023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CE04-E13C-4837-B6DD-B388E7CAA05E}" type="slidenum">
              <a:rPr lang="en-IN" smtClean="0"/>
              <a:t>‹#›</a:t>
            </a:fld>
            <a:endParaRPr lang="en-IN"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slide" Target="../slides/slide85.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slide" Target="../slides/slide90.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slide" Target="../slides/slide92.xml"/><Relationship Id="rId2" Type="http://schemas.openxmlformats.org/officeDocument/2006/relationships/notesMaster" Target="../notesMasters/notesMaster1.xml"/><Relationship Id="rId1" Type="http://schemas.openxmlformats.org/officeDocument/2006/relationships/tags" Target="../tags/tag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164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394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384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12</a:t>
            </a:fld>
            <a:endParaRPr lang="en-IN" dirty="0"/>
          </a:p>
        </p:txBody>
      </p:sp>
    </p:spTree>
    <p:extLst>
      <p:ext uri="{BB962C8B-B14F-4D97-AF65-F5344CB8AC3E}">
        <p14:creationId xmlns:p14="http://schemas.microsoft.com/office/powerpoint/2010/main" val="1424120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13</a:t>
            </a:fld>
            <a:endParaRPr lang="en-IN" dirty="0"/>
          </a:p>
        </p:txBody>
      </p:sp>
    </p:spTree>
    <p:extLst>
      <p:ext uri="{BB962C8B-B14F-4D97-AF65-F5344CB8AC3E}">
        <p14:creationId xmlns:p14="http://schemas.microsoft.com/office/powerpoint/2010/main" val="405358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14</a:t>
            </a:fld>
            <a:endParaRPr lang="en-IN" dirty="0"/>
          </a:p>
        </p:txBody>
      </p:sp>
    </p:spTree>
    <p:extLst>
      <p:ext uri="{BB962C8B-B14F-4D97-AF65-F5344CB8AC3E}">
        <p14:creationId xmlns:p14="http://schemas.microsoft.com/office/powerpoint/2010/main" val="2713083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15</a:t>
            </a:fld>
            <a:endParaRPr lang="en-IN" dirty="0"/>
          </a:p>
        </p:txBody>
      </p:sp>
    </p:spTree>
    <p:extLst>
      <p:ext uri="{BB962C8B-B14F-4D97-AF65-F5344CB8AC3E}">
        <p14:creationId xmlns:p14="http://schemas.microsoft.com/office/powerpoint/2010/main" val="2275984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16</a:t>
            </a:fld>
            <a:endParaRPr lang="en-IN" dirty="0"/>
          </a:p>
        </p:txBody>
      </p:sp>
    </p:spTree>
    <p:extLst>
      <p:ext uri="{BB962C8B-B14F-4D97-AF65-F5344CB8AC3E}">
        <p14:creationId xmlns:p14="http://schemas.microsoft.com/office/powerpoint/2010/main" val="3516229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17</a:t>
            </a:fld>
            <a:endParaRPr lang="en-IN" dirty="0"/>
          </a:p>
        </p:txBody>
      </p:sp>
    </p:spTree>
    <p:extLst>
      <p:ext uri="{BB962C8B-B14F-4D97-AF65-F5344CB8AC3E}">
        <p14:creationId xmlns:p14="http://schemas.microsoft.com/office/powerpoint/2010/main" val="42920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186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19</a:t>
            </a:fld>
            <a:endParaRPr lang="en-IN" dirty="0"/>
          </a:p>
        </p:txBody>
      </p:sp>
    </p:spTree>
    <p:extLst>
      <p:ext uri="{BB962C8B-B14F-4D97-AF65-F5344CB8AC3E}">
        <p14:creationId xmlns:p14="http://schemas.microsoft.com/office/powerpoint/2010/main" val="1723295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6227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20</a:t>
            </a:fld>
            <a:endParaRPr lang="en-IN" dirty="0"/>
          </a:p>
        </p:txBody>
      </p:sp>
    </p:spTree>
    <p:extLst>
      <p:ext uri="{BB962C8B-B14F-4D97-AF65-F5344CB8AC3E}">
        <p14:creationId xmlns:p14="http://schemas.microsoft.com/office/powerpoint/2010/main" val="244980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404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5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3534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886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7832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202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812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28</a:t>
            </a:fld>
            <a:endParaRPr lang="en-IN" dirty="0"/>
          </a:p>
        </p:txBody>
      </p:sp>
    </p:spTree>
    <p:extLst>
      <p:ext uri="{BB962C8B-B14F-4D97-AF65-F5344CB8AC3E}">
        <p14:creationId xmlns:p14="http://schemas.microsoft.com/office/powerpoint/2010/main" val="2593644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6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1237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109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538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532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411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120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4840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799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671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297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293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4</a:t>
            </a:fld>
            <a:endParaRPr lang="en-IN" dirty="0"/>
          </a:p>
        </p:txBody>
      </p:sp>
    </p:spTree>
    <p:extLst>
      <p:ext uri="{BB962C8B-B14F-4D97-AF65-F5344CB8AC3E}">
        <p14:creationId xmlns:p14="http://schemas.microsoft.com/office/powerpoint/2010/main" val="1712639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830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741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753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97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7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079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25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28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0165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606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954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6209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5"/>
          </p:nvPr>
        </p:nvSpPr>
        <p:spPr/>
        <p:txBody>
          <a:bodyPr/>
          <a:lstStyle/>
          <a:p>
            <a:fld id="{385ACE04-E13C-4837-B6DD-B388E7CAA05E}" type="slidenum">
              <a:rPr lang="en-IN" smtClean="0"/>
              <a:t>51</a:t>
            </a:fld>
            <a:endParaRPr lang="en-IN" dirty="0"/>
          </a:p>
        </p:txBody>
      </p:sp>
    </p:spTree>
    <p:extLst>
      <p:ext uri="{BB962C8B-B14F-4D97-AF65-F5344CB8AC3E}">
        <p14:creationId xmlns:p14="http://schemas.microsoft.com/office/powerpoint/2010/main" val="3228700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52</a:t>
            </a:fld>
            <a:endParaRPr lang="en-IN" dirty="0"/>
          </a:p>
        </p:txBody>
      </p:sp>
    </p:spTree>
    <p:extLst>
      <p:ext uri="{BB962C8B-B14F-4D97-AF65-F5344CB8AC3E}">
        <p14:creationId xmlns:p14="http://schemas.microsoft.com/office/powerpoint/2010/main" val="2899994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12639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54</a:t>
            </a:fld>
            <a:endParaRPr lang="en-IN" dirty="0"/>
          </a:p>
        </p:txBody>
      </p:sp>
    </p:spTree>
    <p:extLst>
      <p:ext uri="{BB962C8B-B14F-4D97-AF65-F5344CB8AC3E}">
        <p14:creationId xmlns:p14="http://schemas.microsoft.com/office/powerpoint/2010/main" val="25184793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323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56</a:t>
            </a:fld>
            <a:endParaRPr lang="en-IN" dirty="0"/>
          </a:p>
        </p:txBody>
      </p:sp>
    </p:spTree>
    <p:extLst>
      <p:ext uri="{BB962C8B-B14F-4D97-AF65-F5344CB8AC3E}">
        <p14:creationId xmlns:p14="http://schemas.microsoft.com/office/powerpoint/2010/main" val="23216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2975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397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59</a:t>
            </a:fld>
            <a:endParaRPr lang="en-IN" dirty="0"/>
          </a:p>
        </p:txBody>
      </p:sp>
    </p:spTree>
    <p:extLst>
      <p:ext uri="{BB962C8B-B14F-4D97-AF65-F5344CB8AC3E}">
        <p14:creationId xmlns:p14="http://schemas.microsoft.com/office/powerpoint/2010/main" val="908146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16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60</a:t>
            </a:fld>
            <a:endParaRPr lang="en-IN" dirty="0"/>
          </a:p>
        </p:txBody>
      </p:sp>
    </p:spTree>
    <p:extLst>
      <p:ext uri="{BB962C8B-B14F-4D97-AF65-F5344CB8AC3E}">
        <p14:creationId xmlns:p14="http://schemas.microsoft.com/office/powerpoint/2010/main" val="23129668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024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38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90842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85ACE04-E13C-4837-B6DD-B388E7CAA05E}" type="slidenum">
              <a:rPr lang="en-IN" smtClean="0"/>
              <a:t>64</a:t>
            </a:fld>
            <a:endParaRPr lang="en-IN" dirty="0"/>
          </a:p>
        </p:txBody>
      </p:sp>
    </p:spTree>
    <p:extLst>
      <p:ext uri="{BB962C8B-B14F-4D97-AF65-F5344CB8AC3E}">
        <p14:creationId xmlns:p14="http://schemas.microsoft.com/office/powerpoint/2010/main" val="1988034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65</a:t>
            </a:fld>
            <a:endParaRPr lang="en-IN" dirty="0"/>
          </a:p>
        </p:txBody>
      </p:sp>
    </p:spTree>
    <p:extLst>
      <p:ext uri="{BB962C8B-B14F-4D97-AF65-F5344CB8AC3E}">
        <p14:creationId xmlns:p14="http://schemas.microsoft.com/office/powerpoint/2010/main" val="40700139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66</a:t>
            </a:fld>
            <a:endParaRPr lang="en-IN" dirty="0"/>
          </a:p>
        </p:txBody>
      </p:sp>
    </p:spTree>
    <p:extLst>
      <p:ext uri="{BB962C8B-B14F-4D97-AF65-F5344CB8AC3E}">
        <p14:creationId xmlns:p14="http://schemas.microsoft.com/office/powerpoint/2010/main" val="1173965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67</a:t>
            </a:fld>
            <a:endParaRPr lang="en-IN" dirty="0"/>
          </a:p>
        </p:txBody>
      </p:sp>
    </p:spTree>
    <p:extLst>
      <p:ext uri="{BB962C8B-B14F-4D97-AF65-F5344CB8AC3E}">
        <p14:creationId xmlns:p14="http://schemas.microsoft.com/office/powerpoint/2010/main" val="3294289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68</a:t>
            </a:fld>
            <a:endParaRPr lang="en-IN" dirty="0"/>
          </a:p>
        </p:txBody>
      </p:sp>
    </p:spTree>
    <p:extLst>
      <p:ext uri="{BB962C8B-B14F-4D97-AF65-F5344CB8AC3E}">
        <p14:creationId xmlns:p14="http://schemas.microsoft.com/office/powerpoint/2010/main" val="5610258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116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1347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52616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4160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811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73</a:t>
            </a:fld>
            <a:endParaRPr lang="en-IN" dirty="0"/>
          </a:p>
        </p:txBody>
      </p:sp>
    </p:spTree>
    <p:extLst>
      <p:ext uri="{BB962C8B-B14F-4D97-AF65-F5344CB8AC3E}">
        <p14:creationId xmlns:p14="http://schemas.microsoft.com/office/powerpoint/2010/main" val="35547735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1055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676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7347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968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3908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545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12371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7527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41133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3083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304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85629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86</a:t>
            </a:fld>
            <a:endParaRPr lang="en-IN" dirty="0"/>
          </a:p>
        </p:txBody>
      </p:sp>
    </p:spTree>
    <p:extLst>
      <p:ext uri="{BB962C8B-B14F-4D97-AF65-F5344CB8AC3E}">
        <p14:creationId xmlns:p14="http://schemas.microsoft.com/office/powerpoint/2010/main" val="21161613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87</a:t>
            </a:fld>
            <a:endParaRPr lang="en-IN" dirty="0"/>
          </a:p>
        </p:txBody>
      </p:sp>
    </p:spTree>
    <p:extLst>
      <p:ext uri="{BB962C8B-B14F-4D97-AF65-F5344CB8AC3E}">
        <p14:creationId xmlns:p14="http://schemas.microsoft.com/office/powerpoint/2010/main" val="33217194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88</a:t>
            </a:fld>
            <a:endParaRPr lang="en-IN" dirty="0"/>
          </a:p>
        </p:txBody>
      </p:sp>
    </p:spTree>
    <p:extLst>
      <p:ext uri="{BB962C8B-B14F-4D97-AF65-F5344CB8AC3E}">
        <p14:creationId xmlns:p14="http://schemas.microsoft.com/office/powerpoint/2010/main" val="22312518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ACE04-E13C-4837-B6DD-B388E7CAA05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7228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412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385ACE04-E13C-4837-B6DD-B388E7CAA05E}" type="slidenum">
              <a:rPr lang="en-IN" smtClean="0"/>
              <a:t>9</a:t>
            </a:fld>
            <a:endParaRPr lang="en-IN" dirty="0"/>
          </a:p>
        </p:txBody>
      </p:sp>
    </p:spTree>
    <p:extLst>
      <p:ext uri="{BB962C8B-B14F-4D97-AF65-F5344CB8AC3E}">
        <p14:creationId xmlns:p14="http://schemas.microsoft.com/office/powerpoint/2010/main" val="38454653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385ACE04-E13C-4837-B6DD-B388E7CAA05E}" type="slidenum">
              <a:rPr lang="en-IN" smtClean="0"/>
              <a:t>91</a:t>
            </a:fld>
            <a:endParaRPr lang="en-IN" dirty="0"/>
          </a:p>
        </p:txBody>
      </p:sp>
    </p:spTree>
    <p:extLst>
      <p:ext uri="{BB962C8B-B14F-4D97-AF65-F5344CB8AC3E}">
        <p14:creationId xmlns:p14="http://schemas.microsoft.com/office/powerpoint/2010/main" val="2715960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164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4.jp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4.jp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dirty="0"/>
              <a:t>Presentation title</a:t>
            </a:r>
            <a:endParaRPr lang="en-IN" dirty="0"/>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IN" dirty="0"/>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IN" smtClean="0"/>
              <a:t>21-03-2023</a:t>
            </a:fld>
            <a:endParaRPr lang="en-IN"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altLang="zh-TW"/>
              <a:t>Click icon to add picture</a:t>
            </a:r>
            <a:endParaRPr lang="en-IN"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99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p:nvPr>
        </p:nvSpPr>
        <p:spPr>
          <a:xfrm>
            <a:off x="363416" y="1825625"/>
            <a:ext cx="11465168" cy="4351338"/>
          </a:xfrm>
          <a:prstGeom prst="rect">
            <a:avLst/>
          </a:prstGeom>
        </p:spPr>
        <p:txBody>
          <a:bodyPr vert="horz" lIns="91440" tIns="45720" rIns="91440" bIns="45720" rtlCol="0">
            <a:normAutofit/>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IN" dirty="0"/>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dirty="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4D9EFE-F34D-4A18-8BA4-DAE0E48CED12}"/>
              </a:ext>
            </a:extLst>
          </p:cNvPr>
          <p:cNvSpPr/>
          <p:nvPr userDrawn="1"/>
        </p:nvSpPr>
        <p:spPr bwMode="auto">
          <a:xfrm>
            <a:off x="1" y="487"/>
            <a:ext cx="12192000" cy="20838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702D625C-76D9-468B-B829-3264D26250A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2270443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089701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474859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89144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275674481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76814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3016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73056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83680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7440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altLang="zh-TW"/>
              <a:t>Click to edit Master title style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p:nvPr>
        </p:nvSpPr>
        <p:spPr>
          <a:xfrm>
            <a:off x="6347381" y="1825625"/>
            <a:ext cx="5481203"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p:nvPr>
        </p:nvSpPr>
        <p:spPr>
          <a:xfrm>
            <a:off x="363416" y="1825625"/>
            <a:ext cx="5481203"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04579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4262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04625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4433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5432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589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397444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6289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87311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18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altLang="zh-TW"/>
              <a:t>Click to edit Master title style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p:nvPr>
        </p:nvSpPr>
        <p:spPr>
          <a:xfrm>
            <a:off x="6347379" y="2586215"/>
            <a:ext cx="5481203" cy="360344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p:nvPr>
        </p:nvSpPr>
        <p:spPr>
          <a:xfrm>
            <a:off x="363416" y="2586215"/>
            <a:ext cx="5481202" cy="360344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825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56308740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7330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7AD7-A6F2-4054-B391-64DD02B12D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0BC852-D8EB-4CB5-A6EC-5F821A2006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A8DC3-6D11-4CE7-A479-898D94D0FDDB}"/>
              </a:ext>
            </a:extLst>
          </p:cNvPr>
          <p:cNvSpPr>
            <a:spLocks noGrp="1"/>
          </p:cNvSpPr>
          <p:nvPr>
            <p:ph type="dt" sz="half" idx="10"/>
          </p:nvPr>
        </p:nvSpPr>
        <p:spPr/>
        <p:txBody>
          <a:bodyPr/>
          <a:lstStyle/>
          <a:p>
            <a:fld id="{A90CB0BE-8959-40DD-B217-228FF5475E99}" type="datetimeFigureOut">
              <a:rPr lang="en-US" smtClean="0"/>
              <a:t>3/21/2023</a:t>
            </a:fld>
            <a:endParaRPr lang="en-US"/>
          </a:p>
        </p:txBody>
      </p:sp>
      <p:sp>
        <p:nvSpPr>
          <p:cNvPr id="5" name="Footer Placeholder 4">
            <a:extLst>
              <a:ext uri="{FF2B5EF4-FFF2-40B4-BE49-F238E27FC236}">
                <a16:creationId xmlns:a16="http://schemas.microsoft.com/office/drawing/2014/main" id="{E0E87800-B330-44C5-BBA1-179F9727A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899403-E15F-4A20-B6C6-0586955F78AE}"/>
              </a:ext>
            </a:extLst>
          </p:cNvPr>
          <p:cNvSpPr>
            <a:spLocks noGrp="1"/>
          </p:cNvSpPr>
          <p:nvPr>
            <p:ph type="sldNum" sz="quarter" idx="12"/>
          </p:nvPr>
        </p:nvSpPr>
        <p:spPr/>
        <p:txBody>
          <a:bodyPr/>
          <a:lstStyle/>
          <a:p>
            <a:fld id="{A0BDF0A8-9DE0-44E1-A089-D82D871BB433}" type="slidenum">
              <a:rPr lang="en-US" smtClean="0"/>
              <a:t>‹#›</a:t>
            </a:fld>
            <a:endParaRPr lang="en-US"/>
          </a:p>
        </p:txBody>
      </p:sp>
    </p:spTree>
    <p:extLst>
      <p:ext uri="{BB962C8B-B14F-4D97-AF65-F5344CB8AC3E}">
        <p14:creationId xmlns:p14="http://schemas.microsoft.com/office/powerpoint/2010/main" val="283526210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08231336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spcAft>
                <a:spcPts val="1000"/>
              </a:spcAft>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3919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529872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669700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4D9EFE-F34D-4A18-8BA4-DAE0E48CED12}"/>
              </a:ext>
            </a:extLst>
          </p:cNvPr>
          <p:cNvSpPr/>
          <p:nvPr userDrawn="1"/>
        </p:nvSpPr>
        <p:spPr bwMode="auto">
          <a:xfrm>
            <a:off x="1" y="487"/>
            <a:ext cx="12192000" cy="20838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702D625C-76D9-468B-B829-3264D26250A2}"/>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687337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3645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dirty="0"/>
              <a:t>TITLE HERE</a:t>
            </a:r>
            <a:endParaRPr lang="en-IN" dirty="0"/>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altLang="zh-TW"/>
              <a:t>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en-US" altLang="zh-TW"/>
              <a:t>Click icon to add picture</a:t>
            </a:r>
            <a:endParaRPr lang="en-US" dirty="0"/>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159519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1617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59464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17749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2356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0923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93343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3908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26620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9198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dirty="0"/>
              <a:t>Title here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82065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53250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962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512299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26771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25598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431302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1555766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084205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21360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altLang="zh-TW"/>
              <a:t>Click to edit Master title style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3118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4450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7488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175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800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3099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1024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43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79409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3189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2097FED9-0F0D-47B9-9395-6537E28331FD}"/>
              </a:ext>
            </a:extLst>
          </p:cNvPr>
          <p:cNvSpPr txBox="1"/>
          <p:nvPr userDrawn="1"/>
        </p:nvSpPr>
        <p:spPr>
          <a:xfrm>
            <a:off x="10038080" y="6513291"/>
            <a:ext cx="2252091" cy="344710"/>
          </a:xfrm>
          <a:prstGeom prst="rect">
            <a:avLst/>
          </a:prstGeom>
          <a:noFill/>
        </p:spPr>
        <p:txBody>
          <a:bodyPr wrap="none" lIns="121920" tIns="60960" rIns="121920" bIns="60960" rtlCol="0">
            <a:spAutoFit/>
          </a:bodyPr>
          <a:lstStyle/>
          <a:p>
            <a:pPr algn="l">
              <a:lnSpc>
                <a:spcPct val="90000"/>
              </a:lnSpc>
              <a:spcAft>
                <a:spcPts val="800"/>
              </a:spcAft>
            </a:pPr>
            <a:r>
              <a:rPr lang="en-US" sz="1600">
                <a:solidFill>
                  <a:schemeClr val="bg2">
                    <a:lumMod val="75000"/>
                  </a:schemeClr>
                </a:solidFill>
              </a:rPr>
              <a:t>Microsoft Confidential</a:t>
            </a:r>
          </a:p>
        </p:txBody>
      </p:sp>
    </p:spTree>
    <p:extLst>
      <p:ext uri="{BB962C8B-B14F-4D97-AF65-F5344CB8AC3E}">
        <p14:creationId xmlns:p14="http://schemas.microsoft.com/office/powerpoint/2010/main" val="109232231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3/21/2023</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52176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12577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2013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http://www.microsoft.com/about/legal/permissions/</a:t>
            </a:r>
            <a:endParaRPr lang="en-US" sz="1800" dirty="0">
              <a:solidFill>
                <a:srgbClr val="FF0000"/>
              </a:solidFill>
            </a:endParaRP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019360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odule Less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76" r="728"/>
          <a:stretch/>
        </p:blipFill>
        <p:spPr>
          <a:xfrm>
            <a:off x="-1" y="0"/>
            <a:ext cx="12190271" cy="6858000"/>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6513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Larg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anchor="b">
            <a:noAutofit/>
          </a:bodyPr>
          <a:lstStyle>
            <a:lvl1pPr>
              <a:defRPr sz="3200" b="1" cap="all" baseline="0"/>
            </a:lvl1pPr>
          </a:lstStyle>
          <a:p>
            <a:r>
              <a:rPr lang="en-US" altLang="zh-TW"/>
              <a:t>Click to edit Master title style</a:t>
            </a:r>
            <a:endParaRPr lang="en-IN"/>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p:nvPr>
        </p:nvSpPr>
        <p:spPr>
          <a:xfrm>
            <a:off x="5908430" y="2506662"/>
            <a:ext cx="5445370" cy="3454523"/>
          </a:xfrm>
        </p:spPr>
        <p:txBody>
          <a:bodyPr lIns="0" tIns="0" rIns="0" bIns="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IN" dirty="0"/>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anchor="ctr"/>
          <a:lstStyle>
            <a:lvl1pPr marL="0" indent="0" algn="ctr">
              <a:buNone/>
              <a:defRPr/>
            </a:lvl1pPr>
          </a:lstStyle>
          <a:p>
            <a:r>
              <a:rPr lang="en-US" altLang="zh-TW"/>
              <a:t>Click icon to add picture</a:t>
            </a:r>
            <a:endParaRPr lang="en-IN"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4765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Module Lesson 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13" t="16920" r="1912" b="920"/>
          <a:stretch/>
        </p:blipFill>
        <p:spPr>
          <a:xfrm>
            <a:off x="-1" y="0"/>
            <a:ext cx="12190271" cy="6858000"/>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3684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93571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bg2">
            <a:lumMod val="5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3512592"/>
          </a:xfrm>
        </p:spPr>
        <p:txBody>
          <a:bodyPr>
            <a:spAutoFit/>
          </a:bodyPr>
          <a:lstStyle>
            <a:lvl1pPr>
              <a:defRPr sz="3921" baseline="0">
                <a:solidFill>
                  <a:schemeClr val="bg1"/>
                </a:solidFill>
                <a:latin typeface="+mj-lt"/>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745"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In this Lesson you will learn the following:</a:t>
            </a:r>
          </a:p>
          <a:p>
            <a:pPr lvl="1"/>
            <a:r>
              <a:rPr lang="en-US" dirty="0"/>
              <a:t>Key Objective 1</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2</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3</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4</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5</a:t>
            </a:r>
          </a:p>
          <a:p>
            <a:pPr lvl="1"/>
            <a:endParaRPr lang="en-US" dirty="0"/>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Lesson Objectives</a:t>
            </a:r>
          </a:p>
        </p:txBody>
      </p:sp>
    </p:spTree>
    <p:extLst>
      <p:ext uri="{BB962C8B-B14F-4D97-AF65-F5344CB8AC3E}">
        <p14:creationId xmlns:p14="http://schemas.microsoft.com/office/powerpoint/2010/main" val="12553188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p:nvPr userDrawn="1"/>
        </p:nvGrpSpPr>
        <p:grpSpPr>
          <a:xfrm>
            <a:off x="11935013" y="-2799"/>
            <a:ext cx="268930" cy="6860799"/>
            <a:chOff x="12174334" y="-2855"/>
            <a:chExt cx="274323" cy="6997380"/>
          </a:xfrm>
        </p:grpSpPr>
        <p:sp>
          <p:nvSpPr>
            <p:cNvPr id="5" name="Rectangle 4"/>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Rectangle 6"/>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416347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p:nvPr userDrawn="1"/>
        </p:nvGrpSpPr>
        <p:grpSpPr>
          <a:xfrm>
            <a:off x="11935013" y="-2799"/>
            <a:ext cx="268930" cy="6860799"/>
            <a:chOff x="12174334" y="-2855"/>
            <a:chExt cx="274323" cy="6997380"/>
          </a:xfrm>
        </p:grpSpPr>
        <p:sp>
          <p:nvSpPr>
            <p:cNvPr id="5" name="Rectangle 4"/>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Rectangle 6"/>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2928426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pSp>
        <p:nvGrpSpPr>
          <p:cNvPr id="5" name="Group 4"/>
          <p:cNvGrpSpPr/>
          <p:nvPr userDrawn="1"/>
        </p:nvGrpSpPr>
        <p:grpSpPr>
          <a:xfrm>
            <a:off x="11935013" y="-2799"/>
            <a:ext cx="268930" cy="6860799"/>
            <a:chOff x="12174334" y="-2855"/>
            <a:chExt cx="274323" cy="6997380"/>
          </a:xfrm>
        </p:grpSpPr>
        <p:sp>
          <p:nvSpPr>
            <p:cNvPr id="7" name="Rectangle 6"/>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extBox 8"/>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42720493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pSp>
        <p:nvGrpSpPr>
          <p:cNvPr id="5" name="Group 4"/>
          <p:cNvGrpSpPr/>
          <p:nvPr userDrawn="1"/>
        </p:nvGrpSpPr>
        <p:grpSpPr>
          <a:xfrm>
            <a:off x="11935013" y="-2799"/>
            <a:ext cx="268930" cy="6860799"/>
            <a:chOff x="12174334" y="-2855"/>
            <a:chExt cx="274323" cy="6997380"/>
          </a:xfrm>
        </p:grpSpPr>
        <p:sp>
          <p:nvSpPr>
            <p:cNvPr id="7" name="Rectangle 6"/>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extBox 8"/>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6349257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userDrawn="1"/>
        </p:nvGrpSpPr>
        <p:grpSpPr>
          <a:xfrm>
            <a:off x="11935013" y="-2799"/>
            <a:ext cx="268930" cy="6860799"/>
            <a:chOff x="12174334" y="-2855"/>
            <a:chExt cx="274323" cy="6997380"/>
          </a:xfrm>
        </p:grpSpPr>
        <p:sp>
          <p:nvSpPr>
            <p:cNvPr id="7" name="Rectangle 6"/>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extBox 8"/>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6475515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userDrawn="1"/>
        </p:nvGrpSpPr>
        <p:grpSpPr>
          <a:xfrm>
            <a:off x="11935013" y="-2799"/>
            <a:ext cx="268930" cy="6860799"/>
            <a:chOff x="12174334" y="-2855"/>
            <a:chExt cx="274323" cy="6997380"/>
          </a:xfrm>
        </p:grpSpPr>
        <p:sp>
          <p:nvSpPr>
            <p:cNvPr id="7" name="Rectangle 6"/>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extBox 8"/>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6280315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userDrawn="1"/>
        </p:nvGrpSpPr>
        <p:grpSpPr>
          <a:xfrm>
            <a:off x="11935013" y="-2799"/>
            <a:ext cx="268930" cy="6860799"/>
            <a:chOff x="12174334" y="-2855"/>
            <a:chExt cx="274323" cy="6997380"/>
          </a:xfrm>
        </p:grpSpPr>
        <p:sp>
          <p:nvSpPr>
            <p:cNvPr id="7" name="Rectangle 6"/>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extBox 8"/>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26261751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en-US" altLang="zh-TW"/>
              <a:t>Click to edit Master title style</a:t>
            </a:r>
            <a:endParaRPr lang="en-IN" dirty="0"/>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IN" dirty="0"/>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en-US" altLang="zh-TW"/>
              <a:t>Click icon to add picture</a:t>
            </a:r>
            <a:endParaRPr lang="en-IN"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en-US" altLang="zh-TW"/>
              <a:t>Click icon to add picture</a:t>
            </a:r>
            <a:endParaRPr lang="en-IN"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en-US" altLang="zh-TW"/>
              <a:t>Click icon to add picture</a:t>
            </a:r>
            <a:endParaRPr lang="en-IN" dirty="0"/>
          </a:p>
        </p:txBody>
      </p:sp>
    </p:spTree>
    <p:extLst>
      <p:ext uri="{BB962C8B-B14F-4D97-AF65-F5344CB8AC3E}">
        <p14:creationId xmlns:p14="http://schemas.microsoft.com/office/powerpoint/2010/main" val="23405895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userDrawn="1"/>
        </p:nvGrpSpPr>
        <p:grpSpPr>
          <a:xfrm>
            <a:off x="11935013" y="-2799"/>
            <a:ext cx="268930" cy="6860799"/>
            <a:chOff x="12174334" y="-2855"/>
            <a:chExt cx="274323" cy="6997380"/>
          </a:xfrm>
        </p:grpSpPr>
        <p:sp>
          <p:nvSpPr>
            <p:cNvPr id="7" name="Rectangle 6"/>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extBox 8"/>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3595288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p:cNvGrpSpPr/>
          <p:nvPr userDrawn="1"/>
        </p:nvGrpSpPr>
        <p:grpSpPr>
          <a:xfrm>
            <a:off x="11935013" y="-2799"/>
            <a:ext cx="268930" cy="6860799"/>
            <a:chOff x="12174334" y="-2855"/>
            <a:chExt cx="274323" cy="6997380"/>
          </a:xfrm>
        </p:grpSpPr>
        <p:sp>
          <p:nvSpPr>
            <p:cNvPr id="4" name="Rectangle 3"/>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TextBox 5"/>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56838266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Subsection Title</a:t>
            </a:r>
          </a:p>
        </p:txBody>
      </p:sp>
    </p:spTree>
    <p:extLst>
      <p:ext uri="{BB962C8B-B14F-4D97-AF65-F5344CB8AC3E}">
        <p14:creationId xmlns:p14="http://schemas.microsoft.com/office/powerpoint/2010/main" val="344177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Subsection Title</a:t>
            </a:r>
          </a:p>
        </p:txBody>
      </p:sp>
      <p:grpSp>
        <p:nvGrpSpPr>
          <p:cNvPr id="3" name="Group 4"/>
          <p:cNvGrpSpPr>
            <a:grpSpLocks noChangeAspect="1"/>
          </p:cNvGrpSpPr>
          <p:nvPr userDrawn="1"/>
        </p:nvGrpSpPr>
        <p:grpSpPr bwMode="auto">
          <a:xfrm>
            <a:off x="7291232" y="1367010"/>
            <a:ext cx="5229145" cy="6768888"/>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82966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238" name="Picture 237"/>
          <p:cNvPicPr>
            <a:picLocks noChangeAspect="1"/>
          </p:cNvPicPr>
          <p:nvPr userDrawn="1"/>
        </p:nvPicPr>
        <p:blipFill>
          <a:blip r:embed="rId2"/>
          <a:stretch>
            <a:fillRect/>
          </a:stretch>
        </p:blipFill>
        <p:spPr>
          <a:xfrm>
            <a:off x="7609946" y="4045997"/>
            <a:ext cx="4837424" cy="3228201"/>
          </a:xfrm>
          <a:prstGeom prst="rect">
            <a:avLst/>
          </a:prstGeom>
        </p:spPr>
      </p:pic>
    </p:spTree>
    <p:extLst>
      <p:ext uri="{BB962C8B-B14F-4D97-AF65-F5344CB8AC3E}">
        <p14:creationId xmlns:p14="http://schemas.microsoft.com/office/powerpoint/2010/main" val="2685257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Section title</a:t>
            </a:r>
          </a:p>
        </p:txBody>
      </p:sp>
      <p:sp>
        <p:nvSpPr>
          <p:cNvPr id="4"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122" name="Picture 121"/>
          <p:cNvPicPr>
            <a:picLocks noChangeAspect="1"/>
          </p:cNvPicPr>
          <p:nvPr userDrawn="1"/>
        </p:nvPicPr>
        <p:blipFill>
          <a:blip r:embed="rId2"/>
          <a:stretch>
            <a:fillRect/>
          </a:stretch>
        </p:blipFill>
        <p:spPr>
          <a:xfrm>
            <a:off x="7609946" y="4045997"/>
            <a:ext cx="4837424" cy="3228201"/>
          </a:xfrm>
          <a:prstGeom prst="rect">
            <a:avLst/>
          </a:prstGeom>
        </p:spPr>
      </p:pic>
    </p:spTree>
    <p:extLst>
      <p:ext uri="{BB962C8B-B14F-4D97-AF65-F5344CB8AC3E}">
        <p14:creationId xmlns:p14="http://schemas.microsoft.com/office/powerpoint/2010/main" val="674802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Section title</a:t>
            </a:r>
          </a:p>
        </p:txBody>
      </p:sp>
      <p:sp>
        <p:nvSpPr>
          <p:cNvPr id="4"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239" name="Picture 238"/>
          <p:cNvPicPr>
            <a:picLocks noChangeAspect="1"/>
          </p:cNvPicPr>
          <p:nvPr userDrawn="1"/>
        </p:nvPicPr>
        <p:blipFill>
          <a:blip r:embed="rId2"/>
          <a:stretch>
            <a:fillRect/>
          </a:stretch>
        </p:blipFill>
        <p:spPr>
          <a:xfrm>
            <a:off x="7609946" y="4045997"/>
            <a:ext cx="4837424" cy="3228201"/>
          </a:xfrm>
          <a:prstGeom prst="rect">
            <a:avLst/>
          </a:prstGeom>
        </p:spPr>
      </p:pic>
    </p:spTree>
    <p:extLst>
      <p:ext uri="{BB962C8B-B14F-4D97-AF65-F5344CB8AC3E}">
        <p14:creationId xmlns:p14="http://schemas.microsoft.com/office/powerpoint/2010/main" val="3091062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419246" y="1939607"/>
            <a:ext cx="3779157" cy="4890007"/>
          </a:xfrm>
          <a:prstGeom prst="rect">
            <a:avLst/>
          </a:prstGeom>
        </p:spPr>
      </p:pic>
      <p:sp>
        <p:nvSpPr>
          <p:cNvPr id="6" name="Title 4"/>
          <p:cNvSpPr>
            <a:spLocks noGrp="1"/>
          </p:cNvSpPr>
          <p:nvPr>
            <p:ph type="title" hasCustomPrompt="1"/>
          </p:nvPr>
        </p:nvSpPr>
        <p:spPr>
          <a:xfrm>
            <a:off x="269240" y="1186356"/>
            <a:ext cx="9859116" cy="2697988"/>
          </a:xfrm>
        </p:spPr>
        <p:txBody>
          <a:bodyPr/>
          <a:lstStyle>
            <a:lvl1pPr>
              <a:defRPr sz="7058"/>
            </a:lvl1pPr>
          </a:lstStyle>
          <a:p>
            <a:r>
              <a:rPr lang="en-US" b="1" dirty="0">
                <a:solidFill>
                  <a:schemeClr val="tx1"/>
                </a:solidFill>
              </a:rPr>
              <a:t>Demonstration:</a:t>
            </a:r>
            <a:r>
              <a:rPr lang="en-US" dirty="0">
                <a:solidFill>
                  <a:schemeClr val="tx1"/>
                </a:solidFill>
              </a:rPr>
              <a:t> </a:t>
            </a:r>
            <a:br>
              <a:rPr lang="en-US" dirty="0">
                <a:solidFill>
                  <a:schemeClr val="tx1"/>
                </a:solidFill>
              </a:rPr>
            </a:br>
            <a:r>
              <a:rPr lang="en-US" dirty="0">
                <a:solidFill>
                  <a:schemeClr val="tx1"/>
                </a:solidFill>
              </a:rPr>
              <a:t>Demo Title</a:t>
            </a:r>
          </a:p>
        </p:txBody>
      </p:sp>
    </p:spTree>
    <p:extLst>
      <p:ext uri="{BB962C8B-B14F-4D97-AF65-F5344CB8AC3E}">
        <p14:creationId xmlns:p14="http://schemas.microsoft.com/office/powerpoint/2010/main" val="3273519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21973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1"/>
          <p:cNvGrpSpPr/>
          <p:nvPr userDrawn="1"/>
        </p:nvGrpSpPr>
        <p:grpSpPr>
          <a:xfrm>
            <a:off x="11935013" y="-2799"/>
            <a:ext cx="268930" cy="6860799"/>
            <a:chOff x="12174334" y="-2855"/>
            <a:chExt cx="274323" cy="6997380"/>
          </a:xfrm>
        </p:grpSpPr>
        <p:sp>
          <p:nvSpPr>
            <p:cNvPr id="3" name="Rectangle 2"/>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Rectangle 3"/>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extBox 4"/>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7356319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Image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dirty="0"/>
              <a:t>TITLE HERE</a:t>
            </a:r>
            <a:endParaRPr lang="en-IN" dirty="0"/>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a:r>
              <a:rPr lang="en-US" altLang="zh-TW"/>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anchor="ctr">
            <a:normAutofit/>
          </a:bodyPr>
          <a:lstStyle>
            <a:lvl1pPr marL="0" indent="0" algn="ctr">
              <a:buNone/>
              <a:defRPr sz="2000"/>
            </a:lvl1pPr>
          </a:lstStyle>
          <a:p>
            <a:r>
              <a:rPr lang="en-US" altLang="zh-TW"/>
              <a:t>Click icon to add picture</a:t>
            </a:r>
            <a:endParaRPr lang="en-IN"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Tree>
    <p:extLst>
      <p:ext uri="{BB962C8B-B14F-4D97-AF65-F5344CB8AC3E}">
        <p14:creationId xmlns:p14="http://schemas.microsoft.com/office/powerpoint/2010/main" val="4278063850"/>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806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846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94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userDrawn="1"/>
        </p:nvGrpSpPr>
        <p:grpSpPr>
          <a:xfrm>
            <a:off x="11935013" y="-2799"/>
            <a:ext cx="268930" cy="6860799"/>
            <a:chOff x="12174334" y="-2855"/>
            <a:chExt cx="274323" cy="6997380"/>
          </a:xfrm>
        </p:grpSpPr>
        <p:sp>
          <p:nvSpPr>
            <p:cNvPr id="7" name="Rectangle 6"/>
            <p:cNvSpPr/>
            <p:nvPr/>
          </p:nvSpPr>
          <p:spPr bwMode="auto">
            <a:xfrm>
              <a:off x="12174337" y="0"/>
              <a:ext cx="27432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bwMode="auto">
            <a:xfrm>
              <a:off x="12174337" y="2562447"/>
              <a:ext cx="274320" cy="44320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145" marR="0" lvl="0" indent="-336145" algn="ctr" defTabSz="91410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extBox 8"/>
            <p:cNvSpPr txBox="1"/>
            <p:nvPr/>
          </p:nvSpPr>
          <p:spPr>
            <a:xfrm rot="5400000">
              <a:off x="11022753" y="1148726"/>
              <a:ext cx="2565302" cy="262139"/>
            </a:xfrm>
            <a:prstGeom prst="rect">
              <a:avLst/>
            </a:prstGeom>
            <a:solidFill>
              <a:srgbClr val="002050"/>
            </a:solidFill>
          </p:spPr>
          <p:txBody>
            <a:bodyPr wrap="square" lIns="365760" tIns="146304" rIns="182880" bIns="146304" rtlCol="0" anchor="ctr">
              <a:noAutofit/>
            </a:bodyPr>
            <a:lstStyle/>
            <a:p>
              <a:pPr lvl="0" defTabSz="896386">
                <a:lnSpc>
                  <a:spcPct val="90000"/>
                </a:lnSpc>
                <a:spcAft>
                  <a:spcPts val="588"/>
                </a:spcAft>
                <a:defRPr/>
              </a:pPr>
              <a:r>
                <a:rPr lang="en-US" sz="1568" kern="0" dirty="0">
                  <a:solidFill>
                    <a:srgbClr val="FFFFFF"/>
                  </a:solidFill>
                  <a:latin typeface="Segoe UI Light" panose="020B0502040204020203" pitchFamily="34" charset="0"/>
                  <a:cs typeface="Segoe UI Light" panose="020B0502040204020203" pitchFamily="34" charset="0"/>
                </a:rPr>
                <a:t>Azure SQL</a:t>
              </a:r>
              <a:r>
                <a:rPr lang="en-US" sz="1568" kern="0" baseline="0" dirty="0">
                  <a:solidFill>
                    <a:srgbClr val="FFFFFF"/>
                  </a:solidFill>
                  <a:latin typeface="Segoe UI Light" panose="020B0502040204020203" pitchFamily="34" charset="0"/>
                  <a:cs typeface="Segoe UI Light" panose="020B0502040204020203" pitchFamily="34" charset="0"/>
                </a:rPr>
                <a:t> Database</a:t>
              </a:r>
              <a:endParaRPr lang="en-US" sz="1568" kern="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9756433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00827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3059939"/>
          </a:xfrm>
        </p:spPr>
        <p:txBody>
          <a:bodyPr>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baseline="0">
                <a:solidFill>
                  <a:schemeClr val="bg1"/>
                </a:solidFill>
              </a:defRPr>
            </a:lvl1pPr>
          </a:lstStyle>
          <a:p>
            <a:pPr lvl="0"/>
            <a:r>
              <a:rPr lang="en-US" dirty="0"/>
              <a:t>Question 1</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2</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3</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4</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Knowledge Measure</a:t>
            </a:r>
          </a:p>
        </p:txBody>
      </p:sp>
      <p:grpSp>
        <p:nvGrpSpPr>
          <p:cNvPr id="2" name="Group 4"/>
          <p:cNvGrpSpPr>
            <a:grpSpLocks noChangeAspect="1"/>
          </p:cNvGrpSpPr>
          <p:nvPr userDrawn="1"/>
        </p:nvGrpSpPr>
        <p:grpSpPr bwMode="auto">
          <a:xfrm>
            <a:off x="10011552" y="4504085"/>
            <a:ext cx="2241062" cy="2900954"/>
            <a:chOff x="6679" y="2906"/>
            <a:chExt cx="1152" cy="1491"/>
          </a:xfrm>
        </p:grpSpPr>
        <p:sp>
          <p:nvSpPr>
            <p:cNvPr id="3" name="AutoShape 3"/>
            <p:cNvSpPr>
              <a:spLocks noChangeAspect="1" noChangeArrowheads="1" noTextEdit="1"/>
            </p:cNvSpPr>
            <p:nvPr userDrawn="1"/>
          </p:nvSpPr>
          <p:spPr bwMode="auto">
            <a:xfrm>
              <a:off x="6679" y="2906"/>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Rectangle 6"/>
            <p:cNvSpPr>
              <a:spLocks noChangeArrowheads="1"/>
            </p:cNvSpPr>
            <p:nvPr userDrawn="1"/>
          </p:nvSpPr>
          <p:spPr bwMode="auto">
            <a:xfrm>
              <a:off x="6679" y="2906"/>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7"/>
            <p:cNvSpPr>
              <a:spLocks/>
            </p:cNvSpPr>
            <p:nvPr userDrawn="1"/>
          </p:nvSpPr>
          <p:spPr bwMode="auto">
            <a:xfrm>
              <a:off x="6769" y="4038"/>
              <a:ext cx="305" cy="41"/>
            </a:xfrm>
            <a:custGeom>
              <a:avLst/>
              <a:gdLst>
                <a:gd name="T0" fmla="*/ 460 w 648"/>
                <a:gd name="T1" fmla="*/ 0 h 87"/>
                <a:gd name="T2" fmla="*/ 306 w 648"/>
                <a:gd name="T3" fmla="*/ 0 h 87"/>
                <a:gd name="T4" fmla="*/ 334 w 648"/>
                <a:gd name="T5" fmla="*/ 29 h 87"/>
                <a:gd name="T6" fmla="*/ 334 w 648"/>
                <a:gd name="T7" fmla="*/ 45 h 87"/>
                <a:gd name="T8" fmla="*/ 211 w 648"/>
                <a:gd name="T9" fmla="*/ 45 h 87"/>
                <a:gd name="T10" fmla="*/ 211 w 648"/>
                <a:gd name="T11" fmla="*/ 0 h 87"/>
                <a:gd name="T12" fmla="*/ 43 w 648"/>
                <a:gd name="T13" fmla="*/ 0 h 87"/>
                <a:gd name="T14" fmla="*/ 0 w 648"/>
                <a:gd name="T15" fmla="*/ 43 h 87"/>
                <a:gd name="T16" fmla="*/ 43 w 648"/>
                <a:gd name="T17" fmla="*/ 87 h 87"/>
                <a:gd name="T18" fmla="*/ 604 w 648"/>
                <a:gd name="T19" fmla="*/ 87 h 87"/>
                <a:gd name="T20" fmla="*/ 648 w 648"/>
                <a:gd name="T21" fmla="*/ 43 h 87"/>
                <a:gd name="T22" fmla="*/ 647 w 648"/>
                <a:gd name="T23" fmla="*/ 39 h 87"/>
                <a:gd name="T24" fmla="*/ 460 w 648"/>
                <a:gd name="T25" fmla="*/ 39 h 87"/>
                <a:gd name="T26" fmla="*/ 460 w 648"/>
                <a:gd name="T2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8" h="87">
                  <a:moveTo>
                    <a:pt x="460" y="0"/>
                  </a:moveTo>
                  <a:cubicBezTo>
                    <a:pt x="306" y="0"/>
                    <a:pt x="306" y="0"/>
                    <a:pt x="306" y="0"/>
                  </a:cubicBezTo>
                  <a:cubicBezTo>
                    <a:pt x="334" y="29"/>
                    <a:pt x="334" y="29"/>
                    <a:pt x="334" y="29"/>
                  </a:cubicBezTo>
                  <a:cubicBezTo>
                    <a:pt x="334" y="45"/>
                    <a:pt x="334" y="45"/>
                    <a:pt x="334" y="45"/>
                  </a:cubicBezTo>
                  <a:cubicBezTo>
                    <a:pt x="211" y="45"/>
                    <a:pt x="211" y="45"/>
                    <a:pt x="211" y="45"/>
                  </a:cubicBezTo>
                  <a:cubicBezTo>
                    <a:pt x="211" y="0"/>
                    <a:pt x="211" y="0"/>
                    <a:pt x="211" y="0"/>
                  </a:cubicBezTo>
                  <a:cubicBezTo>
                    <a:pt x="43" y="0"/>
                    <a:pt x="43" y="0"/>
                    <a:pt x="43" y="0"/>
                  </a:cubicBezTo>
                  <a:cubicBezTo>
                    <a:pt x="19" y="0"/>
                    <a:pt x="0" y="20"/>
                    <a:pt x="0" y="43"/>
                  </a:cubicBezTo>
                  <a:cubicBezTo>
                    <a:pt x="0" y="67"/>
                    <a:pt x="19" y="87"/>
                    <a:pt x="43" y="87"/>
                  </a:cubicBezTo>
                  <a:cubicBezTo>
                    <a:pt x="604" y="87"/>
                    <a:pt x="604" y="87"/>
                    <a:pt x="604" y="87"/>
                  </a:cubicBezTo>
                  <a:cubicBezTo>
                    <a:pt x="628" y="87"/>
                    <a:pt x="648" y="67"/>
                    <a:pt x="648" y="43"/>
                  </a:cubicBezTo>
                  <a:cubicBezTo>
                    <a:pt x="648" y="42"/>
                    <a:pt x="648" y="41"/>
                    <a:pt x="647" y="39"/>
                  </a:cubicBezTo>
                  <a:cubicBezTo>
                    <a:pt x="460" y="39"/>
                    <a:pt x="460" y="39"/>
                    <a:pt x="460" y="39"/>
                  </a:cubicBezTo>
                  <a:cubicBezTo>
                    <a:pt x="460" y="0"/>
                    <a:pt x="460" y="0"/>
                    <a:pt x="460"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6868" y="3814"/>
              <a:ext cx="33" cy="2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Rectangle 9"/>
            <p:cNvSpPr>
              <a:spLocks noChangeArrowheads="1"/>
            </p:cNvSpPr>
            <p:nvPr userDrawn="1"/>
          </p:nvSpPr>
          <p:spPr bwMode="auto">
            <a:xfrm>
              <a:off x="6868" y="3814"/>
              <a:ext cx="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10"/>
            <p:cNvSpPr>
              <a:spLocks/>
            </p:cNvSpPr>
            <p:nvPr userDrawn="1"/>
          </p:nvSpPr>
          <p:spPr bwMode="auto">
            <a:xfrm>
              <a:off x="6868" y="4027"/>
              <a:ext cx="58" cy="33"/>
            </a:xfrm>
            <a:custGeom>
              <a:avLst/>
              <a:gdLst>
                <a:gd name="T0" fmla="*/ 58 w 58"/>
                <a:gd name="T1" fmla="*/ 25 h 33"/>
                <a:gd name="T2" fmla="*/ 33 w 58"/>
                <a:gd name="T3" fmla="*/ 0 h 33"/>
                <a:gd name="T4" fmla="*/ 0 w 58"/>
                <a:gd name="T5" fmla="*/ 0 h 33"/>
                <a:gd name="T6" fmla="*/ 0 w 58"/>
                <a:gd name="T7" fmla="*/ 33 h 33"/>
                <a:gd name="T8" fmla="*/ 58 w 58"/>
                <a:gd name="T9" fmla="*/ 33 h 33"/>
                <a:gd name="T10" fmla="*/ 58 w 58"/>
                <a:gd name="T11" fmla="*/ 25 h 33"/>
              </a:gdLst>
              <a:ahLst/>
              <a:cxnLst>
                <a:cxn ang="0">
                  <a:pos x="T0" y="T1"/>
                </a:cxn>
                <a:cxn ang="0">
                  <a:pos x="T2" y="T3"/>
                </a:cxn>
                <a:cxn ang="0">
                  <a:pos x="T4" y="T5"/>
                </a:cxn>
                <a:cxn ang="0">
                  <a:pos x="T6" y="T7"/>
                </a:cxn>
                <a:cxn ang="0">
                  <a:pos x="T8" y="T9"/>
                </a:cxn>
                <a:cxn ang="0">
                  <a:pos x="T10" y="T11"/>
                </a:cxn>
              </a:cxnLst>
              <a:rect l="0" t="0" r="r" b="b"/>
              <a:pathLst>
                <a:path w="58" h="33">
                  <a:moveTo>
                    <a:pt x="58" y="25"/>
                  </a:moveTo>
                  <a:lnTo>
                    <a:pt x="33" y="0"/>
                  </a:lnTo>
                  <a:lnTo>
                    <a:pt x="0" y="0"/>
                  </a:lnTo>
                  <a:lnTo>
                    <a:pt x="0" y="33"/>
                  </a:lnTo>
                  <a:lnTo>
                    <a:pt x="58" y="33"/>
                  </a:lnTo>
                  <a:lnTo>
                    <a:pt x="58"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11"/>
            <p:cNvSpPr>
              <a:spLocks/>
            </p:cNvSpPr>
            <p:nvPr userDrawn="1"/>
          </p:nvSpPr>
          <p:spPr bwMode="auto">
            <a:xfrm>
              <a:off x="6868" y="4027"/>
              <a:ext cx="58" cy="33"/>
            </a:xfrm>
            <a:custGeom>
              <a:avLst/>
              <a:gdLst>
                <a:gd name="T0" fmla="*/ 58 w 58"/>
                <a:gd name="T1" fmla="*/ 25 h 33"/>
                <a:gd name="T2" fmla="*/ 33 w 58"/>
                <a:gd name="T3" fmla="*/ 0 h 33"/>
                <a:gd name="T4" fmla="*/ 0 w 58"/>
                <a:gd name="T5" fmla="*/ 0 h 33"/>
                <a:gd name="T6" fmla="*/ 0 w 58"/>
                <a:gd name="T7" fmla="*/ 33 h 33"/>
                <a:gd name="T8" fmla="*/ 58 w 58"/>
                <a:gd name="T9" fmla="*/ 33 h 33"/>
                <a:gd name="T10" fmla="*/ 58 w 58"/>
                <a:gd name="T11" fmla="*/ 25 h 33"/>
              </a:gdLst>
              <a:ahLst/>
              <a:cxnLst>
                <a:cxn ang="0">
                  <a:pos x="T0" y="T1"/>
                </a:cxn>
                <a:cxn ang="0">
                  <a:pos x="T2" y="T3"/>
                </a:cxn>
                <a:cxn ang="0">
                  <a:pos x="T4" y="T5"/>
                </a:cxn>
                <a:cxn ang="0">
                  <a:pos x="T6" y="T7"/>
                </a:cxn>
                <a:cxn ang="0">
                  <a:pos x="T8" y="T9"/>
                </a:cxn>
                <a:cxn ang="0">
                  <a:pos x="T10" y="T11"/>
                </a:cxn>
              </a:cxnLst>
              <a:rect l="0" t="0" r="r" b="b"/>
              <a:pathLst>
                <a:path w="58" h="33">
                  <a:moveTo>
                    <a:pt x="58" y="25"/>
                  </a:moveTo>
                  <a:lnTo>
                    <a:pt x="33" y="0"/>
                  </a:lnTo>
                  <a:lnTo>
                    <a:pt x="0" y="0"/>
                  </a:lnTo>
                  <a:lnTo>
                    <a:pt x="0" y="33"/>
                  </a:lnTo>
                  <a:lnTo>
                    <a:pt x="58" y="33"/>
                  </a:lnTo>
                  <a:lnTo>
                    <a:pt x="58"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2"/>
            <p:cNvSpPr>
              <a:spLocks noChangeArrowheads="1"/>
            </p:cNvSpPr>
            <p:nvPr userDrawn="1"/>
          </p:nvSpPr>
          <p:spPr bwMode="auto">
            <a:xfrm>
              <a:off x="6868" y="3824"/>
              <a:ext cx="16" cy="203"/>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3"/>
            <p:cNvSpPr>
              <a:spLocks noChangeArrowheads="1"/>
            </p:cNvSpPr>
            <p:nvPr userDrawn="1"/>
          </p:nvSpPr>
          <p:spPr bwMode="auto">
            <a:xfrm>
              <a:off x="6868" y="3824"/>
              <a:ext cx="1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14"/>
            <p:cNvSpPr>
              <a:spLocks noChangeArrowheads="1"/>
            </p:cNvSpPr>
            <p:nvPr userDrawn="1"/>
          </p:nvSpPr>
          <p:spPr bwMode="auto">
            <a:xfrm>
              <a:off x="6868" y="4027"/>
              <a:ext cx="16" cy="33"/>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5"/>
            <p:cNvSpPr>
              <a:spLocks noChangeArrowheads="1"/>
            </p:cNvSpPr>
            <p:nvPr userDrawn="1"/>
          </p:nvSpPr>
          <p:spPr bwMode="auto">
            <a:xfrm>
              <a:off x="6868" y="4027"/>
              <a:ext cx="16"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Freeform 16"/>
            <p:cNvSpPr>
              <a:spLocks noEditPoints="1"/>
            </p:cNvSpPr>
            <p:nvPr userDrawn="1"/>
          </p:nvSpPr>
          <p:spPr bwMode="auto">
            <a:xfrm>
              <a:off x="6922" y="3796"/>
              <a:ext cx="126" cy="160"/>
            </a:xfrm>
            <a:custGeom>
              <a:avLst/>
              <a:gdLst>
                <a:gd name="T0" fmla="*/ 138 w 267"/>
                <a:gd name="T1" fmla="*/ 318 h 340"/>
                <a:gd name="T2" fmla="*/ 192 w 267"/>
                <a:gd name="T3" fmla="*/ 176 h 340"/>
                <a:gd name="T4" fmla="*/ 0 w 267"/>
                <a:gd name="T5" fmla="*/ 54 h 340"/>
                <a:gd name="T6" fmla="*/ 34 w 267"/>
                <a:gd name="T7" fmla="*/ 0 h 340"/>
                <a:gd name="T8" fmla="*/ 248 w 267"/>
                <a:gd name="T9" fmla="*/ 136 h 340"/>
                <a:gd name="T10" fmla="*/ 261 w 267"/>
                <a:gd name="T11" fmla="*/ 174 h 340"/>
                <a:gd name="T12" fmla="*/ 198 w 267"/>
                <a:gd name="T13" fmla="*/ 340 h 340"/>
                <a:gd name="T14" fmla="*/ 138 w 267"/>
                <a:gd name="T15" fmla="*/ 318 h 340"/>
                <a:gd name="T16" fmla="*/ 0 w 267"/>
                <a:gd name="T17" fmla="*/ 54 h 340"/>
                <a:gd name="T18" fmla="*/ 0 w 267"/>
                <a:gd name="T19" fmla="*/ 54 h 340"/>
                <a:gd name="T20" fmla="*/ 0 w 267"/>
                <a:gd name="T21" fmla="*/ 54 h 340"/>
                <a:gd name="T22" fmla="*/ 0 w 267"/>
                <a:gd name="T23" fmla="*/ 5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340">
                  <a:moveTo>
                    <a:pt x="138" y="318"/>
                  </a:moveTo>
                  <a:cubicBezTo>
                    <a:pt x="192" y="176"/>
                    <a:pt x="192" y="176"/>
                    <a:pt x="192" y="176"/>
                  </a:cubicBezTo>
                  <a:cubicBezTo>
                    <a:pt x="0" y="54"/>
                    <a:pt x="0" y="54"/>
                    <a:pt x="0" y="54"/>
                  </a:cubicBezTo>
                  <a:cubicBezTo>
                    <a:pt x="34" y="0"/>
                    <a:pt x="34" y="0"/>
                    <a:pt x="34" y="0"/>
                  </a:cubicBezTo>
                  <a:cubicBezTo>
                    <a:pt x="248" y="136"/>
                    <a:pt x="248" y="136"/>
                    <a:pt x="248" y="136"/>
                  </a:cubicBezTo>
                  <a:cubicBezTo>
                    <a:pt x="261" y="144"/>
                    <a:pt x="267" y="160"/>
                    <a:pt x="261" y="174"/>
                  </a:cubicBezTo>
                  <a:cubicBezTo>
                    <a:pt x="198" y="340"/>
                    <a:pt x="198" y="340"/>
                    <a:pt x="198" y="340"/>
                  </a:cubicBezTo>
                  <a:cubicBezTo>
                    <a:pt x="138" y="318"/>
                    <a:pt x="138" y="318"/>
                    <a:pt x="138" y="318"/>
                  </a:cubicBezTo>
                  <a:moveTo>
                    <a:pt x="0" y="54"/>
                  </a:moveTo>
                  <a:cubicBezTo>
                    <a:pt x="0" y="54"/>
                    <a:pt x="0" y="54"/>
                    <a:pt x="0" y="54"/>
                  </a:cubicBezTo>
                  <a:cubicBezTo>
                    <a:pt x="0" y="54"/>
                    <a:pt x="0" y="54"/>
                    <a:pt x="0" y="54"/>
                  </a:cubicBezTo>
                  <a:cubicBezTo>
                    <a:pt x="0" y="54"/>
                    <a:pt x="0" y="54"/>
                    <a:pt x="0" y="54"/>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7"/>
            <p:cNvSpPr>
              <a:spLocks/>
            </p:cNvSpPr>
            <p:nvPr userDrawn="1"/>
          </p:nvSpPr>
          <p:spPr bwMode="auto">
            <a:xfrm>
              <a:off x="6987" y="3945"/>
              <a:ext cx="59" cy="33"/>
            </a:xfrm>
            <a:custGeom>
              <a:avLst/>
              <a:gdLst>
                <a:gd name="T0" fmla="*/ 59 w 59"/>
                <a:gd name="T1" fmla="*/ 25 h 33"/>
                <a:gd name="T2" fmla="*/ 34 w 59"/>
                <a:gd name="T3" fmla="*/ 0 h 33"/>
                <a:gd name="T4" fmla="*/ 0 w 59"/>
                <a:gd name="T5" fmla="*/ 0 h 33"/>
                <a:gd name="T6" fmla="*/ 0 w 59"/>
                <a:gd name="T7" fmla="*/ 33 h 33"/>
                <a:gd name="T8" fmla="*/ 59 w 59"/>
                <a:gd name="T9" fmla="*/ 33 h 33"/>
                <a:gd name="T10" fmla="*/ 59 w 59"/>
                <a:gd name="T11" fmla="*/ 25 h 33"/>
              </a:gdLst>
              <a:ahLst/>
              <a:cxnLst>
                <a:cxn ang="0">
                  <a:pos x="T0" y="T1"/>
                </a:cxn>
                <a:cxn ang="0">
                  <a:pos x="T2" y="T3"/>
                </a:cxn>
                <a:cxn ang="0">
                  <a:pos x="T4" y="T5"/>
                </a:cxn>
                <a:cxn ang="0">
                  <a:pos x="T6" y="T7"/>
                </a:cxn>
                <a:cxn ang="0">
                  <a:pos x="T8" y="T9"/>
                </a:cxn>
                <a:cxn ang="0">
                  <a:pos x="T10" y="T11"/>
                </a:cxn>
              </a:cxnLst>
              <a:rect l="0" t="0" r="r" b="b"/>
              <a:pathLst>
                <a:path w="59" h="33">
                  <a:moveTo>
                    <a:pt x="59" y="25"/>
                  </a:moveTo>
                  <a:lnTo>
                    <a:pt x="34" y="0"/>
                  </a:lnTo>
                  <a:lnTo>
                    <a:pt x="0" y="0"/>
                  </a:lnTo>
                  <a:lnTo>
                    <a:pt x="0" y="33"/>
                  </a:lnTo>
                  <a:lnTo>
                    <a:pt x="59" y="33"/>
                  </a:lnTo>
                  <a:lnTo>
                    <a:pt x="59"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8"/>
            <p:cNvSpPr>
              <a:spLocks/>
            </p:cNvSpPr>
            <p:nvPr userDrawn="1"/>
          </p:nvSpPr>
          <p:spPr bwMode="auto">
            <a:xfrm>
              <a:off x="6987" y="3945"/>
              <a:ext cx="59" cy="33"/>
            </a:xfrm>
            <a:custGeom>
              <a:avLst/>
              <a:gdLst>
                <a:gd name="T0" fmla="*/ 59 w 59"/>
                <a:gd name="T1" fmla="*/ 25 h 33"/>
                <a:gd name="T2" fmla="*/ 34 w 59"/>
                <a:gd name="T3" fmla="*/ 0 h 33"/>
                <a:gd name="T4" fmla="*/ 0 w 59"/>
                <a:gd name="T5" fmla="*/ 0 h 33"/>
                <a:gd name="T6" fmla="*/ 0 w 59"/>
                <a:gd name="T7" fmla="*/ 33 h 33"/>
                <a:gd name="T8" fmla="*/ 59 w 59"/>
                <a:gd name="T9" fmla="*/ 33 h 33"/>
                <a:gd name="T10" fmla="*/ 59 w 59"/>
                <a:gd name="T11" fmla="*/ 25 h 33"/>
              </a:gdLst>
              <a:ahLst/>
              <a:cxnLst>
                <a:cxn ang="0">
                  <a:pos x="T0" y="T1"/>
                </a:cxn>
                <a:cxn ang="0">
                  <a:pos x="T2" y="T3"/>
                </a:cxn>
                <a:cxn ang="0">
                  <a:pos x="T4" y="T5"/>
                </a:cxn>
                <a:cxn ang="0">
                  <a:pos x="T6" y="T7"/>
                </a:cxn>
                <a:cxn ang="0">
                  <a:pos x="T8" y="T9"/>
                </a:cxn>
                <a:cxn ang="0">
                  <a:pos x="T10" y="T11"/>
                </a:cxn>
              </a:cxnLst>
              <a:rect l="0" t="0" r="r" b="b"/>
              <a:pathLst>
                <a:path w="59" h="33">
                  <a:moveTo>
                    <a:pt x="59" y="25"/>
                  </a:moveTo>
                  <a:lnTo>
                    <a:pt x="34" y="0"/>
                  </a:lnTo>
                  <a:lnTo>
                    <a:pt x="0" y="0"/>
                  </a:lnTo>
                  <a:lnTo>
                    <a:pt x="0" y="33"/>
                  </a:lnTo>
                  <a:lnTo>
                    <a:pt x="59" y="33"/>
                  </a:lnTo>
                  <a:lnTo>
                    <a:pt x="59"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9"/>
            <p:cNvSpPr>
              <a:spLocks/>
            </p:cNvSpPr>
            <p:nvPr userDrawn="1"/>
          </p:nvSpPr>
          <p:spPr bwMode="auto">
            <a:xfrm>
              <a:off x="6925" y="3824"/>
              <a:ext cx="103" cy="121"/>
            </a:xfrm>
            <a:custGeom>
              <a:avLst/>
              <a:gdLst>
                <a:gd name="T0" fmla="*/ 24 w 103"/>
                <a:gd name="T1" fmla="*/ 0 h 121"/>
                <a:gd name="T2" fmla="*/ 0 w 103"/>
                <a:gd name="T3" fmla="*/ 0 h 121"/>
                <a:gd name="T4" fmla="*/ 88 w 103"/>
                <a:gd name="T5" fmla="*/ 55 h 121"/>
                <a:gd name="T6" fmla="*/ 63 w 103"/>
                <a:gd name="T7" fmla="*/ 121 h 121"/>
                <a:gd name="T8" fmla="*/ 63 w 103"/>
                <a:gd name="T9" fmla="*/ 121 h 121"/>
                <a:gd name="T10" fmla="*/ 78 w 103"/>
                <a:gd name="T11" fmla="*/ 121 h 121"/>
                <a:gd name="T12" fmla="*/ 78 w 103"/>
                <a:gd name="T13" fmla="*/ 120 h 121"/>
                <a:gd name="T14" fmla="*/ 103 w 103"/>
                <a:gd name="T15" fmla="*/ 49 h 121"/>
                <a:gd name="T16" fmla="*/ 24 w 103"/>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1">
                  <a:moveTo>
                    <a:pt x="24" y="0"/>
                  </a:moveTo>
                  <a:lnTo>
                    <a:pt x="0" y="0"/>
                  </a:lnTo>
                  <a:lnTo>
                    <a:pt x="88" y="55"/>
                  </a:lnTo>
                  <a:lnTo>
                    <a:pt x="63" y="121"/>
                  </a:lnTo>
                  <a:lnTo>
                    <a:pt x="63" y="121"/>
                  </a:lnTo>
                  <a:lnTo>
                    <a:pt x="78" y="121"/>
                  </a:lnTo>
                  <a:lnTo>
                    <a:pt x="78" y="120"/>
                  </a:lnTo>
                  <a:lnTo>
                    <a:pt x="103" y="49"/>
                  </a:lnTo>
                  <a:lnTo>
                    <a:pt x="24"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20"/>
            <p:cNvSpPr>
              <a:spLocks/>
            </p:cNvSpPr>
            <p:nvPr userDrawn="1"/>
          </p:nvSpPr>
          <p:spPr bwMode="auto">
            <a:xfrm>
              <a:off x="6925" y="3824"/>
              <a:ext cx="103" cy="121"/>
            </a:xfrm>
            <a:custGeom>
              <a:avLst/>
              <a:gdLst>
                <a:gd name="T0" fmla="*/ 24 w 103"/>
                <a:gd name="T1" fmla="*/ 0 h 121"/>
                <a:gd name="T2" fmla="*/ 0 w 103"/>
                <a:gd name="T3" fmla="*/ 0 h 121"/>
                <a:gd name="T4" fmla="*/ 88 w 103"/>
                <a:gd name="T5" fmla="*/ 55 h 121"/>
                <a:gd name="T6" fmla="*/ 63 w 103"/>
                <a:gd name="T7" fmla="*/ 121 h 121"/>
                <a:gd name="T8" fmla="*/ 63 w 103"/>
                <a:gd name="T9" fmla="*/ 121 h 121"/>
                <a:gd name="T10" fmla="*/ 78 w 103"/>
                <a:gd name="T11" fmla="*/ 121 h 121"/>
                <a:gd name="T12" fmla="*/ 78 w 103"/>
                <a:gd name="T13" fmla="*/ 120 h 121"/>
                <a:gd name="T14" fmla="*/ 103 w 103"/>
                <a:gd name="T15" fmla="*/ 49 h 121"/>
                <a:gd name="T16" fmla="*/ 24 w 103"/>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1">
                  <a:moveTo>
                    <a:pt x="24" y="0"/>
                  </a:moveTo>
                  <a:lnTo>
                    <a:pt x="0" y="0"/>
                  </a:lnTo>
                  <a:lnTo>
                    <a:pt x="88" y="55"/>
                  </a:lnTo>
                  <a:lnTo>
                    <a:pt x="63" y="121"/>
                  </a:lnTo>
                  <a:lnTo>
                    <a:pt x="63" y="121"/>
                  </a:lnTo>
                  <a:lnTo>
                    <a:pt x="78" y="121"/>
                  </a:lnTo>
                  <a:lnTo>
                    <a:pt x="78" y="120"/>
                  </a:lnTo>
                  <a:lnTo>
                    <a:pt x="103" y="49"/>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21"/>
            <p:cNvSpPr>
              <a:spLocks/>
            </p:cNvSpPr>
            <p:nvPr userDrawn="1"/>
          </p:nvSpPr>
          <p:spPr bwMode="auto">
            <a:xfrm>
              <a:off x="6987" y="3945"/>
              <a:ext cx="16" cy="25"/>
            </a:xfrm>
            <a:custGeom>
              <a:avLst/>
              <a:gdLst>
                <a:gd name="T0" fmla="*/ 16 w 16"/>
                <a:gd name="T1" fmla="*/ 0 h 25"/>
                <a:gd name="T2" fmla="*/ 1 w 16"/>
                <a:gd name="T3" fmla="*/ 0 h 25"/>
                <a:gd name="T4" fmla="*/ 0 w 16"/>
                <a:gd name="T5" fmla="*/ 0 h 25"/>
                <a:gd name="T6" fmla="*/ 0 w 16"/>
                <a:gd name="T7" fmla="*/ 25 h 25"/>
                <a:gd name="T8" fmla="*/ 16 w 16"/>
                <a:gd name="T9" fmla="*/ 25 h 25"/>
                <a:gd name="T10" fmla="*/ 16 w 16"/>
                <a:gd name="T11" fmla="*/ 0 h 25"/>
              </a:gdLst>
              <a:ahLst/>
              <a:cxnLst>
                <a:cxn ang="0">
                  <a:pos x="T0" y="T1"/>
                </a:cxn>
                <a:cxn ang="0">
                  <a:pos x="T2" y="T3"/>
                </a:cxn>
                <a:cxn ang="0">
                  <a:pos x="T4" y="T5"/>
                </a:cxn>
                <a:cxn ang="0">
                  <a:pos x="T6" y="T7"/>
                </a:cxn>
                <a:cxn ang="0">
                  <a:pos x="T8" y="T9"/>
                </a:cxn>
                <a:cxn ang="0">
                  <a:pos x="T10" y="T11"/>
                </a:cxn>
              </a:cxnLst>
              <a:rect l="0" t="0" r="r" b="b"/>
              <a:pathLst>
                <a:path w="16" h="25">
                  <a:moveTo>
                    <a:pt x="16" y="0"/>
                  </a:moveTo>
                  <a:lnTo>
                    <a:pt x="1" y="0"/>
                  </a:lnTo>
                  <a:lnTo>
                    <a:pt x="0" y="0"/>
                  </a:lnTo>
                  <a:lnTo>
                    <a:pt x="0" y="25"/>
                  </a:lnTo>
                  <a:lnTo>
                    <a:pt x="16" y="25"/>
                  </a:lnTo>
                  <a:lnTo>
                    <a:pt x="16" y="0"/>
                  </a:lnTo>
                  <a:close/>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2"/>
            <p:cNvSpPr>
              <a:spLocks/>
            </p:cNvSpPr>
            <p:nvPr userDrawn="1"/>
          </p:nvSpPr>
          <p:spPr bwMode="auto">
            <a:xfrm>
              <a:off x="6987" y="3945"/>
              <a:ext cx="16" cy="25"/>
            </a:xfrm>
            <a:custGeom>
              <a:avLst/>
              <a:gdLst>
                <a:gd name="T0" fmla="*/ 16 w 16"/>
                <a:gd name="T1" fmla="*/ 0 h 25"/>
                <a:gd name="T2" fmla="*/ 1 w 16"/>
                <a:gd name="T3" fmla="*/ 0 h 25"/>
                <a:gd name="T4" fmla="*/ 0 w 16"/>
                <a:gd name="T5" fmla="*/ 0 h 25"/>
                <a:gd name="T6" fmla="*/ 0 w 16"/>
                <a:gd name="T7" fmla="*/ 25 h 25"/>
                <a:gd name="T8" fmla="*/ 16 w 16"/>
                <a:gd name="T9" fmla="*/ 25 h 25"/>
                <a:gd name="T10" fmla="*/ 16 w 16"/>
                <a:gd name="T11" fmla="*/ 0 h 25"/>
              </a:gdLst>
              <a:ahLst/>
              <a:cxnLst>
                <a:cxn ang="0">
                  <a:pos x="T0" y="T1"/>
                </a:cxn>
                <a:cxn ang="0">
                  <a:pos x="T2" y="T3"/>
                </a:cxn>
                <a:cxn ang="0">
                  <a:pos x="T4" y="T5"/>
                </a:cxn>
                <a:cxn ang="0">
                  <a:pos x="T6" y="T7"/>
                </a:cxn>
                <a:cxn ang="0">
                  <a:pos x="T8" y="T9"/>
                </a:cxn>
                <a:cxn ang="0">
                  <a:pos x="T10" y="T11"/>
                </a:cxn>
              </a:cxnLst>
              <a:rect l="0" t="0" r="r" b="b"/>
              <a:pathLst>
                <a:path w="16" h="25">
                  <a:moveTo>
                    <a:pt x="16" y="0"/>
                  </a:moveTo>
                  <a:lnTo>
                    <a:pt x="1" y="0"/>
                  </a:lnTo>
                  <a:lnTo>
                    <a:pt x="0" y="0"/>
                  </a:lnTo>
                  <a:lnTo>
                    <a:pt x="0" y="25"/>
                  </a:lnTo>
                  <a:lnTo>
                    <a:pt x="16" y="25"/>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3"/>
            <p:cNvSpPr>
              <a:spLocks noChangeArrowheads="1"/>
            </p:cNvSpPr>
            <p:nvPr userDrawn="1"/>
          </p:nvSpPr>
          <p:spPr bwMode="auto">
            <a:xfrm>
              <a:off x="6814" y="3552"/>
              <a:ext cx="153" cy="20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24"/>
            <p:cNvSpPr>
              <a:spLocks noChangeArrowheads="1"/>
            </p:cNvSpPr>
            <p:nvPr userDrawn="1"/>
          </p:nvSpPr>
          <p:spPr bwMode="auto">
            <a:xfrm>
              <a:off x="6814" y="3552"/>
              <a:ext cx="15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5"/>
            <p:cNvSpPr>
              <a:spLocks noChangeArrowheads="1"/>
            </p:cNvSpPr>
            <p:nvPr userDrawn="1"/>
          </p:nvSpPr>
          <p:spPr bwMode="auto">
            <a:xfrm>
              <a:off x="6814" y="3768"/>
              <a:ext cx="153" cy="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26"/>
            <p:cNvSpPr>
              <a:spLocks noChangeArrowheads="1"/>
            </p:cNvSpPr>
            <p:nvPr userDrawn="1"/>
          </p:nvSpPr>
          <p:spPr bwMode="auto">
            <a:xfrm>
              <a:off x="6814" y="3768"/>
              <a:ext cx="15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7"/>
            <p:cNvSpPr>
              <a:spLocks/>
            </p:cNvSpPr>
            <p:nvPr userDrawn="1"/>
          </p:nvSpPr>
          <p:spPr bwMode="auto">
            <a:xfrm>
              <a:off x="6832" y="3552"/>
              <a:ext cx="135" cy="208"/>
            </a:xfrm>
            <a:custGeom>
              <a:avLst/>
              <a:gdLst>
                <a:gd name="T0" fmla="*/ 288 w 288"/>
                <a:gd name="T1" fmla="*/ 0 h 442"/>
                <a:gd name="T2" fmla="*/ 247 w 288"/>
                <a:gd name="T3" fmla="*/ 0 h 442"/>
                <a:gd name="T4" fmla="*/ 180 w 288"/>
                <a:gd name="T5" fmla="*/ 28 h 442"/>
                <a:gd name="T6" fmla="*/ 149 w 288"/>
                <a:gd name="T7" fmla="*/ 20 h 442"/>
                <a:gd name="T8" fmla="*/ 148 w 288"/>
                <a:gd name="T9" fmla="*/ 21 h 442"/>
                <a:gd name="T10" fmla="*/ 139 w 288"/>
                <a:gd name="T11" fmla="*/ 21 h 442"/>
                <a:gd name="T12" fmla="*/ 83 w 288"/>
                <a:gd name="T13" fmla="*/ 0 h 442"/>
                <a:gd name="T14" fmla="*/ 0 w 288"/>
                <a:gd name="T15" fmla="*/ 0 h 442"/>
                <a:gd name="T16" fmla="*/ 0 w 288"/>
                <a:gd name="T17" fmla="*/ 442 h 442"/>
                <a:gd name="T18" fmla="*/ 31 w 288"/>
                <a:gd name="T19" fmla="*/ 442 h 442"/>
                <a:gd name="T20" fmla="*/ 31 w 288"/>
                <a:gd name="T21" fmla="*/ 60 h 442"/>
                <a:gd name="T22" fmla="*/ 288 w 288"/>
                <a:gd name="T23" fmla="*/ 60 h 442"/>
                <a:gd name="T24" fmla="*/ 288 w 288"/>
                <a:gd name="T25"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442">
                  <a:moveTo>
                    <a:pt x="288" y="0"/>
                  </a:moveTo>
                  <a:cubicBezTo>
                    <a:pt x="247" y="0"/>
                    <a:pt x="247" y="0"/>
                    <a:pt x="247" y="0"/>
                  </a:cubicBezTo>
                  <a:cubicBezTo>
                    <a:pt x="226" y="17"/>
                    <a:pt x="203" y="28"/>
                    <a:pt x="180" y="28"/>
                  </a:cubicBezTo>
                  <a:cubicBezTo>
                    <a:pt x="170" y="28"/>
                    <a:pt x="159" y="26"/>
                    <a:pt x="149" y="20"/>
                  </a:cubicBezTo>
                  <a:cubicBezTo>
                    <a:pt x="148" y="21"/>
                    <a:pt x="148" y="21"/>
                    <a:pt x="148" y="21"/>
                  </a:cubicBezTo>
                  <a:cubicBezTo>
                    <a:pt x="148" y="21"/>
                    <a:pt x="145" y="21"/>
                    <a:pt x="139" y="21"/>
                  </a:cubicBezTo>
                  <a:cubicBezTo>
                    <a:pt x="126" y="21"/>
                    <a:pt x="100" y="19"/>
                    <a:pt x="83" y="0"/>
                  </a:cubicBezTo>
                  <a:cubicBezTo>
                    <a:pt x="0" y="0"/>
                    <a:pt x="0" y="0"/>
                    <a:pt x="0" y="0"/>
                  </a:cubicBezTo>
                  <a:cubicBezTo>
                    <a:pt x="0" y="442"/>
                    <a:pt x="0" y="442"/>
                    <a:pt x="0" y="442"/>
                  </a:cubicBezTo>
                  <a:cubicBezTo>
                    <a:pt x="31" y="442"/>
                    <a:pt x="31" y="442"/>
                    <a:pt x="31" y="442"/>
                  </a:cubicBezTo>
                  <a:cubicBezTo>
                    <a:pt x="31" y="60"/>
                    <a:pt x="31" y="60"/>
                    <a:pt x="31" y="60"/>
                  </a:cubicBezTo>
                  <a:cubicBezTo>
                    <a:pt x="288" y="60"/>
                    <a:pt x="288" y="60"/>
                    <a:pt x="288" y="60"/>
                  </a:cubicBezTo>
                  <a:cubicBezTo>
                    <a:pt x="288" y="0"/>
                    <a:pt x="288" y="0"/>
                    <a:pt x="288"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28"/>
            <p:cNvSpPr>
              <a:spLocks noChangeArrowheads="1"/>
            </p:cNvSpPr>
            <p:nvPr userDrawn="1"/>
          </p:nvSpPr>
          <p:spPr bwMode="auto">
            <a:xfrm>
              <a:off x="6832" y="3768"/>
              <a:ext cx="14" cy="48"/>
            </a:xfrm>
            <a:prstGeom prst="rect">
              <a:avLst/>
            </a:prstGeom>
            <a:solidFill>
              <a:srgbClr val="001D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29"/>
            <p:cNvSpPr>
              <a:spLocks noChangeArrowheads="1"/>
            </p:cNvSpPr>
            <p:nvPr userDrawn="1"/>
          </p:nvSpPr>
          <p:spPr bwMode="auto">
            <a:xfrm>
              <a:off x="6832" y="3768"/>
              <a:ext cx="1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30"/>
            <p:cNvSpPr>
              <a:spLocks/>
            </p:cNvSpPr>
            <p:nvPr userDrawn="1"/>
          </p:nvSpPr>
          <p:spPr bwMode="auto">
            <a:xfrm>
              <a:off x="6846" y="3580"/>
              <a:ext cx="134" cy="244"/>
            </a:xfrm>
            <a:custGeom>
              <a:avLst/>
              <a:gdLst>
                <a:gd name="T0" fmla="*/ 285 w 285"/>
                <a:gd name="T1" fmla="*/ 230 h 517"/>
                <a:gd name="T2" fmla="*/ 285 w 285"/>
                <a:gd name="T3" fmla="*/ 0 h 517"/>
                <a:gd name="T4" fmla="*/ 0 w 285"/>
                <a:gd name="T5" fmla="*/ 0 h 517"/>
                <a:gd name="T6" fmla="*/ 0 w 285"/>
                <a:gd name="T7" fmla="*/ 517 h 517"/>
                <a:gd name="T8" fmla="*/ 285 w 285"/>
                <a:gd name="T9" fmla="*/ 517 h 517"/>
                <a:gd name="T10" fmla="*/ 257 w 285"/>
                <a:gd name="T11" fmla="*/ 230 h 517"/>
                <a:gd name="T12" fmla="*/ 285 w 285"/>
                <a:gd name="T13" fmla="*/ 230 h 517"/>
              </a:gdLst>
              <a:ahLst/>
              <a:cxnLst>
                <a:cxn ang="0">
                  <a:pos x="T0" y="T1"/>
                </a:cxn>
                <a:cxn ang="0">
                  <a:pos x="T2" y="T3"/>
                </a:cxn>
                <a:cxn ang="0">
                  <a:pos x="T4" y="T5"/>
                </a:cxn>
                <a:cxn ang="0">
                  <a:pos x="T6" y="T7"/>
                </a:cxn>
                <a:cxn ang="0">
                  <a:pos x="T8" y="T9"/>
                </a:cxn>
                <a:cxn ang="0">
                  <a:pos x="T10" y="T11"/>
                </a:cxn>
                <a:cxn ang="0">
                  <a:pos x="T12" y="T13"/>
                </a:cxn>
              </a:cxnLst>
              <a:rect l="0" t="0" r="r" b="b"/>
              <a:pathLst>
                <a:path w="285" h="517">
                  <a:moveTo>
                    <a:pt x="285" y="230"/>
                  </a:moveTo>
                  <a:cubicBezTo>
                    <a:pt x="285" y="0"/>
                    <a:pt x="285" y="0"/>
                    <a:pt x="285" y="0"/>
                  </a:cubicBezTo>
                  <a:cubicBezTo>
                    <a:pt x="0" y="0"/>
                    <a:pt x="0" y="0"/>
                    <a:pt x="0" y="0"/>
                  </a:cubicBezTo>
                  <a:cubicBezTo>
                    <a:pt x="0" y="517"/>
                    <a:pt x="0" y="517"/>
                    <a:pt x="0" y="517"/>
                  </a:cubicBezTo>
                  <a:cubicBezTo>
                    <a:pt x="285" y="517"/>
                    <a:pt x="285" y="517"/>
                    <a:pt x="285" y="517"/>
                  </a:cubicBezTo>
                  <a:cubicBezTo>
                    <a:pt x="285" y="517"/>
                    <a:pt x="278" y="276"/>
                    <a:pt x="257" y="230"/>
                  </a:cubicBezTo>
                  <a:cubicBezTo>
                    <a:pt x="285" y="230"/>
                    <a:pt x="285" y="230"/>
                    <a:pt x="285" y="23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31"/>
            <p:cNvSpPr>
              <a:spLocks noEditPoints="1"/>
            </p:cNvSpPr>
            <p:nvPr userDrawn="1"/>
          </p:nvSpPr>
          <p:spPr bwMode="auto">
            <a:xfrm>
              <a:off x="6980" y="3823"/>
              <a:ext cx="0" cy="1"/>
            </a:xfrm>
            <a:custGeom>
              <a:avLst/>
              <a:gdLst>
                <a:gd name="T0" fmla="*/ 1 h 1"/>
                <a:gd name="T1" fmla="*/ 1 h 1"/>
                <a:gd name="T2" fmla="*/ 1 h 1"/>
                <a:gd name="T3" fmla="*/ 0 h 1"/>
                <a:gd name="T4" fmla="*/ 1 h 1"/>
                <a:gd name="T5" fmla="*/ 0 h 1"/>
                <a:gd name="T6" fmla="*/ 0 h 1"/>
                <a:gd name="T7" fmla="*/ 0 h 1"/>
                <a:gd name="T8" fmla="*/ 0 h 1"/>
                <a:gd name="T9" fmla="*/ 0 h 1"/>
                <a:gd name="T10" fmla="*/ 0 h 1"/>
                <a:gd name="T11" fmla="*/ 0 h 1"/>
                <a:gd name="T12" fmla="*/ 0 h 1"/>
                <a:gd name="T13" fmla="*/ 0 h 1"/>
                <a:gd name="T14" fmla="*/ 0 h 1"/>
                <a:gd name="T15" fmla="*/ 0 h 1"/>
                <a:gd name="T16" fmla="*/ 0 h 1"/>
                <a:gd name="T17" fmla="*/ 0 h 1"/>
                <a:gd name="T18" fmla="*/ 0 h 1"/>
                <a:gd name="T19" fmla="*/ 0 h 1"/>
                <a:gd name="T2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Lst>
              <a:rect l="0" t="0" r="r" b="b"/>
              <a:pathLst>
                <a:path h="1">
                  <a:moveTo>
                    <a:pt x="0" y="1"/>
                  </a:moveTo>
                  <a:cubicBezTo>
                    <a:pt x="0" y="1"/>
                    <a:pt x="0" y="1"/>
                    <a:pt x="0" y="1"/>
                  </a:cubicBezTo>
                  <a:cubicBezTo>
                    <a:pt x="0" y="1"/>
                    <a:pt x="0" y="1"/>
                    <a:pt x="0" y="1"/>
                  </a:cubicBezTo>
                  <a:moveTo>
                    <a:pt x="0" y="0"/>
                  </a:moveTo>
                  <a:cubicBezTo>
                    <a:pt x="0" y="0"/>
                    <a:pt x="0" y="1"/>
                    <a:pt x="0" y="1"/>
                  </a:cubicBezTo>
                  <a:cubicBezTo>
                    <a:pt x="0" y="1"/>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32"/>
            <p:cNvSpPr>
              <a:spLocks/>
            </p:cNvSpPr>
            <p:nvPr userDrawn="1"/>
          </p:nvSpPr>
          <p:spPr bwMode="auto">
            <a:xfrm>
              <a:off x="6846" y="3645"/>
              <a:ext cx="134" cy="179"/>
            </a:xfrm>
            <a:custGeom>
              <a:avLst/>
              <a:gdLst>
                <a:gd name="T0" fmla="*/ 0 w 285"/>
                <a:gd name="T1" fmla="*/ 0 h 379"/>
                <a:gd name="T2" fmla="*/ 0 w 285"/>
                <a:gd name="T3" fmla="*/ 379 h 379"/>
                <a:gd name="T4" fmla="*/ 285 w 285"/>
                <a:gd name="T5" fmla="*/ 379 h 379"/>
                <a:gd name="T6" fmla="*/ 285 w 285"/>
                <a:gd name="T7" fmla="*/ 379 h 379"/>
                <a:gd name="T8" fmla="*/ 285 w 285"/>
                <a:gd name="T9" fmla="*/ 379 h 379"/>
                <a:gd name="T10" fmla="*/ 285 w 285"/>
                <a:gd name="T11" fmla="*/ 379 h 379"/>
                <a:gd name="T12" fmla="*/ 285 w 285"/>
                <a:gd name="T13" fmla="*/ 379 h 379"/>
                <a:gd name="T14" fmla="*/ 285 w 285"/>
                <a:gd name="T15" fmla="*/ 378 h 379"/>
                <a:gd name="T16" fmla="*/ 285 w 285"/>
                <a:gd name="T17" fmla="*/ 378 h 379"/>
                <a:gd name="T18" fmla="*/ 285 w 285"/>
                <a:gd name="T19" fmla="*/ 378 h 379"/>
                <a:gd name="T20" fmla="*/ 285 w 285"/>
                <a:gd name="T21" fmla="*/ 378 h 379"/>
                <a:gd name="T22" fmla="*/ 285 w 285"/>
                <a:gd name="T23" fmla="*/ 378 h 379"/>
                <a:gd name="T24" fmla="*/ 285 w 285"/>
                <a:gd name="T25" fmla="*/ 378 h 379"/>
                <a:gd name="T26" fmla="*/ 285 w 285"/>
                <a:gd name="T27" fmla="*/ 378 h 379"/>
                <a:gd name="T28" fmla="*/ 285 w 285"/>
                <a:gd name="T29" fmla="*/ 378 h 379"/>
                <a:gd name="T30" fmla="*/ 285 w 285"/>
                <a:gd name="T31" fmla="*/ 378 h 379"/>
                <a:gd name="T32" fmla="*/ 285 w 285"/>
                <a:gd name="T33" fmla="*/ 378 h 379"/>
                <a:gd name="T34" fmla="*/ 285 w 285"/>
                <a:gd name="T35" fmla="*/ 378 h 379"/>
                <a:gd name="T36" fmla="*/ 277 w 285"/>
                <a:gd name="T37" fmla="*/ 220 h 379"/>
                <a:gd name="T38" fmla="*/ 0 w 285"/>
                <a:gd name="T39"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 h="379">
                  <a:moveTo>
                    <a:pt x="0" y="0"/>
                  </a:moveTo>
                  <a:cubicBezTo>
                    <a:pt x="0" y="379"/>
                    <a:pt x="0" y="379"/>
                    <a:pt x="0" y="379"/>
                  </a:cubicBezTo>
                  <a:cubicBezTo>
                    <a:pt x="285" y="379"/>
                    <a:pt x="285" y="379"/>
                    <a:pt x="285" y="379"/>
                  </a:cubicBezTo>
                  <a:cubicBezTo>
                    <a:pt x="285" y="379"/>
                    <a:pt x="285" y="379"/>
                    <a:pt x="285" y="379"/>
                  </a:cubicBezTo>
                  <a:cubicBezTo>
                    <a:pt x="285" y="379"/>
                    <a:pt x="285" y="379"/>
                    <a:pt x="285" y="379"/>
                  </a:cubicBezTo>
                  <a:cubicBezTo>
                    <a:pt x="285" y="379"/>
                    <a:pt x="285" y="379"/>
                    <a:pt x="285" y="379"/>
                  </a:cubicBezTo>
                  <a:cubicBezTo>
                    <a:pt x="285" y="379"/>
                    <a:pt x="285" y="379"/>
                    <a:pt x="285" y="379"/>
                  </a:cubicBezTo>
                  <a:cubicBezTo>
                    <a:pt x="285" y="379"/>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78"/>
                    <a:pt x="285" y="378"/>
                    <a:pt x="285" y="378"/>
                  </a:cubicBezTo>
                  <a:cubicBezTo>
                    <a:pt x="285" y="368"/>
                    <a:pt x="282" y="292"/>
                    <a:pt x="277" y="220"/>
                  </a:cubicBezTo>
                  <a:cubicBezTo>
                    <a:pt x="0" y="0"/>
                    <a:pt x="0" y="0"/>
                    <a:pt x="0"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33"/>
            <p:cNvSpPr>
              <a:spLocks noEditPoints="1"/>
            </p:cNvSpPr>
            <p:nvPr userDrawn="1"/>
          </p:nvSpPr>
          <p:spPr bwMode="auto">
            <a:xfrm>
              <a:off x="7534" y="3271"/>
              <a:ext cx="112" cy="149"/>
            </a:xfrm>
            <a:custGeom>
              <a:avLst/>
              <a:gdLst>
                <a:gd name="T0" fmla="*/ 239 w 239"/>
                <a:gd name="T1" fmla="*/ 120 h 316"/>
                <a:gd name="T2" fmla="*/ 119 w 239"/>
                <a:gd name="T3" fmla="*/ 0 h 316"/>
                <a:gd name="T4" fmla="*/ 0 w 239"/>
                <a:gd name="T5" fmla="*/ 119 h 316"/>
                <a:gd name="T6" fmla="*/ 53 w 239"/>
                <a:gd name="T7" fmla="*/ 218 h 316"/>
                <a:gd name="T8" fmla="*/ 79 w 239"/>
                <a:gd name="T9" fmla="*/ 299 h 316"/>
                <a:gd name="T10" fmla="*/ 119 w 239"/>
                <a:gd name="T11" fmla="*/ 316 h 316"/>
                <a:gd name="T12" fmla="*/ 119 w 239"/>
                <a:gd name="T13" fmla="*/ 316 h 316"/>
                <a:gd name="T14" fmla="*/ 119 w 239"/>
                <a:gd name="T15" fmla="*/ 316 h 316"/>
                <a:gd name="T16" fmla="*/ 119 w 239"/>
                <a:gd name="T17" fmla="*/ 316 h 316"/>
                <a:gd name="T18" fmla="*/ 119 w 239"/>
                <a:gd name="T19" fmla="*/ 316 h 316"/>
                <a:gd name="T20" fmla="*/ 160 w 239"/>
                <a:gd name="T21" fmla="*/ 299 h 316"/>
                <a:gd name="T22" fmla="*/ 160 w 239"/>
                <a:gd name="T23" fmla="*/ 299 h 316"/>
                <a:gd name="T24" fmla="*/ 160 w 239"/>
                <a:gd name="T25" fmla="*/ 293 h 316"/>
                <a:gd name="T26" fmla="*/ 186 w 239"/>
                <a:gd name="T27" fmla="*/ 219 h 316"/>
                <a:gd name="T28" fmla="*/ 239 w 239"/>
                <a:gd name="T29" fmla="*/ 120 h 316"/>
                <a:gd name="T30" fmla="*/ 119 w 239"/>
                <a:gd name="T31" fmla="*/ 314 h 316"/>
                <a:gd name="T32" fmla="*/ 119 w 239"/>
                <a:gd name="T33" fmla="*/ 299 h 316"/>
                <a:gd name="T34" fmla="*/ 120 w 239"/>
                <a:gd name="T35" fmla="*/ 299 h 316"/>
                <a:gd name="T36" fmla="*/ 119 w 239"/>
                <a:gd name="T37" fmla="*/ 31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316">
                  <a:moveTo>
                    <a:pt x="239" y="120"/>
                  </a:moveTo>
                  <a:cubicBezTo>
                    <a:pt x="239" y="54"/>
                    <a:pt x="185" y="0"/>
                    <a:pt x="119" y="0"/>
                  </a:cubicBezTo>
                  <a:cubicBezTo>
                    <a:pt x="54" y="0"/>
                    <a:pt x="0" y="54"/>
                    <a:pt x="0" y="119"/>
                  </a:cubicBezTo>
                  <a:cubicBezTo>
                    <a:pt x="0" y="161"/>
                    <a:pt x="21" y="197"/>
                    <a:pt x="53" y="218"/>
                  </a:cubicBezTo>
                  <a:cubicBezTo>
                    <a:pt x="53" y="218"/>
                    <a:pt x="79" y="239"/>
                    <a:pt x="79" y="299"/>
                  </a:cubicBezTo>
                  <a:cubicBezTo>
                    <a:pt x="119" y="316"/>
                    <a:pt x="119" y="316"/>
                    <a:pt x="119" y="316"/>
                  </a:cubicBezTo>
                  <a:cubicBezTo>
                    <a:pt x="119" y="316"/>
                    <a:pt x="119" y="316"/>
                    <a:pt x="119" y="316"/>
                  </a:cubicBezTo>
                  <a:cubicBezTo>
                    <a:pt x="119" y="316"/>
                    <a:pt x="119" y="316"/>
                    <a:pt x="119" y="316"/>
                  </a:cubicBezTo>
                  <a:cubicBezTo>
                    <a:pt x="119" y="316"/>
                    <a:pt x="119" y="316"/>
                    <a:pt x="119" y="316"/>
                  </a:cubicBezTo>
                  <a:cubicBezTo>
                    <a:pt x="119" y="316"/>
                    <a:pt x="119" y="316"/>
                    <a:pt x="119" y="316"/>
                  </a:cubicBezTo>
                  <a:cubicBezTo>
                    <a:pt x="160" y="299"/>
                    <a:pt x="160" y="299"/>
                    <a:pt x="160" y="299"/>
                  </a:cubicBezTo>
                  <a:cubicBezTo>
                    <a:pt x="160" y="299"/>
                    <a:pt x="160" y="299"/>
                    <a:pt x="160" y="299"/>
                  </a:cubicBezTo>
                  <a:cubicBezTo>
                    <a:pt x="160" y="293"/>
                    <a:pt x="160" y="293"/>
                    <a:pt x="160" y="293"/>
                  </a:cubicBezTo>
                  <a:cubicBezTo>
                    <a:pt x="162" y="241"/>
                    <a:pt x="183" y="221"/>
                    <a:pt x="186" y="219"/>
                  </a:cubicBezTo>
                  <a:cubicBezTo>
                    <a:pt x="218" y="197"/>
                    <a:pt x="239" y="161"/>
                    <a:pt x="239" y="120"/>
                  </a:cubicBezTo>
                  <a:moveTo>
                    <a:pt x="119" y="314"/>
                  </a:moveTo>
                  <a:cubicBezTo>
                    <a:pt x="119" y="299"/>
                    <a:pt x="119" y="299"/>
                    <a:pt x="119" y="299"/>
                  </a:cubicBezTo>
                  <a:cubicBezTo>
                    <a:pt x="120" y="299"/>
                    <a:pt x="120" y="299"/>
                    <a:pt x="120" y="299"/>
                  </a:cubicBezTo>
                  <a:cubicBezTo>
                    <a:pt x="119" y="314"/>
                    <a:pt x="119" y="314"/>
                    <a:pt x="119" y="3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34"/>
            <p:cNvSpPr>
              <a:spLocks noChangeArrowheads="1"/>
            </p:cNvSpPr>
            <p:nvPr userDrawn="1"/>
          </p:nvSpPr>
          <p:spPr bwMode="auto">
            <a:xfrm>
              <a:off x="7571" y="3412"/>
              <a:ext cx="39" cy="25"/>
            </a:xfrm>
            <a:prstGeom prst="rect">
              <a:avLst/>
            </a:prstGeom>
            <a:solidFill>
              <a:srgbClr val="466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35"/>
            <p:cNvSpPr>
              <a:spLocks noChangeArrowheads="1"/>
            </p:cNvSpPr>
            <p:nvPr userDrawn="1"/>
          </p:nvSpPr>
          <p:spPr bwMode="auto">
            <a:xfrm>
              <a:off x="7571" y="3412"/>
              <a:ext cx="39" cy="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6"/>
            <p:cNvSpPr>
              <a:spLocks/>
            </p:cNvSpPr>
            <p:nvPr userDrawn="1"/>
          </p:nvSpPr>
          <p:spPr bwMode="auto">
            <a:xfrm>
              <a:off x="7571" y="3416"/>
              <a:ext cx="39" cy="8"/>
            </a:xfrm>
            <a:custGeom>
              <a:avLst/>
              <a:gdLst>
                <a:gd name="T0" fmla="*/ 0 w 39"/>
                <a:gd name="T1" fmla="*/ 8 h 8"/>
                <a:gd name="T2" fmla="*/ 0 w 39"/>
                <a:gd name="T3" fmla="*/ 6 h 8"/>
                <a:gd name="T4" fmla="*/ 38 w 39"/>
                <a:gd name="T5" fmla="*/ 0 h 8"/>
                <a:gd name="T6" fmla="*/ 39 w 39"/>
                <a:gd name="T7" fmla="*/ 2 h 8"/>
                <a:gd name="T8" fmla="*/ 0 w 39"/>
                <a:gd name="T9" fmla="*/ 8 h 8"/>
              </a:gdLst>
              <a:ahLst/>
              <a:cxnLst>
                <a:cxn ang="0">
                  <a:pos x="T0" y="T1"/>
                </a:cxn>
                <a:cxn ang="0">
                  <a:pos x="T2" y="T3"/>
                </a:cxn>
                <a:cxn ang="0">
                  <a:pos x="T4" y="T5"/>
                </a:cxn>
                <a:cxn ang="0">
                  <a:pos x="T6" y="T7"/>
                </a:cxn>
                <a:cxn ang="0">
                  <a:pos x="T8" y="T9"/>
                </a:cxn>
              </a:cxnLst>
              <a:rect l="0" t="0" r="r" b="b"/>
              <a:pathLst>
                <a:path w="39" h="8">
                  <a:moveTo>
                    <a:pt x="0" y="8"/>
                  </a:moveTo>
                  <a:lnTo>
                    <a:pt x="0" y="6"/>
                  </a:lnTo>
                  <a:lnTo>
                    <a:pt x="38" y="0"/>
                  </a:lnTo>
                  <a:lnTo>
                    <a:pt x="39" y="2"/>
                  </a:lnTo>
                  <a:lnTo>
                    <a:pt x="0" y="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7"/>
            <p:cNvSpPr>
              <a:spLocks/>
            </p:cNvSpPr>
            <p:nvPr userDrawn="1"/>
          </p:nvSpPr>
          <p:spPr bwMode="auto">
            <a:xfrm>
              <a:off x="7571" y="3416"/>
              <a:ext cx="39" cy="8"/>
            </a:xfrm>
            <a:custGeom>
              <a:avLst/>
              <a:gdLst>
                <a:gd name="T0" fmla="*/ 0 w 39"/>
                <a:gd name="T1" fmla="*/ 8 h 8"/>
                <a:gd name="T2" fmla="*/ 0 w 39"/>
                <a:gd name="T3" fmla="*/ 6 h 8"/>
                <a:gd name="T4" fmla="*/ 38 w 39"/>
                <a:gd name="T5" fmla="*/ 0 h 8"/>
                <a:gd name="T6" fmla="*/ 39 w 39"/>
                <a:gd name="T7" fmla="*/ 2 h 8"/>
                <a:gd name="T8" fmla="*/ 0 w 39"/>
                <a:gd name="T9" fmla="*/ 8 h 8"/>
              </a:gdLst>
              <a:ahLst/>
              <a:cxnLst>
                <a:cxn ang="0">
                  <a:pos x="T0" y="T1"/>
                </a:cxn>
                <a:cxn ang="0">
                  <a:pos x="T2" y="T3"/>
                </a:cxn>
                <a:cxn ang="0">
                  <a:pos x="T4" y="T5"/>
                </a:cxn>
                <a:cxn ang="0">
                  <a:pos x="T6" y="T7"/>
                </a:cxn>
                <a:cxn ang="0">
                  <a:pos x="T8" y="T9"/>
                </a:cxn>
              </a:cxnLst>
              <a:rect l="0" t="0" r="r" b="b"/>
              <a:pathLst>
                <a:path w="39" h="8">
                  <a:moveTo>
                    <a:pt x="0" y="8"/>
                  </a:moveTo>
                  <a:lnTo>
                    <a:pt x="0" y="6"/>
                  </a:lnTo>
                  <a:lnTo>
                    <a:pt x="38" y="0"/>
                  </a:lnTo>
                  <a:lnTo>
                    <a:pt x="39" y="2"/>
                  </a:lnTo>
                  <a:lnTo>
                    <a:pt x="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8"/>
            <p:cNvSpPr>
              <a:spLocks/>
            </p:cNvSpPr>
            <p:nvPr userDrawn="1"/>
          </p:nvSpPr>
          <p:spPr bwMode="auto">
            <a:xfrm>
              <a:off x="7571" y="3424"/>
              <a:ext cx="39" cy="8"/>
            </a:xfrm>
            <a:custGeom>
              <a:avLst/>
              <a:gdLst>
                <a:gd name="T0" fmla="*/ 0 w 39"/>
                <a:gd name="T1" fmla="*/ 8 h 8"/>
                <a:gd name="T2" fmla="*/ 0 w 39"/>
                <a:gd name="T3" fmla="*/ 6 h 8"/>
                <a:gd name="T4" fmla="*/ 38 w 39"/>
                <a:gd name="T5" fmla="*/ 0 h 8"/>
                <a:gd name="T6" fmla="*/ 39 w 39"/>
                <a:gd name="T7" fmla="*/ 2 h 8"/>
                <a:gd name="T8" fmla="*/ 0 w 39"/>
                <a:gd name="T9" fmla="*/ 8 h 8"/>
              </a:gdLst>
              <a:ahLst/>
              <a:cxnLst>
                <a:cxn ang="0">
                  <a:pos x="T0" y="T1"/>
                </a:cxn>
                <a:cxn ang="0">
                  <a:pos x="T2" y="T3"/>
                </a:cxn>
                <a:cxn ang="0">
                  <a:pos x="T4" y="T5"/>
                </a:cxn>
                <a:cxn ang="0">
                  <a:pos x="T6" y="T7"/>
                </a:cxn>
                <a:cxn ang="0">
                  <a:pos x="T8" y="T9"/>
                </a:cxn>
              </a:cxnLst>
              <a:rect l="0" t="0" r="r" b="b"/>
              <a:pathLst>
                <a:path w="39" h="8">
                  <a:moveTo>
                    <a:pt x="0" y="8"/>
                  </a:moveTo>
                  <a:lnTo>
                    <a:pt x="0" y="6"/>
                  </a:lnTo>
                  <a:lnTo>
                    <a:pt x="38" y="0"/>
                  </a:lnTo>
                  <a:lnTo>
                    <a:pt x="39" y="2"/>
                  </a:lnTo>
                  <a:lnTo>
                    <a:pt x="0" y="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9"/>
            <p:cNvSpPr>
              <a:spLocks/>
            </p:cNvSpPr>
            <p:nvPr userDrawn="1"/>
          </p:nvSpPr>
          <p:spPr bwMode="auto">
            <a:xfrm>
              <a:off x="7571" y="3424"/>
              <a:ext cx="39" cy="8"/>
            </a:xfrm>
            <a:custGeom>
              <a:avLst/>
              <a:gdLst>
                <a:gd name="T0" fmla="*/ 0 w 39"/>
                <a:gd name="T1" fmla="*/ 8 h 8"/>
                <a:gd name="T2" fmla="*/ 0 w 39"/>
                <a:gd name="T3" fmla="*/ 6 h 8"/>
                <a:gd name="T4" fmla="*/ 38 w 39"/>
                <a:gd name="T5" fmla="*/ 0 h 8"/>
                <a:gd name="T6" fmla="*/ 39 w 39"/>
                <a:gd name="T7" fmla="*/ 2 h 8"/>
                <a:gd name="T8" fmla="*/ 0 w 39"/>
                <a:gd name="T9" fmla="*/ 8 h 8"/>
              </a:gdLst>
              <a:ahLst/>
              <a:cxnLst>
                <a:cxn ang="0">
                  <a:pos x="T0" y="T1"/>
                </a:cxn>
                <a:cxn ang="0">
                  <a:pos x="T2" y="T3"/>
                </a:cxn>
                <a:cxn ang="0">
                  <a:pos x="T4" y="T5"/>
                </a:cxn>
                <a:cxn ang="0">
                  <a:pos x="T6" y="T7"/>
                </a:cxn>
                <a:cxn ang="0">
                  <a:pos x="T8" y="T9"/>
                </a:cxn>
              </a:cxnLst>
              <a:rect l="0" t="0" r="r" b="b"/>
              <a:pathLst>
                <a:path w="39" h="8">
                  <a:moveTo>
                    <a:pt x="0" y="8"/>
                  </a:moveTo>
                  <a:lnTo>
                    <a:pt x="0" y="6"/>
                  </a:lnTo>
                  <a:lnTo>
                    <a:pt x="38" y="0"/>
                  </a:lnTo>
                  <a:lnTo>
                    <a:pt x="39" y="2"/>
                  </a:lnTo>
                  <a:lnTo>
                    <a:pt x="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40"/>
            <p:cNvSpPr>
              <a:spLocks/>
            </p:cNvSpPr>
            <p:nvPr userDrawn="1"/>
          </p:nvSpPr>
          <p:spPr bwMode="auto">
            <a:xfrm>
              <a:off x="7571" y="3431"/>
              <a:ext cx="39" cy="7"/>
            </a:xfrm>
            <a:custGeom>
              <a:avLst/>
              <a:gdLst>
                <a:gd name="T0" fmla="*/ 0 w 39"/>
                <a:gd name="T1" fmla="*/ 7 h 7"/>
                <a:gd name="T2" fmla="*/ 0 w 39"/>
                <a:gd name="T3" fmla="*/ 5 h 7"/>
                <a:gd name="T4" fmla="*/ 38 w 39"/>
                <a:gd name="T5" fmla="*/ 0 h 7"/>
                <a:gd name="T6" fmla="*/ 39 w 39"/>
                <a:gd name="T7" fmla="*/ 2 h 7"/>
                <a:gd name="T8" fmla="*/ 0 w 39"/>
                <a:gd name="T9" fmla="*/ 7 h 7"/>
              </a:gdLst>
              <a:ahLst/>
              <a:cxnLst>
                <a:cxn ang="0">
                  <a:pos x="T0" y="T1"/>
                </a:cxn>
                <a:cxn ang="0">
                  <a:pos x="T2" y="T3"/>
                </a:cxn>
                <a:cxn ang="0">
                  <a:pos x="T4" y="T5"/>
                </a:cxn>
                <a:cxn ang="0">
                  <a:pos x="T6" y="T7"/>
                </a:cxn>
                <a:cxn ang="0">
                  <a:pos x="T8" y="T9"/>
                </a:cxn>
              </a:cxnLst>
              <a:rect l="0" t="0" r="r" b="b"/>
              <a:pathLst>
                <a:path w="39" h="7">
                  <a:moveTo>
                    <a:pt x="0" y="7"/>
                  </a:moveTo>
                  <a:lnTo>
                    <a:pt x="0" y="5"/>
                  </a:lnTo>
                  <a:lnTo>
                    <a:pt x="38" y="0"/>
                  </a:lnTo>
                  <a:lnTo>
                    <a:pt x="39" y="2"/>
                  </a:lnTo>
                  <a:lnTo>
                    <a:pt x="0" y="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41"/>
            <p:cNvSpPr>
              <a:spLocks/>
            </p:cNvSpPr>
            <p:nvPr userDrawn="1"/>
          </p:nvSpPr>
          <p:spPr bwMode="auto">
            <a:xfrm>
              <a:off x="7571" y="3431"/>
              <a:ext cx="39" cy="7"/>
            </a:xfrm>
            <a:custGeom>
              <a:avLst/>
              <a:gdLst>
                <a:gd name="T0" fmla="*/ 0 w 39"/>
                <a:gd name="T1" fmla="*/ 7 h 7"/>
                <a:gd name="T2" fmla="*/ 0 w 39"/>
                <a:gd name="T3" fmla="*/ 5 h 7"/>
                <a:gd name="T4" fmla="*/ 38 w 39"/>
                <a:gd name="T5" fmla="*/ 0 h 7"/>
                <a:gd name="T6" fmla="*/ 39 w 39"/>
                <a:gd name="T7" fmla="*/ 2 h 7"/>
                <a:gd name="T8" fmla="*/ 0 w 39"/>
                <a:gd name="T9" fmla="*/ 7 h 7"/>
              </a:gdLst>
              <a:ahLst/>
              <a:cxnLst>
                <a:cxn ang="0">
                  <a:pos x="T0" y="T1"/>
                </a:cxn>
                <a:cxn ang="0">
                  <a:pos x="T2" y="T3"/>
                </a:cxn>
                <a:cxn ang="0">
                  <a:pos x="T4" y="T5"/>
                </a:cxn>
                <a:cxn ang="0">
                  <a:pos x="T6" y="T7"/>
                </a:cxn>
                <a:cxn ang="0">
                  <a:pos x="T8" y="T9"/>
                </a:cxn>
              </a:cxnLst>
              <a:rect l="0" t="0" r="r" b="b"/>
              <a:pathLst>
                <a:path w="39" h="7">
                  <a:moveTo>
                    <a:pt x="0" y="7"/>
                  </a:moveTo>
                  <a:lnTo>
                    <a:pt x="0" y="5"/>
                  </a:lnTo>
                  <a:lnTo>
                    <a:pt x="38" y="0"/>
                  </a:lnTo>
                  <a:lnTo>
                    <a:pt x="39" y="2"/>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42"/>
            <p:cNvSpPr>
              <a:spLocks/>
            </p:cNvSpPr>
            <p:nvPr userDrawn="1"/>
          </p:nvSpPr>
          <p:spPr bwMode="auto">
            <a:xfrm>
              <a:off x="7581" y="3437"/>
              <a:ext cx="19" cy="7"/>
            </a:xfrm>
            <a:custGeom>
              <a:avLst/>
              <a:gdLst>
                <a:gd name="T0" fmla="*/ 0 w 19"/>
                <a:gd name="T1" fmla="*/ 0 h 7"/>
                <a:gd name="T2" fmla="*/ 3 w 19"/>
                <a:gd name="T3" fmla="*/ 7 h 7"/>
                <a:gd name="T4" fmla="*/ 16 w 19"/>
                <a:gd name="T5" fmla="*/ 7 h 7"/>
                <a:gd name="T6" fmla="*/ 19 w 19"/>
                <a:gd name="T7" fmla="*/ 0 h 7"/>
                <a:gd name="T8" fmla="*/ 0 w 19"/>
                <a:gd name="T9" fmla="*/ 0 h 7"/>
              </a:gdLst>
              <a:ahLst/>
              <a:cxnLst>
                <a:cxn ang="0">
                  <a:pos x="T0" y="T1"/>
                </a:cxn>
                <a:cxn ang="0">
                  <a:pos x="T2" y="T3"/>
                </a:cxn>
                <a:cxn ang="0">
                  <a:pos x="T4" y="T5"/>
                </a:cxn>
                <a:cxn ang="0">
                  <a:pos x="T6" y="T7"/>
                </a:cxn>
                <a:cxn ang="0">
                  <a:pos x="T8" y="T9"/>
                </a:cxn>
              </a:cxnLst>
              <a:rect l="0" t="0" r="r" b="b"/>
              <a:pathLst>
                <a:path w="19" h="7">
                  <a:moveTo>
                    <a:pt x="0" y="0"/>
                  </a:moveTo>
                  <a:lnTo>
                    <a:pt x="3" y="7"/>
                  </a:lnTo>
                  <a:lnTo>
                    <a:pt x="16" y="7"/>
                  </a:lnTo>
                  <a:lnTo>
                    <a:pt x="19"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43"/>
            <p:cNvSpPr>
              <a:spLocks/>
            </p:cNvSpPr>
            <p:nvPr userDrawn="1"/>
          </p:nvSpPr>
          <p:spPr bwMode="auto">
            <a:xfrm>
              <a:off x="7581" y="3437"/>
              <a:ext cx="19" cy="7"/>
            </a:xfrm>
            <a:custGeom>
              <a:avLst/>
              <a:gdLst>
                <a:gd name="T0" fmla="*/ 0 w 19"/>
                <a:gd name="T1" fmla="*/ 0 h 7"/>
                <a:gd name="T2" fmla="*/ 3 w 19"/>
                <a:gd name="T3" fmla="*/ 7 h 7"/>
                <a:gd name="T4" fmla="*/ 16 w 19"/>
                <a:gd name="T5" fmla="*/ 7 h 7"/>
                <a:gd name="T6" fmla="*/ 19 w 19"/>
                <a:gd name="T7" fmla="*/ 0 h 7"/>
                <a:gd name="T8" fmla="*/ 0 w 19"/>
                <a:gd name="T9" fmla="*/ 0 h 7"/>
              </a:gdLst>
              <a:ahLst/>
              <a:cxnLst>
                <a:cxn ang="0">
                  <a:pos x="T0" y="T1"/>
                </a:cxn>
                <a:cxn ang="0">
                  <a:pos x="T2" y="T3"/>
                </a:cxn>
                <a:cxn ang="0">
                  <a:pos x="T4" y="T5"/>
                </a:cxn>
                <a:cxn ang="0">
                  <a:pos x="T6" y="T7"/>
                </a:cxn>
                <a:cxn ang="0">
                  <a:pos x="T8" y="T9"/>
                </a:cxn>
              </a:cxnLst>
              <a:rect l="0" t="0" r="r" b="b"/>
              <a:pathLst>
                <a:path w="19" h="7">
                  <a:moveTo>
                    <a:pt x="0" y="0"/>
                  </a:moveTo>
                  <a:lnTo>
                    <a:pt x="3" y="7"/>
                  </a:lnTo>
                  <a:lnTo>
                    <a:pt x="16" y="7"/>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44"/>
            <p:cNvSpPr>
              <a:spLocks noEditPoints="1"/>
            </p:cNvSpPr>
            <p:nvPr userDrawn="1"/>
          </p:nvSpPr>
          <p:spPr bwMode="auto">
            <a:xfrm>
              <a:off x="7568" y="3327"/>
              <a:ext cx="78" cy="90"/>
            </a:xfrm>
            <a:custGeom>
              <a:avLst/>
              <a:gdLst>
                <a:gd name="T0" fmla="*/ 5 w 165"/>
                <a:gd name="T1" fmla="*/ 180 h 190"/>
                <a:gd name="T2" fmla="*/ 6 w 165"/>
                <a:gd name="T3" fmla="*/ 181 h 190"/>
                <a:gd name="T4" fmla="*/ 6 w 165"/>
                <a:gd name="T5" fmla="*/ 181 h 190"/>
                <a:gd name="T6" fmla="*/ 5 w 165"/>
                <a:gd name="T7" fmla="*/ 180 h 190"/>
                <a:gd name="T8" fmla="*/ 5 w 165"/>
                <a:gd name="T9" fmla="*/ 179 h 190"/>
                <a:gd name="T10" fmla="*/ 5 w 165"/>
                <a:gd name="T11" fmla="*/ 180 h 190"/>
                <a:gd name="T12" fmla="*/ 5 w 165"/>
                <a:gd name="T13" fmla="*/ 179 h 190"/>
                <a:gd name="T14" fmla="*/ 5 w 165"/>
                <a:gd name="T15" fmla="*/ 179 h 190"/>
                <a:gd name="T16" fmla="*/ 5 w 165"/>
                <a:gd name="T17" fmla="*/ 179 h 190"/>
                <a:gd name="T18" fmla="*/ 5 w 165"/>
                <a:gd name="T19" fmla="*/ 179 h 190"/>
                <a:gd name="T20" fmla="*/ 86 w 165"/>
                <a:gd name="T21" fmla="*/ 174 h 190"/>
                <a:gd name="T22" fmla="*/ 86 w 165"/>
                <a:gd name="T23" fmla="*/ 174 h 190"/>
                <a:gd name="T24" fmla="*/ 86 w 165"/>
                <a:gd name="T25" fmla="*/ 180 h 190"/>
                <a:gd name="T26" fmla="*/ 86 w 165"/>
                <a:gd name="T27" fmla="*/ 180 h 190"/>
                <a:gd name="T28" fmla="*/ 88 w 165"/>
                <a:gd name="T29" fmla="*/ 180 h 190"/>
                <a:gd name="T30" fmla="*/ 88 w 165"/>
                <a:gd name="T31" fmla="*/ 190 h 190"/>
                <a:gd name="T32" fmla="*/ 88 w 165"/>
                <a:gd name="T33" fmla="*/ 180 h 190"/>
                <a:gd name="T34" fmla="*/ 86 w 165"/>
                <a:gd name="T35" fmla="*/ 180 h 190"/>
                <a:gd name="T36" fmla="*/ 86 w 165"/>
                <a:gd name="T37" fmla="*/ 174 h 190"/>
                <a:gd name="T38" fmla="*/ 3 w 165"/>
                <a:gd name="T39" fmla="*/ 152 h 190"/>
                <a:gd name="T40" fmla="*/ 3 w 165"/>
                <a:gd name="T41" fmla="*/ 152 h 190"/>
                <a:gd name="T42" fmla="*/ 3 w 165"/>
                <a:gd name="T43" fmla="*/ 152 h 190"/>
                <a:gd name="T44" fmla="*/ 2 w 165"/>
                <a:gd name="T45" fmla="*/ 151 h 190"/>
                <a:gd name="T46" fmla="*/ 2 w 165"/>
                <a:gd name="T47" fmla="*/ 151 h 190"/>
                <a:gd name="T48" fmla="*/ 2 w 165"/>
                <a:gd name="T49" fmla="*/ 151 h 190"/>
                <a:gd name="T50" fmla="*/ 0 w 165"/>
                <a:gd name="T51" fmla="*/ 138 h 190"/>
                <a:gd name="T52" fmla="*/ 0 w 165"/>
                <a:gd name="T53" fmla="*/ 138 h 190"/>
                <a:gd name="T54" fmla="*/ 2 w 165"/>
                <a:gd name="T55" fmla="*/ 151 h 190"/>
                <a:gd name="T56" fmla="*/ 0 w 165"/>
                <a:gd name="T57" fmla="*/ 138 h 190"/>
                <a:gd name="T58" fmla="*/ 165 w 165"/>
                <a:gd name="T59" fmla="*/ 0 h 190"/>
                <a:gd name="T60" fmla="*/ 165 w 165"/>
                <a:gd name="T61" fmla="*/ 1 h 190"/>
                <a:gd name="T62" fmla="*/ 165 w 165"/>
                <a:gd name="T63" fmla="*/ 1 h 190"/>
                <a:gd name="T64" fmla="*/ 165 w 165"/>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190">
                  <a:moveTo>
                    <a:pt x="5" y="180"/>
                  </a:moveTo>
                  <a:cubicBezTo>
                    <a:pt x="6" y="181"/>
                    <a:pt x="6" y="181"/>
                    <a:pt x="6" y="181"/>
                  </a:cubicBezTo>
                  <a:cubicBezTo>
                    <a:pt x="6" y="181"/>
                    <a:pt x="6" y="181"/>
                    <a:pt x="6" y="181"/>
                  </a:cubicBezTo>
                  <a:cubicBezTo>
                    <a:pt x="5" y="180"/>
                    <a:pt x="5" y="180"/>
                    <a:pt x="5" y="180"/>
                  </a:cubicBezTo>
                  <a:moveTo>
                    <a:pt x="5" y="179"/>
                  </a:moveTo>
                  <a:cubicBezTo>
                    <a:pt x="5" y="180"/>
                    <a:pt x="5" y="180"/>
                    <a:pt x="5" y="180"/>
                  </a:cubicBezTo>
                  <a:cubicBezTo>
                    <a:pt x="5" y="180"/>
                    <a:pt x="5" y="180"/>
                    <a:pt x="5" y="179"/>
                  </a:cubicBezTo>
                  <a:moveTo>
                    <a:pt x="5" y="179"/>
                  </a:moveTo>
                  <a:cubicBezTo>
                    <a:pt x="5" y="179"/>
                    <a:pt x="5" y="179"/>
                    <a:pt x="5" y="179"/>
                  </a:cubicBezTo>
                  <a:cubicBezTo>
                    <a:pt x="5" y="179"/>
                    <a:pt x="5" y="179"/>
                    <a:pt x="5" y="179"/>
                  </a:cubicBezTo>
                  <a:moveTo>
                    <a:pt x="86" y="174"/>
                  </a:moveTo>
                  <a:cubicBezTo>
                    <a:pt x="86" y="174"/>
                    <a:pt x="86" y="174"/>
                    <a:pt x="86" y="174"/>
                  </a:cubicBezTo>
                  <a:cubicBezTo>
                    <a:pt x="86" y="180"/>
                    <a:pt x="86" y="180"/>
                    <a:pt x="86" y="180"/>
                  </a:cubicBezTo>
                  <a:cubicBezTo>
                    <a:pt x="86" y="180"/>
                    <a:pt x="86" y="180"/>
                    <a:pt x="86" y="180"/>
                  </a:cubicBezTo>
                  <a:cubicBezTo>
                    <a:pt x="88" y="180"/>
                    <a:pt x="88" y="180"/>
                    <a:pt x="88" y="180"/>
                  </a:cubicBezTo>
                  <a:cubicBezTo>
                    <a:pt x="88" y="190"/>
                    <a:pt x="88" y="190"/>
                    <a:pt x="88" y="190"/>
                  </a:cubicBezTo>
                  <a:cubicBezTo>
                    <a:pt x="88" y="180"/>
                    <a:pt x="88" y="180"/>
                    <a:pt x="88" y="180"/>
                  </a:cubicBezTo>
                  <a:cubicBezTo>
                    <a:pt x="86" y="180"/>
                    <a:pt x="86" y="180"/>
                    <a:pt x="86" y="180"/>
                  </a:cubicBezTo>
                  <a:cubicBezTo>
                    <a:pt x="86" y="174"/>
                    <a:pt x="86" y="174"/>
                    <a:pt x="86" y="174"/>
                  </a:cubicBezTo>
                  <a:moveTo>
                    <a:pt x="3" y="152"/>
                  </a:moveTo>
                  <a:cubicBezTo>
                    <a:pt x="3" y="152"/>
                    <a:pt x="3" y="152"/>
                    <a:pt x="3" y="152"/>
                  </a:cubicBezTo>
                  <a:cubicBezTo>
                    <a:pt x="3" y="152"/>
                    <a:pt x="3" y="152"/>
                    <a:pt x="3" y="152"/>
                  </a:cubicBezTo>
                  <a:moveTo>
                    <a:pt x="2" y="151"/>
                  </a:moveTo>
                  <a:cubicBezTo>
                    <a:pt x="2" y="151"/>
                    <a:pt x="2" y="151"/>
                    <a:pt x="2" y="151"/>
                  </a:cubicBezTo>
                  <a:cubicBezTo>
                    <a:pt x="2" y="151"/>
                    <a:pt x="2" y="151"/>
                    <a:pt x="2" y="151"/>
                  </a:cubicBezTo>
                  <a:moveTo>
                    <a:pt x="0" y="138"/>
                  </a:moveTo>
                  <a:cubicBezTo>
                    <a:pt x="0" y="138"/>
                    <a:pt x="0" y="138"/>
                    <a:pt x="0" y="138"/>
                  </a:cubicBezTo>
                  <a:cubicBezTo>
                    <a:pt x="1" y="142"/>
                    <a:pt x="2" y="146"/>
                    <a:pt x="2" y="151"/>
                  </a:cubicBezTo>
                  <a:cubicBezTo>
                    <a:pt x="2" y="146"/>
                    <a:pt x="1" y="142"/>
                    <a:pt x="0" y="138"/>
                  </a:cubicBezTo>
                  <a:moveTo>
                    <a:pt x="165" y="0"/>
                  </a:moveTo>
                  <a:cubicBezTo>
                    <a:pt x="165" y="0"/>
                    <a:pt x="165" y="0"/>
                    <a:pt x="165" y="1"/>
                  </a:cubicBezTo>
                  <a:cubicBezTo>
                    <a:pt x="165" y="1"/>
                    <a:pt x="165" y="1"/>
                    <a:pt x="165" y="1"/>
                  </a:cubicBezTo>
                  <a:cubicBezTo>
                    <a:pt x="165" y="0"/>
                    <a:pt x="165" y="0"/>
                    <a:pt x="165"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5"/>
            <p:cNvSpPr>
              <a:spLocks/>
            </p:cNvSpPr>
            <p:nvPr userDrawn="1"/>
          </p:nvSpPr>
          <p:spPr bwMode="auto">
            <a:xfrm>
              <a:off x="7568" y="3316"/>
              <a:ext cx="78" cy="96"/>
            </a:xfrm>
            <a:custGeom>
              <a:avLst/>
              <a:gdLst>
                <a:gd name="T0" fmla="*/ 162 w 165"/>
                <a:gd name="T1" fmla="*/ 0 h 204"/>
                <a:gd name="T2" fmla="*/ 160 w 165"/>
                <a:gd name="T3" fmla="*/ 0 h 204"/>
                <a:gd name="T4" fmla="*/ 0 w 165"/>
                <a:gd name="T5" fmla="*/ 161 h 204"/>
                <a:gd name="T6" fmla="*/ 2 w 165"/>
                <a:gd name="T7" fmla="*/ 174 h 204"/>
                <a:gd name="T8" fmla="*/ 2 w 165"/>
                <a:gd name="T9" fmla="*/ 174 h 204"/>
                <a:gd name="T10" fmla="*/ 2 w 165"/>
                <a:gd name="T11" fmla="*/ 174 h 204"/>
                <a:gd name="T12" fmla="*/ 3 w 165"/>
                <a:gd name="T13" fmla="*/ 175 h 204"/>
                <a:gd name="T14" fmla="*/ 3 w 165"/>
                <a:gd name="T15" fmla="*/ 175 h 204"/>
                <a:gd name="T16" fmla="*/ 5 w 165"/>
                <a:gd name="T17" fmla="*/ 202 h 204"/>
                <a:gd name="T18" fmla="*/ 5 w 165"/>
                <a:gd name="T19" fmla="*/ 202 h 204"/>
                <a:gd name="T20" fmla="*/ 5 w 165"/>
                <a:gd name="T21" fmla="*/ 202 h 204"/>
                <a:gd name="T22" fmla="*/ 5 w 165"/>
                <a:gd name="T23" fmla="*/ 203 h 204"/>
                <a:gd name="T24" fmla="*/ 5 w 165"/>
                <a:gd name="T25" fmla="*/ 203 h 204"/>
                <a:gd name="T26" fmla="*/ 6 w 165"/>
                <a:gd name="T27" fmla="*/ 204 h 204"/>
                <a:gd name="T28" fmla="*/ 6 w 165"/>
                <a:gd name="T29" fmla="*/ 203 h 204"/>
                <a:gd name="T30" fmla="*/ 86 w 165"/>
                <a:gd name="T31" fmla="*/ 203 h 204"/>
                <a:gd name="T32" fmla="*/ 86 w 165"/>
                <a:gd name="T33" fmla="*/ 203 h 204"/>
                <a:gd name="T34" fmla="*/ 86 w 165"/>
                <a:gd name="T35" fmla="*/ 203 h 204"/>
                <a:gd name="T36" fmla="*/ 86 w 165"/>
                <a:gd name="T37" fmla="*/ 197 h 204"/>
                <a:gd name="T38" fmla="*/ 86 w 165"/>
                <a:gd name="T39" fmla="*/ 197 h 204"/>
                <a:gd name="T40" fmla="*/ 112 w 165"/>
                <a:gd name="T41" fmla="*/ 123 h 204"/>
                <a:gd name="T42" fmla="*/ 165 w 165"/>
                <a:gd name="T43" fmla="*/ 24 h 204"/>
                <a:gd name="T44" fmla="*/ 165 w 165"/>
                <a:gd name="T45" fmla="*/ 23 h 204"/>
                <a:gd name="T46" fmla="*/ 162 w 165"/>
                <a:gd name="T4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5" h="204">
                  <a:moveTo>
                    <a:pt x="162" y="0"/>
                  </a:moveTo>
                  <a:cubicBezTo>
                    <a:pt x="160" y="0"/>
                    <a:pt x="160" y="0"/>
                    <a:pt x="160" y="0"/>
                  </a:cubicBezTo>
                  <a:cubicBezTo>
                    <a:pt x="0" y="161"/>
                    <a:pt x="0" y="161"/>
                    <a:pt x="0" y="161"/>
                  </a:cubicBezTo>
                  <a:cubicBezTo>
                    <a:pt x="1" y="165"/>
                    <a:pt x="2" y="169"/>
                    <a:pt x="2" y="174"/>
                  </a:cubicBezTo>
                  <a:cubicBezTo>
                    <a:pt x="2" y="174"/>
                    <a:pt x="2" y="174"/>
                    <a:pt x="2" y="174"/>
                  </a:cubicBezTo>
                  <a:cubicBezTo>
                    <a:pt x="2" y="174"/>
                    <a:pt x="2" y="174"/>
                    <a:pt x="2" y="174"/>
                  </a:cubicBezTo>
                  <a:cubicBezTo>
                    <a:pt x="2" y="175"/>
                    <a:pt x="2" y="175"/>
                    <a:pt x="3" y="175"/>
                  </a:cubicBezTo>
                  <a:cubicBezTo>
                    <a:pt x="3" y="175"/>
                    <a:pt x="3" y="175"/>
                    <a:pt x="3" y="175"/>
                  </a:cubicBezTo>
                  <a:cubicBezTo>
                    <a:pt x="4" y="183"/>
                    <a:pt x="5" y="192"/>
                    <a:pt x="5" y="202"/>
                  </a:cubicBezTo>
                  <a:cubicBezTo>
                    <a:pt x="5" y="202"/>
                    <a:pt x="5" y="202"/>
                    <a:pt x="5" y="202"/>
                  </a:cubicBezTo>
                  <a:cubicBezTo>
                    <a:pt x="5" y="202"/>
                    <a:pt x="5" y="202"/>
                    <a:pt x="5" y="202"/>
                  </a:cubicBezTo>
                  <a:cubicBezTo>
                    <a:pt x="5" y="203"/>
                    <a:pt x="5" y="203"/>
                    <a:pt x="5" y="203"/>
                  </a:cubicBezTo>
                  <a:cubicBezTo>
                    <a:pt x="5" y="203"/>
                    <a:pt x="5" y="203"/>
                    <a:pt x="5" y="203"/>
                  </a:cubicBezTo>
                  <a:cubicBezTo>
                    <a:pt x="6" y="204"/>
                    <a:pt x="6" y="204"/>
                    <a:pt x="6" y="204"/>
                  </a:cubicBezTo>
                  <a:cubicBezTo>
                    <a:pt x="6" y="203"/>
                    <a:pt x="6" y="203"/>
                    <a:pt x="6" y="203"/>
                  </a:cubicBezTo>
                  <a:cubicBezTo>
                    <a:pt x="86" y="203"/>
                    <a:pt x="86" y="203"/>
                    <a:pt x="86" y="203"/>
                  </a:cubicBezTo>
                  <a:cubicBezTo>
                    <a:pt x="86" y="203"/>
                    <a:pt x="86" y="203"/>
                    <a:pt x="86" y="203"/>
                  </a:cubicBezTo>
                  <a:cubicBezTo>
                    <a:pt x="86" y="203"/>
                    <a:pt x="86" y="203"/>
                    <a:pt x="86" y="203"/>
                  </a:cubicBezTo>
                  <a:cubicBezTo>
                    <a:pt x="86" y="197"/>
                    <a:pt x="86" y="197"/>
                    <a:pt x="86" y="197"/>
                  </a:cubicBezTo>
                  <a:cubicBezTo>
                    <a:pt x="86" y="197"/>
                    <a:pt x="86" y="197"/>
                    <a:pt x="86" y="197"/>
                  </a:cubicBezTo>
                  <a:cubicBezTo>
                    <a:pt x="88" y="145"/>
                    <a:pt x="109" y="125"/>
                    <a:pt x="112" y="123"/>
                  </a:cubicBezTo>
                  <a:cubicBezTo>
                    <a:pt x="144" y="101"/>
                    <a:pt x="165" y="65"/>
                    <a:pt x="165" y="24"/>
                  </a:cubicBezTo>
                  <a:cubicBezTo>
                    <a:pt x="165" y="23"/>
                    <a:pt x="165" y="23"/>
                    <a:pt x="165" y="23"/>
                  </a:cubicBezTo>
                  <a:cubicBezTo>
                    <a:pt x="165" y="15"/>
                    <a:pt x="164" y="7"/>
                    <a:pt x="16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6"/>
            <p:cNvSpPr>
              <a:spLocks noEditPoints="1"/>
            </p:cNvSpPr>
            <p:nvPr userDrawn="1"/>
          </p:nvSpPr>
          <p:spPr bwMode="auto">
            <a:xfrm>
              <a:off x="7571" y="3412"/>
              <a:ext cx="39" cy="18"/>
            </a:xfrm>
            <a:custGeom>
              <a:avLst/>
              <a:gdLst>
                <a:gd name="T0" fmla="*/ 39 w 39"/>
                <a:gd name="T1" fmla="*/ 6 h 18"/>
                <a:gd name="T2" fmla="*/ 0 w 39"/>
                <a:gd name="T3" fmla="*/ 12 h 18"/>
                <a:gd name="T4" fmla="*/ 0 w 39"/>
                <a:gd name="T5" fmla="*/ 11 h 18"/>
                <a:gd name="T6" fmla="*/ 0 w 39"/>
                <a:gd name="T7" fmla="*/ 18 h 18"/>
                <a:gd name="T8" fmla="*/ 38 w 39"/>
                <a:gd name="T9" fmla="*/ 12 h 18"/>
                <a:gd name="T10" fmla="*/ 39 w 39"/>
                <a:gd name="T11" fmla="*/ 13 h 18"/>
                <a:gd name="T12" fmla="*/ 39 w 39"/>
                <a:gd name="T13" fmla="*/ 6 h 18"/>
                <a:gd name="T14" fmla="*/ 39 w 39"/>
                <a:gd name="T15" fmla="*/ 0 h 18"/>
                <a:gd name="T16" fmla="*/ 38 w 39"/>
                <a:gd name="T17" fmla="*/ 0 h 18"/>
                <a:gd name="T18" fmla="*/ 0 w 39"/>
                <a:gd name="T19" fmla="*/ 0 h 18"/>
                <a:gd name="T20" fmla="*/ 0 w 39"/>
                <a:gd name="T21" fmla="*/ 0 h 18"/>
                <a:gd name="T22" fmla="*/ 0 w 39"/>
                <a:gd name="T23" fmla="*/ 0 h 18"/>
                <a:gd name="T24" fmla="*/ 0 w 39"/>
                <a:gd name="T25" fmla="*/ 10 h 18"/>
                <a:gd name="T26" fmla="*/ 38 w 39"/>
                <a:gd name="T27" fmla="*/ 4 h 18"/>
                <a:gd name="T28" fmla="*/ 39 w 39"/>
                <a:gd name="T29" fmla="*/ 5 h 18"/>
                <a:gd name="T30" fmla="*/ 39 w 39"/>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8">
                  <a:moveTo>
                    <a:pt x="39" y="6"/>
                  </a:moveTo>
                  <a:lnTo>
                    <a:pt x="0" y="12"/>
                  </a:lnTo>
                  <a:lnTo>
                    <a:pt x="0" y="11"/>
                  </a:lnTo>
                  <a:lnTo>
                    <a:pt x="0" y="18"/>
                  </a:lnTo>
                  <a:lnTo>
                    <a:pt x="38" y="12"/>
                  </a:lnTo>
                  <a:lnTo>
                    <a:pt x="39" y="13"/>
                  </a:lnTo>
                  <a:lnTo>
                    <a:pt x="39" y="6"/>
                  </a:lnTo>
                  <a:close/>
                  <a:moveTo>
                    <a:pt x="39" y="0"/>
                  </a:moveTo>
                  <a:lnTo>
                    <a:pt x="38" y="0"/>
                  </a:lnTo>
                  <a:lnTo>
                    <a:pt x="0" y="0"/>
                  </a:lnTo>
                  <a:lnTo>
                    <a:pt x="0" y="0"/>
                  </a:lnTo>
                  <a:lnTo>
                    <a:pt x="0" y="0"/>
                  </a:lnTo>
                  <a:lnTo>
                    <a:pt x="0" y="10"/>
                  </a:lnTo>
                  <a:lnTo>
                    <a:pt x="38" y="4"/>
                  </a:lnTo>
                  <a:lnTo>
                    <a:pt x="39" y="5"/>
                  </a:lnTo>
                  <a:lnTo>
                    <a:pt x="39" y="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7"/>
            <p:cNvSpPr>
              <a:spLocks noEditPoints="1"/>
            </p:cNvSpPr>
            <p:nvPr userDrawn="1"/>
          </p:nvSpPr>
          <p:spPr bwMode="auto">
            <a:xfrm>
              <a:off x="7571" y="3412"/>
              <a:ext cx="39" cy="18"/>
            </a:xfrm>
            <a:custGeom>
              <a:avLst/>
              <a:gdLst>
                <a:gd name="T0" fmla="*/ 39 w 39"/>
                <a:gd name="T1" fmla="*/ 6 h 18"/>
                <a:gd name="T2" fmla="*/ 0 w 39"/>
                <a:gd name="T3" fmla="*/ 12 h 18"/>
                <a:gd name="T4" fmla="*/ 0 w 39"/>
                <a:gd name="T5" fmla="*/ 11 h 18"/>
                <a:gd name="T6" fmla="*/ 0 w 39"/>
                <a:gd name="T7" fmla="*/ 18 h 18"/>
                <a:gd name="T8" fmla="*/ 38 w 39"/>
                <a:gd name="T9" fmla="*/ 12 h 18"/>
                <a:gd name="T10" fmla="*/ 39 w 39"/>
                <a:gd name="T11" fmla="*/ 13 h 18"/>
                <a:gd name="T12" fmla="*/ 39 w 39"/>
                <a:gd name="T13" fmla="*/ 6 h 18"/>
                <a:gd name="T14" fmla="*/ 39 w 39"/>
                <a:gd name="T15" fmla="*/ 0 h 18"/>
                <a:gd name="T16" fmla="*/ 38 w 39"/>
                <a:gd name="T17" fmla="*/ 0 h 18"/>
                <a:gd name="T18" fmla="*/ 0 w 39"/>
                <a:gd name="T19" fmla="*/ 0 h 18"/>
                <a:gd name="T20" fmla="*/ 0 w 39"/>
                <a:gd name="T21" fmla="*/ 0 h 18"/>
                <a:gd name="T22" fmla="*/ 0 w 39"/>
                <a:gd name="T23" fmla="*/ 0 h 18"/>
                <a:gd name="T24" fmla="*/ 0 w 39"/>
                <a:gd name="T25" fmla="*/ 10 h 18"/>
                <a:gd name="T26" fmla="*/ 38 w 39"/>
                <a:gd name="T27" fmla="*/ 4 h 18"/>
                <a:gd name="T28" fmla="*/ 39 w 39"/>
                <a:gd name="T29" fmla="*/ 5 h 18"/>
                <a:gd name="T30" fmla="*/ 39 w 39"/>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8">
                  <a:moveTo>
                    <a:pt x="39" y="6"/>
                  </a:moveTo>
                  <a:lnTo>
                    <a:pt x="0" y="12"/>
                  </a:lnTo>
                  <a:lnTo>
                    <a:pt x="0" y="11"/>
                  </a:lnTo>
                  <a:lnTo>
                    <a:pt x="0" y="18"/>
                  </a:lnTo>
                  <a:lnTo>
                    <a:pt x="38" y="12"/>
                  </a:lnTo>
                  <a:lnTo>
                    <a:pt x="39" y="13"/>
                  </a:lnTo>
                  <a:lnTo>
                    <a:pt x="39" y="6"/>
                  </a:lnTo>
                  <a:moveTo>
                    <a:pt x="39" y="0"/>
                  </a:moveTo>
                  <a:lnTo>
                    <a:pt x="38" y="0"/>
                  </a:lnTo>
                  <a:lnTo>
                    <a:pt x="0" y="0"/>
                  </a:lnTo>
                  <a:lnTo>
                    <a:pt x="0" y="0"/>
                  </a:lnTo>
                  <a:lnTo>
                    <a:pt x="0" y="0"/>
                  </a:lnTo>
                  <a:lnTo>
                    <a:pt x="0" y="10"/>
                  </a:lnTo>
                  <a:lnTo>
                    <a:pt x="38" y="4"/>
                  </a:lnTo>
                  <a:lnTo>
                    <a:pt x="39" y="5"/>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8"/>
            <p:cNvSpPr>
              <a:spLocks/>
            </p:cNvSpPr>
            <p:nvPr userDrawn="1"/>
          </p:nvSpPr>
          <p:spPr bwMode="auto">
            <a:xfrm>
              <a:off x="7571" y="3416"/>
              <a:ext cx="39" cy="8"/>
            </a:xfrm>
            <a:custGeom>
              <a:avLst/>
              <a:gdLst>
                <a:gd name="T0" fmla="*/ 38 w 39"/>
                <a:gd name="T1" fmla="*/ 0 h 8"/>
                <a:gd name="T2" fmla="*/ 0 w 39"/>
                <a:gd name="T3" fmla="*/ 6 h 8"/>
                <a:gd name="T4" fmla="*/ 0 w 39"/>
                <a:gd name="T5" fmla="*/ 7 h 8"/>
                <a:gd name="T6" fmla="*/ 0 w 39"/>
                <a:gd name="T7" fmla="*/ 8 h 8"/>
                <a:gd name="T8" fmla="*/ 39 w 39"/>
                <a:gd name="T9" fmla="*/ 2 h 8"/>
                <a:gd name="T10" fmla="*/ 39 w 39"/>
                <a:gd name="T11" fmla="*/ 1 h 8"/>
                <a:gd name="T12" fmla="*/ 38 w 3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38" y="0"/>
                  </a:moveTo>
                  <a:lnTo>
                    <a:pt x="0" y="6"/>
                  </a:lnTo>
                  <a:lnTo>
                    <a:pt x="0" y="7"/>
                  </a:lnTo>
                  <a:lnTo>
                    <a:pt x="0" y="8"/>
                  </a:lnTo>
                  <a:lnTo>
                    <a:pt x="39" y="2"/>
                  </a:lnTo>
                  <a:lnTo>
                    <a:pt x="39" y="1"/>
                  </a:lnTo>
                  <a:lnTo>
                    <a:pt x="38"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9"/>
            <p:cNvSpPr>
              <a:spLocks/>
            </p:cNvSpPr>
            <p:nvPr userDrawn="1"/>
          </p:nvSpPr>
          <p:spPr bwMode="auto">
            <a:xfrm>
              <a:off x="7571" y="3416"/>
              <a:ext cx="39" cy="8"/>
            </a:xfrm>
            <a:custGeom>
              <a:avLst/>
              <a:gdLst>
                <a:gd name="T0" fmla="*/ 38 w 39"/>
                <a:gd name="T1" fmla="*/ 0 h 8"/>
                <a:gd name="T2" fmla="*/ 0 w 39"/>
                <a:gd name="T3" fmla="*/ 6 h 8"/>
                <a:gd name="T4" fmla="*/ 0 w 39"/>
                <a:gd name="T5" fmla="*/ 7 h 8"/>
                <a:gd name="T6" fmla="*/ 0 w 39"/>
                <a:gd name="T7" fmla="*/ 8 h 8"/>
                <a:gd name="T8" fmla="*/ 39 w 39"/>
                <a:gd name="T9" fmla="*/ 2 h 8"/>
                <a:gd name="T10" fmla="*/ 39 w 39"/>
                <a:gd name="T11" fmla="*/ 1 h 8"/>
                <a:gd name="T12" fmla="*/ 38 w 3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38" y="0"/>
                  </a:moveTo>
                  <a:lnTo>
                    <a:pt x="0" y="6"/>
                  </a:lnTo>
                  <a:lnTo>
                    <a:pt x="0" y="7"/>
                  </a:lnTo>
                  <a:lnTo>
                    <a:pt x="0" y="8"/>
                  </a:lnTo>
                  <a:lnTo>
                    <a:pt x="39" y="2"/>
                  </a:lnTo>
                  <a:lnTo>
                    <a:pt x="39" y="1"/>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50"/>
            <p:cNvSpPr>
              <a:spLocks/>
            </p:cNvSpPr>
            <p:nvPr userDrawn="1"/>
          </p:nvSpPr>
          <p:spPr bwMode="auto">
            <a:xfrm>
              <a:off x="7571" y="3426"/>
              <a:ext cx="39" cy="10"/>
            </a:xfrm>
            <a:custGeom>
              <a:avLst/>
              <a:gdLst>
                <a:gd name="T0" fmla="*/ 39 w 39"/>
                <a:gd name="T1" fmla="*/ 0 h 10"/>
                <a:gd name="T2" fmla="*/ 0 w 39"/>
                <a:gd name="T3" fmla="*/ 6 h 10"/>
                <a:gd name="T4" fmla="*/ 0 w 39"/>
                <a:gd name="T5" fmla="*/ 5 h 10"/>
                <a:gd name="T6" fmla="*/ 0 w 39"/>
                <a:gd name="T7" fmla="*/ 10 h 10"/>
                <a:gd name="T8" fmla="*/ 38 w 39"/>
                <a:gd name="T9" fmla="*/ 5 h 10"/>
                <a:gd name="T10" fmla="*/ 39 w 39"/>
                <a:gd name="T11" fmla="*/ 6 h 10"/>
                <a:gd name="T12" fmla="*/ 39 w 3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9" h="10">
                  <a:moveTo>
                    <a:pt x="39" y="0"/>
                  </a:moveTo>
                  <a:lnTo>
                    <a:pt x="0" y="6"/>
                  </a:lnTo>
                  <a:lnTo>
                    <a:pt x="0" y="5"/>
                  </a:lnTo>
                  <a:lnTo>
                    <a:pt x="0" y="10"/>
                  </a:lnTo>
                  <a:lnTo>
                    <a:pt x="38" y="5"/>
                  </a:lnTo>
                  <a:lnTo>
                    <a:pt x="39" y="6"/>
                  </a:lnTo>
                  <a:lnTo>
                    <a:pt x="39" y="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51"/>
            <p:cNvSpPr>
              <a:spLocks/>
            </p:cNvSpPr>
            <p:nvPr userDrawn="1"/>
          </p:nvSpPr>
          <p:spPr bwMode="auto">
            <a:xfrm>
              <a:off x="7571" y="3426"/>
              <a:ext cx="39" cy="10"/>
            </a:xfrm>
            <a:custGeom>
              <a:avLst/>
              <a:gdLst>
                <a:gd name="T0" fmla="*/ 39 w 39"/>
                <a:gd name="T1" fmla="*/ 0 h 10"/>
                <a:gd name="T2" fmla="*/ 0 w 39"/>
                <a:gd name="T3" fmla="*/ 6 h 10"/>
                <a:gd name="T4" fmla="*/ 0 w 39"/>
                <a:gd name="T5" fmla="*/ 5 h 10"/>
                <a:gd name="T6" fmla="*/ 0 w 39"/>
                <a:gd name="T7" fmla="*/ 10 h 10"/>
                <a:gd name="T8" fmla="*/ 38 w 39"/>
                <a:gd name="T9" fmla="*/ 5 h 10"/>
                <a:gd name="T10" fmla="*/ 39 w 39"/>
                <a:gd name="T11" fmla="*/ 6 h 10"/>
                <a:gd name="T12" fmla="*/ 39 w 3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9" h="10">
                  <a:moveTo>
                    <a:pt x="39" y="0"/>
                  </a:moveTo>
                  <a:lnTo>
                    <a:pt x="0" y="6"/>
                  </a:lnTo>
                  <a:lnTo>
                    <a:pt x="0" y="5"/>
                  </a:lnTo>
                  <a:lnTo>
                    <a:pt x="0" y="10"/>
                  </a:lnTo>
                  <a:lnTo>
                    <a:pt x="38" y="5"/>
                  </a:lnTo>
                  <a:lnTo>
                    <a:pt x="39" y="6"/>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52"/>
            <p:cNvSpPr>
              <a:spLocks/>
            </p:cNvSpPr>
            <p:nvPr userDrawn="1"/>
          </p:nvSpPr>
          <p:spPr bwMode="auto">
            <a:xfrm>
              <a:off x="7577" y="3433"/>
              <a:ext cx="33" cy="4"/>
            </a:xfrm>
            <a:custGeom>
              <a:avLst/>
              <a:gdLst>
                <a:gd name="T0" fmla="*/ 33 w 33"/>
                <a:gd name="T1" fmla="*/ 0 h 4"/>
                <a:gd name="T2" fmla="*/ 0 w 33"/>
                <a:gd name="T3" fmla="*/ 4 h 4"/>
                <a:gd name="T4" fmla="*/ 23 w 33"/>
                <a:gd name="T5" fmla="*/ 4 h 4"/>
                <a:gd name="T6" fmla="*/ 33 w 33"/>
                <a:gd name="T7" fmla="*/ 4 h 4"/>
                <a:gd name="T8" fmla="*/ 33 w 33"/>
                <a:gd name="T9" fmla="*/ 0 h 4"/>
              </a:gdLst>
              <a:ahLst/>
              <a:cxnLst>
                <a:cxn ang="0">
                  <a:pos x="T0" y="T1"/>
                </a:cxn>
                <a:cxn ang="0">
                  <a:pos x="T2" y="T3"/>
                </a:cxn>
                <a:cxn ang="0">
                  <a:pos x="T4" y="T5"/>
                </a:cxn>
                <a:cxn ang="0">
                  <a:pos x="T6" y="T7"/>
                </a:cxn>
                <a:cxn ang="0">
                  <a:pos x="T8" y="T9"/>
                </a:cxn>
              </a:cxnLst>
              <a:rect l="0" t="0" r="r" b="b"/>
              <a:pathLst>
                <a:path w="33" h="4">
                  <a:moveTo>
                    <a:pt x="33" y="0"/>
                  </a:moveTo>
                  <a:lnTo>
                    <a:pt x="0" y="4"/>
                  </a:lnTo>
                  <a:lnTo>
                    <a:pt x="23" y="4"/>
                  </a:lnTo>
                  <a:lnTo>
                    <a:pt x="33" y="4"/>
                  </a:lnTo>
                  <a:lnTo>
                    <a:pt x="33" y="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53"/>
            <p:cNvSpPr>
              <a:spLocks/>
            </p:cNvSpPr>
            <p:nvPr userDrawn="1"/>
          </p:nvSpPr>
          <p:spPr bwMode="auto">
            <a:xfrm>
              <a:off x="7577" y="3433"/>
              <a:ext cx="33" cy="4"/>
            </a:xfrm>
            <a:custGeom>
              <a:avLst/>
              <a:gdLst>
                <a:gd name="T0" fmla="*/ 33 w 33"/>
                <a:gd name="T1" fmla="*/ 0 h 4"/>
                <a:gd name="T2" fmla="*/ 0 w 33"/>
                <a:gd name="T3" fmla="*/ 4 h 4"/>
                <a:gd name="T4" fmla="*/ 23 w 33"/>
                <a:gd name="T5" fmla="*/ 4 h 4"/>
                <a:gd name="T6" fmla="*/ 33 w 33"/>
                <a:gd name="T7" fmla="*/ 4 h 4"/>
                <a:gd name="T8" fmla="*/ 33 w 33"/>
                <a:gd name="T9" fmla="*/ 0 h 4"/>
              </a:gdLst>
              <a:ahLst/>
              <a:cxnLst>
                <a:cxn ang="0">
                  <a:pos x="T0" y="T1"/>
                </a:cxn>
                <a:cxn ang="0">
                  <a:pos x="T2" y="T3"/>
                </a:cxn>
                <a:cxn ang="0">
                  <a:pos x="T4" y="T5"/>
                </a:cxn>
                <a:cxn ang="0">
                  <a:pos x="T6" y="T7"/>
                </a:cxn>
                <a:cxn ang="0">
                  <a:pos x="T8" y="T9"/>
                </a:cxn>
              </a:cxnLst>
              <a:rect l="0" t="0" r="r" b="b"/>
              <a:pathLst>
                <a:path w="33" h="4">
                  <a:moveTo>
                    <a:pt x="33" y="0"/>
                  </a:moveTo>
                  <a:lnTo>
                    <a:pt x="0" y="4"/>
                  </a:lnTo>
                  <a:lnTo>
                    <a:pt x="23" y="4"/>
                  </a:lnTo>
                  <a:lnTo>
                    <a:pt x="33" y="4"/>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54"/>
            <p:cNvSpPr>
              <a:spLocks/>
            </p:cNvSpPr>
            <p:nvPr userDrawn="1"/>
          </p:nvSpPr>
          <p:spPr bwMode="auto">
            <a:xfrm>
              <a:off x="7571" y="3424"/>
              <a:ext cx="39" cy="8"/>
            </a:xfrm>
            <a:custGeom>
              <a:avLst/>
              <a:gdLst>
                <a:gd name="T0" fmla="*/ 38 w 39"/>
                <a:gd name="T1" fmla="*/ 0 h 8"/>
                <a:gd name="T2" fmla="*/ 0 w 39"/>
                <a:gd name="T3" fmla="*/ 6 h 8"/>
                <a:gd name="T4" fmla="*/ 0 w 39"/>
                <a:gd name="T5" fmla="*/ 7 h 8"/>
                <a:gd name="T6" fmla="*/ 0 w 39"/>
                <a:gd name="T7" fmla="*/ 8 h 8"/>
                <a:gd name="T8" fmla="*/ 39 w 39"/>
                <a:gd name="T9" fmla="*/ 2 h 8"/>
                <a:gd name="T10" fmla="*/ 39 w 39"/>
                <a:gd name="T11" fmla="*/ 1 h 8"/>
                <a:gd name="T12" fmla="*/ 38 w 3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38" y="0"/>
                  </a:moveTo>
                  <a:lnTo>
                    <a:pt x="0" y="6"/>
                  </a:lnTo>
                  <a:lnTo>
                    <a:pt x="0" y="7"/>
                  </a:lnTo>
                  <a:lnTo>
                    <a:pt x="0" y="8"/>
                  </a:lnTo>
                  <a:lnTo>
                    <a:pt x="39" y="2"/>
                  </a:lnTo>
                  <a:lnTo>
                    <a:pt x="39" y="1"/>
                  </a:lnTo>
                  <a:lnTo>
                    <a:pt x="38"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5"/>
            <p:cNvSpPr>
              <a:spLocks/>
            </p:cNvSpPr>
            <p:nvPr userDrawn="1"/>
          </p:nvSpPr>
          <p:spPr bwMode="auto">
            <a:xfrm>
              <a:off x="7571" y="3424"/>
              <a:ext cx="39" cy="8"/>
            </a:xfrm>
            <a:custGeom>
              <a:avLst/>
              <a:gdLst>
                <a:gd name="T0" fmla="*/ 38 w 39"/>
                <a:gd name="T1" fmla="*/ 0 h 8"/>
                <a:gd name="T2" fmla="*/ 0 w 39"/>
                <a:gd name="T3" fmla="*/ 6 h 8"/>
                <a:gd name="T4" fmla="*/ 0 w 39"/>
                <a:gd name="T5" fmla="*/ 7 h 8"/>
                <a:gd name="T6" fmla="*/ 0 w 39"/>
                <a:gd name="T7" fmla="*/ 8 h 8"/>
                <a:gd name="T8" fmla="*/ 39 w 39"/>
                <a:gd name="T9" fmla="*/ 2 h 8"/>
                <a:gd name="T10" fmla="*/ 39 w 39"/>
                <a:gd name="T11" fmla="*/ 1 h 8"/>
                <a:gd name="T12" fmla="*/ 38 w 3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38" y="0"/>
                  </a:moveTo>
                  <a:lnTo>
                    <a:pt x="0" y="6"/>
                  </a:lnTo>
                  <a:lnTo>
                    <a:pt x="0" y="7"/>
                  </a:lnTo>
                  <a:lnTo>
                    <a:pt x="0" y="8"/>
                  </a:lnTo>
                  <a:lnTo>
                    <a:pt x="39" y="2"/>
                  </a:lnTo>
                  <a:lnTo>
                    <a:pt x="39" y="1"/>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6"/>
            <p:cNvSpPr>
              <a:spLocks/>
            </p:cNvSpPr>
            <p:nvPr userDrawn="1"/>
          </p:nvSpPr>
          <p:spPr bwMode="auto">
            <a:xfrm>
              <a:off x="7571" y="3431"/>
              <a:ext cx="39" cy="6"/>
            </a:xfrm>
            <a:custGeom>
              <a:avLst/>
              <a:gdLst>
                <a:gd name="T0" fmla="*/ 38 w 39"/>
                <a:gd name="T1" fmla="*/ 0 h 6"/>
                <a:gd name="T2" fmla="*/ 0 w 39"/>
                <a:gd name="T3" fmla="*/ 5 h 6"/>
                <a:gd name="T4" fmla="*/ 0 w 39"/>
                <a:gd name="T5" fmla="*/ 6 h 6"/>
                <a:gd name="T6" fmla="*/ 6 w 39"/>
                <a:gd name="T7" fmla="*/ 6 h 6"/>
                <a:gd name="T8" fmla="*/ 39 w 39"/>
                <a:gd name="T9" fmla="*/ 2 h 6"/>
                <a:gd name="T10" fmla="*/ 39 w 39"/>
                <a:gd name="T11" fmla="*/ 1 h 6"/>
                <a:gd name="T12" fmla="*/ 38 w 39"/>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9" h="6">
                  <a:moveTo>
                    <a:pt x="38" y="0"/>
                  </a:moveTo>
                  <a:lnTo>
                    <a:pt x="0" y="5"/>
                  </a:lnTo>
                  <a:lnTo>
                    <a:pt x="0" y="6"/>
                  </a:lnTo>
                  <a:lnTo>
                    <a:pt x="6" y="6"/>
                  </a:lnTo>
                  <a:lnTo>
                    <a:pt x="39" y="2"/>
                  </a:lnTo>
                  <a:lnTo>
                    <a:pt x="39" y="1"/>
                  </a:lnTo>
                  <a:lnTo>
                    <a:pt x="38"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7"/>
            <p:cNvSpPr>
              <a:spLocks/>
            </p:cNvSpPr>
            <p:nvPr userDrawn="1"/>
          </p:nvSpPr>
          <p:spPr bwMode="auto">
            <a:xfrm>
              <a:off x="7571" y="3431"/>
              <a:ext cx="39" cy="6"/>
            </a:xfrm>
            <a:custGeom>
              <a:avLst/>
              <a:gdLst>
                <a:gd name="T0" fmla="*/ 38 w 39"/>
                <a:gd name="T1" fmla="*/ 0 h 6"/>
                <a:gd name="T2" fmla="*/ 0 w 39"/>
                <a:gd name="T3" fmla="*/ 5 h 6"/>
                <a:gd name="T4" fmla="*/ 0 w 39"/>
                <a:gd name="T5" fmla="*/ 6 h 6"/>
                <a:gd name="T6" fmla="*/ 6 w 39"/>
                <a:gd name="T7" fmla="*/ 6 h 6"/>
                <a:gd name="T8" fmla="*/ 39 w 39"/>
                <a:gd name="T9" fmla="*/ 2 h 6"/>
                <a:gd name="T10" fmla="*/ 39 w 39"/>
                <a:gd name="T11" fmla="*/ 1 h 6"/>
                <a:gd name="T12" fmla="*/ 38 w 39"/>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9" h="6">
                  <a:moveTo>
                    <a:pt x="38" y="0"/>
                  </a:moveTo>
                  <a:lnTo>
                    <a:pt x="0" y="5"/>
                  </a:lnTo>
                  <a:lnTo>
                    <a:pt x="0" y="6"/>
                  </a:lnTo>
                  <a:lnTo>
                    <a:pt x="6" y="6"/>
                  </a:lnTo>
                  <a:lnTo>
                    <a:pt x="39" y="2"/>
                  </a:lnTo>
                  <a:lnTo>
                    <a:pt x="39" y="1"/>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8"/>
            <p:cNvSpPr>
              <a:spLocks/>
            </p:cNvSpPr>
            <p:nvPr userDrawn="1"/>
          </p:nvSpPr>
          <p:spPr bwMode="auto">
            <a:xfrm>
              <a:off x="7581" y="3437"/>
              <a:ext cx="19" cy="7"/>
            </a:xfrm>
            <a:custGeom>
              <a:avLst/>
              <a:gdLst>
                <a:gd name="T0" fmla="*/ 19 w 19"/>
                <a:gd name="T1" fmla="*/ 0 h 7"/>
                <a:gd name="T2" fmla="*/ 0 w 19"/>
                <a:gd name="T3" fmla="*/ 0 h 7"/>
                <a:gd name="T4" fmla="*/ 3 w 19"/>
                <a:gd name="T5" fmla="*/ 7 h 7"/>
                <a:gd name="T6" fmla="*/ 16 w 19"/>
                <a:gd name="T7" fmla="*/ 7 h 7"/>
                <a:gd name="T8" fmla="*/ 19 w 19"/>
                <a:gd name="T9" fmla="*/ 0 h 7"/>
              </a:gdLst>
              <a:ahLst/>
              <a:cxnLst>
                <a:cxn ang="0">
                  <a:pos x="T0" y="T1"/>
                </a:cxn>
                <a:cxn ang="0">
                  <a:pos x="T2" y="T3"/>
                </a:cxn>
                <a:cxn ang="0">
                  <a:pos x="T4" y="T5"/>
                </a:cxn>
                <a:cxn ang="0">
                  <a:pos x="T6" y="T7"/>
                </a:cxn>
                <a:cxn ang="0">
                  <a:pos x="T8" y="T9"/>
                </a:cxn>
              </a:cxnLst>
              <a:rect l="0" t="0" r="r" b="b"/>
              <a:pathLst>
                <a:path w="19" h="7">
                  <a:moveTo>
                    <a:pt x="19" y="0"/>
                  </a:moveTo>
                  <a:lnTo>
                    <a:pt x="0" y="0"/>
                  </a:lnTo>
                  <a:lnTo>
                    <a:pt x="3" y="7"/>
                  </a:lnTo>
                  <a:lnTo>
                    <a:pt x="16" y="7"/>
                  </a:lnTo>
                  <a:lnTo>
                    <a:pt x="19"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9"/>
            <p:cNvSpPr>
              <a:spLocks/>
            </p:cNvSpPr>
            <p:nvPr userDrawn="1"/>
          </p:nvSpPr>
          <p:spPr bwMode="auto">
            <a:xfrm>
              <a:off x="7581" y="3437"/>
              <a:ext cx="19" cy="7"/>
            </a:xfrm>
            <a:custGeom>
              <a:avLst/>
              <a:gdLst>
                <a:gd name="T0" fmla="*/ 19 w 19"/>
                <a:gd name="T1" fmla="*/ 0 h 7"/>
                <a:gd name="T2" fmla="*/ 0 w 19"/>
                <a:gd name="T3" fmla="*/ 0 h 7"/>
                <a:gd name="T4" fmla="*/ 3 w 19"/>
                <a:gd name="T5" fmla="*/ 7 h 7"/>
                <a:gd name="T6" fmla="*/ 16 w 19"/>
                <a:gd name="T7" fmla="*/ 7 h 7"/>
                <a:gd name="T8" fmla="*/ 19 w 19"/>
                <a:gd name="T9" fmla="*/ 0 h 7"/>
              </a:gdLst>
              <a:ahLst/>
              <a:cxnLst>
                <a:cxn ang="0">
                  <a:pos x="T0" y="T1"/>
                </a:cxn>
                <a:cxn ang="0">
                  <a:pos x="T2" y="T3"/>
                </a:cxn>
                <a:cxn ang="0">
                  <a:pos x="T4" y="T5"/>
                </a:cxn>
                <a:cxn ang="0">
                  <a:pos x="T6" y="T7"/>
                </a:cxn>
                <a:cxn ang="0">
                  <a:pos x="T8" y="T9"/>
                </a:cxn>
              </a:cxnLst>
              <a:rect l="0" t="0" r="r" b="b"/>
              <a:pathLst>
                <a:path w="19" h="7">
                  <a:moveTo>
                    <a:pt x="19" y="0"/>
                  </a:moveTo>
                  <a:lnTo>
                    <a:pt x="0" y="0"/>
                  </a:lnTo>
                  <a:lnTo>
                    <a:pt x="3" y="7"/>
                  </a:lnTo>
                  <a:lnTo>
                    <a:pt x="16" y="7"/>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0"/>
            <p:cNvSpPr>
              <a:spLocks/>
            </p:cNvSpPr>
            <p:nvPr userDrawn="1"/>
          </p:nvSpPr>
          <p:spPr bwMode="auto">
            <a:xfrm>
              <a:off x="6761" y="3580"/>
              <a:ext cx="102" cy="80"/>
            </a:xfrm>
            <a:custGeom>
              <a:avLst/>
              <a:gdLst>
                <a:gd name="T0" fmla="*/ 15 w 216"/>
                <a:gd name="T1" fmla="*/ 115 h 170"/>
                <a:gd name="T2" fmla="*/ 15 w 216"/>
                <a:gd name="T3" fmla="*/ 115 h 170"/>
                <a:gd name="T4" fmla="*/ 4 w 216"/>
                <a:gd name="T5" fmla="*/ 149 h 170"/>
                <a:gd name="T6" fmla="*/ 32 w 216"/>
                <a:gd name="T7" fmla="*/ 170 h 170"/>
                <a:gd name="T8" fmla="*/ 166 w 216"/>
                <a:gd name="T9" fmla="*/ 170 h 170"/>
                <a:gd name="T10" fmla="*/ 166 w 216"/>
                <a:gd name="T11" fmla="*/ 110 h 170"/>
                <a:gd name="T12" fmla="*/ 127 w 216"/>
                <a:gd name="T13" fmla="*/ 110 h 170"/>
                <a:gd name="T14" fmla="*/ 216 w 216"/>
                <a:gd name="T15" fmla="*/ 48 h 170"/>
                <a:gd name="T16" fmla="*/ 180 w 216"/>
                <a:gd name="T17" fmla="*/ 0 h 170"/>
                <a:gd name="T18" fmla="*/ 15 w 216"/>
                <a:gd name="T19" fmla="*/ 11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70">
                  <a:moveTo>
                    <a:pt x="15" y="115"/>
                  </a:moveTo>
                  <a:cubicBezTo>
                    <a:pt x="15" y="115"/>
                    <a:pt x="15" y="115"/>
                    <a:pt x="15" y="115"/>
                  </a:cubicBezTo>
                  <a:cubicBezTo>
                    <a:pt x="5" y="123"/>
                    <a:pt x="0" y="136"/>
                    <a:pt x="4" y="149"/>
                  </a:cubicBezTo>
                  <a:cubicBezTo>
                    <a:pt x="8" y="161"/>
                    <a:pt x="19" y="170"/>
                    <a:pt x="32" y="170"/>
                  </a:cubicBezTo>
                  <a:cubicBezTo>
                    <a:pt x="166" y="170"/>
                    <a:pt x="166" y="170"/>
                    <a:pt x="166" y="170"/>
                  </a:cubicBezTo>
                  <a:cubicBezTo>
                    <a:pt x="166" y="110"/>
                    <a:pt x="166" y="110"/>
                    <a:pt x="166" y="110"/>
                  </a:cubicBezTo>
                  <a:cubicBezTo>
                    <a:pt x="127" y="110"/>
                    <a:pt x="127" y="110"/>
                    <a:pt x="127" y="110"/>
                  </a:cubicBezTo>
                  <a:cubicBezTo>
                    <a:pt x="216" y="48"/>
                    <a:pt x="216" y="48"/>
                    <a:pt x="216" y="48"/>
                  </a:cubicBezTo>
                  <a:cubicBezTo>
                    <a:pt x="180" y="0"/>
                    <a:pt x="180" y="0"/>
                    <a:pt x="180" y="0"/>
                  </a:cubicBezTo>
                  <a:lnTo>
                    <a:pt x="15" y="1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1"/>
            <p:cNvSpPr>
              <a:spLocks/>
            </p:cNvSpPr>
            <p:nvPr userDrawn="1"/>
          </p:nvSpPr>
          <p:spPr bwMode="auto">
            <a:xfrm>
              <a:off x="6891" y="3580"/>
              <a:ext cx="41" cy="16"/>
            </a:xfrm>
            <a:custGeom>
              <a:avLst/>
              <a:gdLst>
                <a:gd name="T0" fmla="*/ 0 w 87"/>
                <a:gd name="T1" fmla="*/ 0 h 33"/>
                <a:gd name="T2" fmla="*/ 44 w 87"/>
                <a:gd name="T3" fmla="*/ 33 h 33"/>
                <a:gd name="T4" fmla="*/ 87 w 87"/>
                <a:gd name="T5" fmla="*/ 0 h 33"/>
                <a:gd name="T6" fmla="*/ 0 w 87"/>
                <a:gd name="T7" fmla="*/ 0 h 33"/>
              </a:gdLst>
              <a:ahLst/>
              <a:cxnLst>
                <a:cxn ang="0">
                  <a:pos x="T0" y="T1"/>
                </a:cxn>
                <a:cxn ang="0">
                  <a:pos x="T2" y="T3"/>
                </a:cxn>
                <a:cxn ang="0">
                  <a:pos x="T4" y="T5"/>
                </a:cxn>
                <a:cxn ang="0">
                  <a:pos x="T6" y="T7"/>
                </a:cxn>
              </a:cxnLst>
              <a:rect l="0" t="0" r="r" b="b"/>
              <a:pathLst>
                <a:path w="87" h="33">
                  <a:moveTo>
                    <a:pt x="0" y="0"/>
                  </a:moveTo>
                  <a:cubicBezTo>
                    <a:pt x="5" y="19"/>
                    <a:pt x="23" y="33"/>
                    <a:pt x="44" y="33"/>
                  </a:cubicBezTo>
                  <a:cubicBezTo>
                    <a:pt x="64" y="33"/>
                    <a:pt x="82" y="19"/>
                    <a:pt x="87"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2"/>
            <p:cNvSpPr>
              <a:spLocks/>
            </p:cNvSpPr>
            <p:nvPr userDrawn="1"/>
          </p:nvSpPr>
          <p:spPr bwMode="auto">
            <a:xfrm>
              <a:off x="6901" y="3544"/>
              <a:ext cx="32" cy="38"/>
            </a:xfrm>
            <a:custGeom>
              <a:avLst/>
              <a:gdLst>
                <a:gd name="T0" fmla="*/ 67 w 67"/>
                <a:gd name="T1" fmla="*/ 7 h 81"/>
                <a:gd name="T2" fmla="*/ 46 w 67"/>
                <a:gd name="T3" fmla="*/ 0 h 81"/>
                <a:gd name="T4" fmla="*/ 39 w 67"/>
                <a:gd name="T5" fmla="*/ 18 h 81"/>
                <a:gd name="T6" fmla="*/ 0 w 67"/>
                <a:gd name="T7" fmla="*/ 18 h 81"/>
                <a:gd name="T8" fmla="*/ 0 w 67"/>
                <a:gd name="T9" fmla="*/ 81 h 81"/>
                <a:gd name="T10" fmla="*/ 46 w 67"/>
                <a:gd name="T11" fmla="*/ 81 h 81"/>
                <a:gd name="T12" fmla="*/ 46 w 67"/>
                <a:gd name="T13" fmla="*/ 45 h 81"/>
                <a:gd name="T14" fmla="*/ 67 w 67"/>
                <a:gd name="T15" fmla="*/ 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1">
                  <a:moveTo>
                    <a:pt x="67" y="7"/>
                  </a:moveTo>
                  <a:cubicBezTo>
                    <a:pt x="46" y="0"/>
                    <a:pt x="46" y="0"/>
                    <a:pt x="46" y="0"/>
                  </a:cubicBezTo>
                  <a:cubicBezTo>
                    <a:pt x="39" y="18"/>
                    <a:pt x="39" y="18"/>
                    <a:pt x="39" y="18"/>
                  </a:cubicBezTo>
                  <a:cubicBezTo>
                    <a:pt x="0" y="18"/>
                    <a:pt x="0" y="18"/>
                    <a:pt x="0" y="18"/>
                  </a:cubicBezTo>
                  <a:cubicBezTo>
                    <a:pt x="0" y="81"/>
                    <a:pt x="0" y="81"/>
                    <a:pt x="0" y="81"/>
                  </a:cubicBezTo>
                  <a:cubicBezTo>
                    <a:pt x="46" y="81"/>
                    <a:pt x="46" y="81"/>
                    <a:pt x="46" y="81"/>
                  </a:cubicBezTo>
                  <a:cubicBezTo>
                    <a:pt x="46" y="45"/>
                    <a:pt x="46" y="45"/>
                    <a:pt x="46" y="45"/>
                  </a:cubicBezTo>
                  <a:cubicBezTo>
                    <a:pt x="47" y="33"/>
                    <a:pt x="51" y="13"/>
                    <a:pt x="67" y="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3"/>
            <p:cNvSpPr>
              <a:spLocks/>
            </p:cNvSpPr>
            <p:nvPr userDrawn="1"/>
          </p:nvSpPr>
          <p:spPr bwMode="auto">
            <a:xfrm>
              <a:off x="6919" y="3502"/>
              <a:ext cx="29" cy="28"/>
            </a:xfrm>
            <a:custGeom>
              <a:avLst/>
              <a:gdLst>
                <a:gd name="T0" fmla="*/ 0 w 29"/>
                <a:gd name="T1" fmla="*/ 0 h 28"/>
                <a:gd name="T2" fmla="*/ 29 w 29"/>
                <a:gd name="T3" fmla="*/ 16 h 28"/>
                <a:gd name="T4" fmla="*/ 16 w 29"/>
                <a:gd name="T5" fmla="*/ 28 h 28"/>
                <a:gd name="T6" fmla="*/ 0 w 29"/>
                <a:gd name="T7" fmla="*/ 0 h 28"/>
              </a:gdLst>
              <a:ahLst/>
              <a:cxnLst>
                <a:cxn ang="0">
                  <a:pos x="T0" y="T1"/>
                </a:cxn>
                <a:cxn ang="0">
                  <a:pos x="T2" y="T3"/>
                </a:cxn>
                <a:cxn ang="0">
                  <a:pos x="T4" y="T5"/>
                </a:cxn>
                <a:cxn ang="0">
                  <a:pos x="T6" y="T7"/>
                </a:cxn>
              </a:cxnLst>
              <a:rect l="0" t="0" r="r" b="b"/>
              <a:pathLst>
                <a:path w="29" h="28">
                  <a:moveTo>
                    <a:pt x="0" y="0"/>
                  </a:moveTo>
                  <a:lnTo>
                    <a:pt x="29" y="16"/>
                  </a:lnTo>
                  <a:lnTo>
                    <a:pt x="16" y="28"/>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64"/>
            <p:cNvSpPr>
              <a:spLocks/>
            </p:cNvSpPr>
            <p:nvPr userDrawn="1"/>
          </p:nvSpPr>
          <p:spPr bwMode="auto">
            <a:xfrm>
              <a:off x="6911" y="3516"/>
              <a:ext cx="5" cy="5"/>
            </a:xfrm>
            <a:custGeom>
              <a:avLst/>
              <a:gdLst>
                <a:gd name="T0" fmla="*/ 9 w 11"/>
                <a:gd name="T1" fmla="*/ 1 h 10"/>
                <a:gd name="T2" fmla="*/ 9 w 11"/>
                <a:gd name="T3" fmla="*/ 8 h 10"/>
                <a:gd name="T4" fmla="*/ 2 w 11"/>
                <a:gd name="T5" fmla="*/ 8 h 10"/>
                <a:gd name="T6" fmla="*/ 2 w 11"/>
                <a:gd name="T7" fmla="*/ 1 h 10"/>
                <a:gd name="T8" fmla="*/ 9 w 11"/>
                <a:gd name="T9" fmla="*/ 1 h 10"/>
              </a:gdLst>
              <a:ahLst/>
              <a:cxnLst>
                <a:cxn ang="0">
                  <a:pos x="T0" y="T1"/>
                </a:cxn>
                <a:cxn ang="0">
                  <a:pos x="T2" y="T3"/>
                </a:cxn>
                <a:cxn ang="0">
                  <a:pos x="T4" y="T5"/>
                </a:cxn>
                <a:cxn ang="0">
                  <a:pos x="T6" y="T7"/>
                </a:cxn>
                <a:cxn ang="0">
                  <a:pos x="T8" y="T9"/>
                </a:cxn>
              </a:cxnLst>
              <a:rect l="0" t="0" r="r" b="b"/>
              <a:pathLst>
                <a:path w="11" h="10">
                  <a:moveTo>
                    <a:pt x="9" y="1"/>
                  </a:moveTo>
                  <a:cubicBezTo>
                    <a:pt x="11" y="3"/>
                    <a:pt x="11" y="6"/>
                    <a:pt x="9" y="8"/>
                  </a:cubicBezTo>
                  <a:cubicBezTo>
                    <a:pt x="7" y="10"/>
                    <a:pt x="4" y="10"/>
                    <a:pt x="2" y="8"/>
                  </a:cubicBezTo>
                  <a:cubicBezTo>
                    <a:pt x="0" y="6"/>
                    <a:pt x="0" y="3"/>
                    <a:pt x="2" y="1"/>
                  </a:cubicBezTo>
                  <a:cubicBezTo>
                    <a:pt x="4" y="0"/>
                    <a:pt x="7" y="0"/>
                    <a:pt x="9"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65"/>
            <p:cNvSpPr>
              <a:spLocks/>
            </p:cNvSpPr>
            <p:nvPr userDrawn="1"/>
          </p:nvSpPr>
          <p:spPr bwMode="auto">
            <a:xfrm>
              <a:off x="6919" y="3502"/>
              <a:ext cx="29" cy="28"/>
            </a:xfrm>
            <a:custGeom>
              <a:avLst/>
              <a:gdLst>
                <a:gd name="T0" fmla="*/ 0 w 29"/>
                <a:gd name="T1" fmla="*/ 0 h 28"/>
                <a:gd name="T2" fmla="*/ 29 w 29"/>
                <a:gd name="T3" fmla="*/ 16 h 28"/>
                <a:gd name="T4" fmla="*/ 16 w 29"/>
                <a:gd name="T5" fmla="*/ 28 h 28"/>
                <a:gd name="T6" fmla="*/ 0 w 29"/>
                <a:gd name="T7" fmla="*/ 0 h 28"/>
              </a:gdLst>
              <a:ahLst/>
              <a:cxnLst>
                <a:cxn ang="0">
                  <a:pos x="T0" y="T1"/>
                </a:cxn>
                <a:cxn ang="0">
                  <a:pos x="T2" y="T3"/>
                </a:cxn>
                <a:cxn ang="0">
                  <a:pos x="T4" y="T5"/>
                </a:cxn>
                <a:cxn ang="0">
                  <a:pos x="T6" y="T7"/>
                </a:cxn>
              </a:cxnLst>
              <a:rect l="0" t="0" r="r" b="b"/>
              <a:pathLst>
                <a:path w="29" h="28">
                  <a:moveTo>
                    <a:pt x="0" y="0"/>
                  </a:moveTo>
                  <a:lnTo>
                    <a:pt x="29" y="16"/>
                  </a:lnTo>
                  <a:lnTo>
                    <a:pt x="16" y="28"/>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6"/>
            <p:cNvSpPr>
              <a:spLocks/>
            </p:cNvSpPr>
            <p:nvPr userDrawn="1"/>
          </p:nvSpPr>
          <p:spPr bwMode="auto">
            <a:xfrm>
              <a:off x="6863" y="3486"/>
              <a:ext cx="96" cy="89"/>
            </a:xfrm>
            <a:custGeom>
              <a:avLst/>
              <a:gdLst>
                <a:gd name="T0" fmla="*/ 0 w 205"/>
                <a:gd name="T1" fmla="*/ 85 h 188"/>
                <a:gd name="T2" fmla="*/ 61 w 205"/>
                <a:gd name="T3" fmla="*/ 146 h 188"/>
                <a:gd name="T4" fmla="*/ 61 w 205"/>
                <a:gd name="T5" fmla="*/ 146 h 188"/>
                <a:gd name="T6" fmla="*/ 205 w 205"/>
                <a:gd name="T7" fmla="*/ 119 h 188"/>
                <a:gd name="T8" fmla="*/ 201 w 205"/>
                <a:gd name="T9" fmla="*/ 115 h 188"/>
                <a:gd name="T10" fmla="*/ 167 w 205"/>
                <a:gd name="T11" fmla="*/ 80 h 188"/>
                <a:gd name="T12" fmla="*/ 124 w 205"/>
                <a:gd name="T13" fmla="*/ 37 h 188"/>
                <a:gd name="T14" fmla="*/ 86 w 205"/>
                <a:gd name="T15" fmla="*/ 0 h 188"/>
                <a:gd name="T16" fmla="*/ 0 w 205"/>
                <a:gd name="T17" fmla="*/ 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88">
                  <a:moveTo>
                    <a:pt x="0" y="85"/>
                  </a:moveTo>
                  <a:cubicBezTo>
                    <a:pt x="61" y="146"/>
                    <a:pt x="61" y="146"/>
                    <a:pt x="61" y="146"/>
                  </a:cubicBezTo>
                  <a:cubicBezTo>
                    <a:pt x="61" y="146"/>
                    <a:pt x="61" y="146"/>
                    <a:pt x="61" y="146"/>
                  </a:cubicBezTo>
                  <a:cubicBezTo>
                    <a:pt x="109" y="188"/>
                    <a:pt x="160" y="164"/>
                    <a:pt x="205" y="119"/>
                  </a:cubicBezTo>
                  <a:cubicBezTo>
                    <a:pt x="201" y="115"/>
                    <a:pt x="201" y="115"/>
                    <a:pt x="201" y="115"/>
                  </a:cubicBezTo>
                  <a:cubicBezTo>
                    <a:pt x="167" y="80"/>
                    <a:pt x="167" y="80"/>
                    <a:pt x="167" y="80"/>
                  </a:cubicBezTo>
                  <a:cubicBezTo>
                    <a:pt x="124" y="37"/>
                    <a:pt x="124" y="37"/>
                    <a:pt x="124" y="37"/>
                  </a:cubicBezTo>
                  <a:cubicBezTo>
                    <a:pt x="86" y="0"/>
                    <a:pt x="86" y="0"/>
                    <a:pt x="86" y="0"/>
                  </a:cubicBezTo>
                  <a:cubicBezTo>
                    <a:pt x="0" y="85"/>
                    <a:pt x="0" y="85"/>
                    <a:pt x="0" y="85"/>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7"/>
            <p:cNvSpPr>
              <a:spLocks/>
            </p:cNvSpPr>
            <p:nvPr userDrawn="1"/>
          </p:nvSpPr>
          <p:spPr bwMode="auto">
            <a:xfrm>
              <a:off x="6911" y="3516"/>
              <a:ext cx="5" cy="5"/>
            </a:xfrm>
            <a:custGeom>
              <a:avLst/>
              <a:gdLst>
                <a:gd name="T0" fmla="*/ 9 w 11"/>
                <a:gd name="T1" fmla="*/ 1 h 10"/>
                <a:gd name="T2" fmla="*/ 9 w 11"/>
                <a:gd name="T3" fmla="*/ 8 h 10"/>
                <a:gd name="T4" fmla="*/ 2 w 11"/>
                <a:gd name="T5" fmla="*/ 8 h 10"/>
                <a:gd name="T6" fmla="*/ 2 w 11"/>
                <a:gd name="T7" fmla="*/ 1 h 10"/>
                <a:gd name="T8" fmla="*/ 9 w 11"/>
                <a:gd name="T9" fmla="*/ 1 h 10"/>
              </a:gdLst>
              <a:ahLst/>
              <a:cxnLst>
                <a:cxn ang="0">
                  <a:pos x="T0" y="T1"/>
                </a:cxn>
                <a:cxn ang="0">
                  <a:pos x="T2" y="T3"/>
                </a:cxn>
                <a:cxn ang="0">
                  <a:pos x="T4" y="T5"/>
                </a:cxn>
                <a:cxn ang="0">
                  <a:pos x="T6" y="T7"/>
                </a:cxn>
                <a:cxn ang="0">
                  <a:pos x="T8" y="T9"/>
                </a:cxn>
              </a:cxnLst>
              <a:rect l="0" t="0" r="r" b="b"/>
              <a:pathLst>
                <a:path w="11" h="10">
                  <a:moveTo>
                    <a:pt x="9" y="1"/>
                  </a:moveTo>
                  <a:cubicBezTo>
                    <a:pt x="11" y="3"/>
                    <a:pt x="11" y="6"/>
                    <a:pt x="9" y="8"/>
                  </a:cubicBezTo>
                  <a:cubicBezTo>
                    <a:pt x="7" y="10"/>
                    <a:pt x="4" y="10"/>
                    <a:pt x="2" y="8"/>
                  </a:cubicBezTo>
                  <a:cubicBezTo>
                    <a:pt x="0" y="6"/>
                    <a:pt x="0" y="3"/>
                    <a:pt x="2" y="1"/>
                  </a:cubicBezTo>
                  <a:cubicBezTo>
                    <a:pt x="4" y="0"/>
                    <a:pt x="7" y="0"/>
                    <a:pt x="9" y="1"/>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8"/>
            <p:cNvSpPr>
              <a:spLocks/>
            </p:cNvSpPr>
            <p:nvPr userDrawn="1"/>
          </p:nvSpPr>
          <p:spPr bwMode="auto">
            <a:xfrm>
              <a:off x="6963" y="3580"/>
              <a:ext cx="101" cy="80"/>
            </a:xfrm>
            <a:custGeom>
              <a:avLst/>
              <a:gdLst>
                <a:gd name="T0" fmla="*/ 200 w 215"/>
                <a:gd name="T1" fmla="*/ 115 h 170"/>
                <a:gd name="T2" fmla="*/ 200 w 215"/>
                <a:gd name="T3" fmla="*/ 115 h 170"/>
                <a:gd name="T4" fmla="*/ 212 w 215"/>
                <a:gd name="T5" fmla="*/ 149 h 170"/>
                <a:gd name="T6" fmla="*/ 183 w 215"/>
                <a:gd name="T7" fmla="*/ 170 h 170"/>
                <a:gd name="T8" fmla="*/ 50 w 215"/>
                <a:gd name="T9" fmla="*/ 170 h 170"/>
                <a:gd name="T10" fmla="*/ 49 w 215"/>
                <a:gd name="T11" fmla="*/ 110 h 170"/>
                <a:gd name="T12" fmla="*/ 89 w 215"/>
                <a:gd name="T13" fmla="*/ 110 h 170"/>
                <a:gd name="T14" fmla="*/ 0 w 215"/>
                <a:gd name="T15" fmla="*/ 48 h 170"/>
                <a:gd name="T16" fmla="*/ 36 w 215"/>
                <a:gd name="T17" fmla="*/ 0 h 170"/>
                <a:gd name="T18" fmla="*/ 200 w 215"/>
                <a:gd name="T19" fmla="*/ 11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70">
                  <a:moveTo>
                    <a:pt x="200" y="115"/>
                  </a:moveTo>
                  <a:cubicBezTo>
                    <a:pt x="200" y="115"/>
                    <a:pt x="200" y="115"/>
                    <a:pt x="200" y="115"/>
                  </a:cubicBezTo>
                  <a:cubicBezTo>
                    <a:pt x="211" y="123"/>
                    <a:pt x="215" y="136"/>
                    <a:pt x="212" y="149"/>
                  </a:cubicBezTo>
                  <a:cubicBezTo>
                    <a:pt x="208" y="161"/>
                    <a:pt x="196" y="170"/>
                    <a:pt x="183" y="170"/>
                  </a:cubicBezTo>
                  <a:cubicBezTo>
                    <a:pt x="50" y="170"/>
                    <a:pt x="50" y="170"/>
                    <a:pt x="50" y="170"/>
                  </a:cubicBezTo>
                  <a:cubicBezTo>
                    <a:pt x="49" y="110"/>
                    <a:pt x="49" y="110"/>
                    <a:pt x="49" y="110"/>
                  </a:cubicBezTo>
                  <a:cubicBezTo>
                    <a:pt x="89" y="110"/>
                    <a:pt x="89" y="110"/>
                    <a:pt x="89" y="110"/>
                  </a:cubicBezTo>
                  <a:cubicBezTo>
                    <a:pt x="0" y="48"/>
                    <a:pt x="0" y="48"/>
                    <a:pt x="0" y="48"/>
                  </a:cubicBezTo>
                  <a:cubicBezTo>
                    <a:pt x="36" y="0"/>
                    <a:pt x="36" y="0"/>
                    <a:pt x="36" y="0"/>
                  </a:cubicBezTo>
                  <a:lnTo>
                    <a:pt x="200" y="1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9"/>
            <p:cNvSpPr>
              <a:spLocks/>
            </p:cNvSpPr>
            <p:nvPr userDrawn="1"/>
          </p:nvSpPr>
          <p:spPr bwMode="auto">
            <a:xfrm>
              <a:off x="7273" y="3382"/>
              <a:ext cx="273" cy="164"/>
            </a:xfrm>
            <a:custGeom>
              <a:avLst/>
              <a:gdLst>
                <a:gd name="T0" fmla="*/ 523 w 580"/>
                <a:gd name="T1" fmla="*/ 173 h 349"/>
                <a:gd name="T2" fmla="*/ 427 w 580"/>
                <a:gd name="T3" fmla="*/ 98 h 349"/>
                <a:gd name="T4" fmla="*/ 426 w 580"/>
                <a:gd name="T5" fmla="*/ 98 h 349"/>
                <a:gd name="T6" fmla="*/ 426 w 580"/>
                <a:gd name="T7" fmla="*/ 98 h 349"/>
                <a:gd name="T8" fmla="*/ 328 w 580"/>
                <a:gd name="T9" fmla="*/ 0 h 349"/>
                <a:gd name="T10" fmla="*/ 241 w 580"/>
                <a:gd name="T11" fmla="*/ 52 h 349"/>
                <a:gd name="T12" fmla="*/ 210 w 580"/>
                <a:gd name="T13" fmla="*/ 46 h 349"/>
                <a:gd name="T14" fmla="*/ 117 w 580"/>
                <a:gd name="T15" fmla="*/ 139 h 349"/>
                <a:gd name="T16" fmla="*/ 117 w 580"/>
                <a:gd name="T17" fmla="*/ 140 h 349"/>
                <a:gd name="T18" fmla="*/ 105 w 580"/>
                <a:gd name="T19" fmla="*/ 139 h 349"/>
                <a:gd name="T20" fmla="*/ 0 w 580"/>
                <a:gd name="T21" fmla="*/ 244 h 349"/>
                <a:gd name="T22" fmla="*/ 105 w 580"/>
                <a:gd name="T23" fmla="*/ 349 h 349"/>
                <a:gd name="T24" fmla="*/ 489 w 580"/>
                <a:gd name="T25" fmla="*/ 349 h 349"/>
                <a:gd name="T26" fmla="*/ 580 w 580"/>
                <a:gd name="T27" fmla="*/ 258 h 349"/>
                <a:gd name="T28" fmla="*/ 523 w 580"/>
                <a:gd name="T29" fmla="*/ 17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349">
                  <a:moveTo>
                    <a:pt x="523" y="173"/>
                  </a:moveTo>
                  <a:cubicBezTo>
                    <a:pt x="512" y="130"/>
                    <a:pt x="473" y="98"/>
                    <a:pt x="427" y="98"/>
                  </a:cubicBezTo>
                  <a:cubicBezTo>
                    <a:pt x="426" y="98"/>
                    <a:pt x="426" y="98"/>
                    <a:pt x="426" y="98"/>
                  </a:cubicBezTo>
                  <a:cubicBezTo>
                    <a:pt x="426" y="98"/>
                    <a:pt x="426" y="98"/>
                    <a:pt x="426" y="98"/>
                  </a:cubicBezTo>
                  <a:cubicBezTo>
                    <a:pt x="426" y="44"/>
                    <a:pt x="382" y="0"/>
                    <a:pt x="328" y="0"/>
                  </a:cubicBezTo>
                  <a:cubicBezTo>
                    <a:pt x="290" y="0"/>
                    <a:pt x="258" y="21"/>
                    <a:pt x="241" y="52"/>
                  </a:cubicBezTo>
                  <a:cubicBezTo>
                    <a:pt x="231" y="48"/>
                    <a:pt x="221" y="46"/>
                    <a:pt x="210" y="46"/>
                  </a:cubicBezTo>
                  <a:cubicBezTo>
                    <a:pt x="159" y="46"/>
                    <a:pt x="117" y="88"/>
                    <a:pt x="117" y="139"/>
                  </a:cubicBezTo>
                  <a:cubicBezTo>
                    <a:pt x="117" y="140"/>
                    <a:pt x="117" y="140"/>
                    <a:pt x="117" y="140"/>
                  </a:cubicBezTo>
                  <a:cubicBezTo>
                    <a:pt x="113" y="139"/>
                    <a:pt x="109" y="139"/>
                    <a:pt x="105" y="139"/>
                  </a:cubicBezTo>
                  <a:cubicBezTo>
                    <a:pt x="47" y="139"/>
                    <a:pt x="0" y="186"/>
                    <a:pt x="0" y="244"/>
                  </a:cubicBezTo>
                  <a:cubicBezTo>
                    <a:pt x="0" y="302"/>
                    <a:pt x="47" y="349"/>
                    <a:pt x="105" y="349"/>
                  </a:cubicBezTo>
                  <a:cubicBezTo>
                    <a:pt x="489" y="349"/>
                    <a:pt x="489" y="349"/>
                    <a:pt x="489" y="349"/>
                  </a:cubicBezTo>
                  <a:cubicBezTo>
                    <a:pt x="540" y="349"/>
                    <a:pt x="580" y="308"/>
                    <a:pt x="580" y="258"/>
                  </a:cubicBezTo>
                  <a:cubicBezTo>
                    <a:pt x="580" y="219"/>
                    <a:pt x="557" y="187"/>
                    <a:pt x="523" y="1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0"/>
            <p:cNvSpPr>
              <a:spLocks noEditPoints="1"/>
            </p:cNvSpPr>
            <p:nvPr userDrawn="1"/>
          </p:nvSpPr>
          <p:spPr bwMode="auto">
            <a:xfrm>
              <a:off x="7328" y="3444"/>
              <a:ext cx="0" cy="3"/>
            </a:xfrm>
            <a:custGeom>
              <a:avLst/>
              <a:gdLst>
                <a:gd name="T0" fmla="*/ 6 h 6"/>
                <a:gd name="T1" fmla="*/ 6 h 6"/>
                <a:gd name="T2" fmla="*/ 6 h 6"/>
                <a:gd name="T3" fmla="*/ 5 h 6"/>
                <a:gd name="T4" fmla="*/ 5 h 6"/>
                <a:gd name="T5" fmla="*/ 5 h 6"/>
                <a:gd name="T6" fmla="*/ 4 h 6"/>
                <a:gd name="T7" fmla="*/ 5 h 6"/>
                <a:gd name="T8" fmla="*/ 4 h 6"/>
                <a:gd name="T9" fmla="*/ 4 h 6"/>
                <a:gd name="T10" fmla="*/ 4 h 6"/>
                <a:gd name="T11" fmla="*/ 4 h 6"/>
                <a:gd name="T12" fmla="*/ 3 h 6"/>
                <a:gd name="T13" fmla="*/ 3 h 6"/>
                <a:gd name="T14" fmla="*/ 3 h 6"/>
                <a:gd name="T15" fmla="*/ 2 h 6"/>
                <a:gd name="T16" fmla="*/ 2 h 6"/>
                <a:gd name="T17" fmla="*/ 2 h 6"/>
                <a:gd name="T18" fmla="*/ 1 h 6"/>
                <a:gd name="T19" fmla="*/ 1 h 6"/>
                <a:gd name="T20" fmla="*/ 1 h 6"/>
                <a:gd name="T21" fmla="*/ 0 h 6"/>
                <a:gd name="T22" fmla="*/ 0 h 6"/>
                <a:gd name="T23" fmla="*/ 0 h 6"/>
                <a:gd name="T24" fmla="*/ 0 h 6"/>
                <a:gd name="T25" fmla="*/ 0 h 6"/>
                <a:gd name="T26" fmla="*/ 0 h 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Lst>
              <a:rect l="0" t="0" r="r" b="b"/>
              <a:pathLst>
                <a:path h="6">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5"/>
                    <a:pt x="0" y="5"/>
                    <a:pt x="0" y="5"/>
                  </a:cubicBezTo>
                  <a:cubicBezTo>
                    <a:pt x="0" y="5"/>
                    <a:pt x="0" y="5"/>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1"/>
            <p:cNvSpPr>
              <a:spLocks/>
            </p:cNvSpPr>
            <p:nvPr userDrawn="1"/>
          </p:nvSpPr>
          <p:spPr bwMode="auto">
            <a:xfrm>
              <a:off x="7273" y="3412"/>
              <a:ext cx="211" cy="134"/>
            </a:xfrm>
            <a:custGeom>
              <a:avLst/>
              <a:gdLst>
                <a:gd name="T0" fmla="*/ 154 w 447"/>
                <a:gd name="T1" fmla="*/ 0 h 284"/>
                <a:gd name="T2" fmla="*/ 117 w 447"/>
                <a:gd name="T3" fmla="*/ 67 h 284"/>
                <a:gd name="T4" fmla="*/ 117 w 447"/>
                <a:gd name="T5" fmla="*/ 67 h 284"/>
                <a:gd name="T6" fmla="*/ 117 w 447"/>
                <a:gd name="T7" fmla="*/ 67 h 284"/>
                <a:gd name="T8" fmla="*/ 117 w 447"/>
                <a:gd name="T9" fmla="*/ 67 h 284"/>
                <a:gd name="T10" fmla="*/ 117 w 447"/>
                <a:gd name="T11" fmla="*/ 68 h 284"/>
                <a:gd name="T12" fmla="*/ 117 w 447"/>
                <a:gd name="T13" fmla="*/ 68 h 284"/>
                <a:gd name="T14" fmla="*/ 117 w 447"/>
                <a:gd name="T15" fmla="*/ 69 h 284"/>
                <a:gd name="T16" fmla="*/ 117 w 447"/>
                <a:gd name="T17" fmla="*/ 69 h 284"/>
                <a:gd name="T18" fmla="*/ 117 w 447"/>
                <a:gd name="T19" fmla="*/ 70 h 284"/>
                <a:gd name="T20" fmla="*/ 117 w 447"/>
                <a:gd name="T21" fmla="*/ 70 h 284"/>
                <a:gd name="T22" fmla="*/ 117 w 447"/>
                <a:gd name="T23" fmla="*/ 71 h 284"/>
                <a:gd name="T24" fmla="*/ 117 w 447"/>
                <a:gd name="T25" fmla="*/ 71 h 284"/>
                <a:gd name="T26" fmla="*/ 117 w 447"/>
                <a:gd name="T27" fmla="*/ 71 h 284"/>
                <a:gd name="T28" fmla="*/ 117 w 447"/>
                <a:gd name="T29" fmla="*/ 72 h 284"/>
                <a:gd name="T30" fmla="*/ 117 w 447"/>
                <a:gd name="T31" fmla="*/ 72 h 284"/>
                <a:gd name="T32" fmla="*/ 117 w 447"/>
                <a:gd name="T33" fmla="*/ 72 h 284"/>
                <a:gd name="T34" fmla="*/ 117 w 447"/>
                <a:gd name="T35" fmla="*/ 73 h 284"/>
                <a:gd name="T36" fmla="*/ 117 w 447"/>
                <a:gd name="T37" fmla="*/ 73 h 284"/>
                <a:gd name="T38" fmla="*/ 117 w 447"/>
                <a:gd name="T39" fmla="*/ 74 h 284"/>
                <a:gd name="T40" fmla="*/ 117 w 447"/>
                <a:gd name="T41" fmla="*/ 74 h 284"/>
                <a:gd name="T42" fmla="*/ 117 w 447"/>
                <a:gd name="T43" fmla="*/ 75 h 284"/>
                <a:gd name="T44" fmla="*/ 117 w 447"/>
                <a:gd name="T45" fmla="*/ 75 h 284"/>
                <a:gd name="T46" fmla="*/ 105 w 447"/>
                <a:gd name="T47" fmla="*/ 74 h 284"/>
                <a:gd name="T48" fmla="*/ 0 w 447"/>
                <a:gd name="T49" fmla="*/ 179 h 284"/>
                <a:gd name="T50" fmla="*/ 105 w 447"/>
                <a:gd name="T51" fmla="*/ 284 h 284"/>
                <a:gd name="T52" fmla="*/ 447 w 447"/>
                <a:gd name="T53" fmla="*/ 284 h 284"/>
                <a:gd name="T54" fmla="*/ 154 w 447"/>
                <a:gd name="T55"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7" h="284">
                  <a:moveTo>
                    <a:pt x="154" y="0"/>
                  </a:moveTo>
                  <a:cubicBezTo>
                    <a:pt x="133" y="16"/>
                    <a:pt x="120" y="40"/>
                    <a:pt x="117" y="67"/>
                  </a:cubicBezTo>
                  <a:cubicBezTo>
                    <a:pt x="117" y="67"/>
                    <a:pt x="117" y="67"/>
                    <a:pt x="117" y="67"/>
                  </a:cubicBezTo>
                  <a:cubicBezTo>
                    <a:pt x="117" y="67"/>
                    <a:pt x="117" y="67"/>
                    <a:pt x="117" y="67"/>
                  </a:cubicBezTo>
                  <a:cubicBezTo>
                    <a:pt x="117" y="67"/>
                    <a:pt x="117" y="67"/>
                    <a:pt x="117" y="67"/>
                  </a:cubicBezTo>
                  <a:cubicBezTo>
                    <a:pt x="117" y="68"/>
                    <a:pt x="117" y="68"/>
                    <a:pt x="117" y="68"/>
                  </a:cubicBezTo>
                  <a:cubicBezTo>
                    <a:pt x="117" y="68"/>
                    <a:pt x="117" y="68"/>
                    <a:pt x="117" y="68"/>
                  </a:cubicBezTo>
                  <a:cubicBezTo>
                    <a:pt x="117" y="68"/>
                    <a:pt x="117" y="69"/>
                    <a:pt x="117" y="69"/>
                  </a:cubicBezTo>
                  <a:cubicBezTo>
                    <a:pt x="117" y="69"/>
                    <a:pt x="117" y="69"/>
                    <a:pt x="117" y="69"/>
                  </a:cubicBezTo>
                  <a:cubicBezTo>
                    <a:pt x="117" y="69"/>
                    <a:pt x="117" y="70"/>
                    <a:pt x="117" y="70"/>
                  </a:cubicBezTo>
                  <a:cubicBezTo>
                    <a:pt x="117" y="70"/>
                    <a:pt x="117" y="70"/>
                    <a:pt x="117" y="70"/>
                  </a:cubicBezTo>
                  <a:cubicBezTo>
                    <a:pt x="117" y="70"/>
                    <a:pt x="117" y="71"/>
                    <a:pt x="117" y="71"/>
                  </a:cubicBezTo>
                  <a:cubicBezTo>
                    <a:pt x="117" y="71"/>
                    <a:pt x="117" y="71"/>
                    <a:pt x="117" y="71"/>
                  </a:cubicBezTo>
                  <a:cubicBezTo>
                    <a:pt x="117" y="71"/>
                    <a:pt x="117" y="71"/>
                    <a:pt x="117" y="71"/>
                  </a:cubicBezTo>
                  <a:cubicBezTo>
                    <a:pt x="117" y="72"/>
                    <a:pt x="117" y="72"/>
                    <a:pt x="117" y="72"/>
                  </a:cubicBezTo>
                  <a:cubicBezTo>
                    <a:pt x="117" y="72"/>
                    <a:pt x="117" y="72"/>
                    <a:pt x="117" y="72"/>
                  </a:cubicBezTo>
                  <a:cubicBezTo>
                    <a:pt x="117" y="72"/>
                    <a:pt x="117" y="72"/>
                    <a:pt x="117" y="72"/>
                  </a:cubicBezTo>
                  <a:cubicBezTo>
                    <a:pt x="117" y="73"/>
                    <a:pt x="117" y="73"/>
                    <a:pt x="117" y="73"/>
                  </a:cubicBezTo>
                  <a:cubicBezTo>
                    <a:pt x="117" y="73"/>
                    <a:pt x="117" y="73"/>
                    <a:pt x="117" y="73"/>
                  </a:cubicBezTo>
                  <a:cubicBezTo>
                    <a:pt x="117" y="73"/>
                    <a:pt x="117" y="73"/>
                    <a:pt x="117" y="74"/>
                  </a:cubicBezTo>
                  <a:cubicBezTo>
                    <a:pt x="117" y="74"/>
                    <a:pt x="117" y="74"/>
                    <a:pt x="117" y="74"/>
                  </a:cubicBezTo>
                  <a:cubicBezTo>
                    <a:pt x="117" y="75"/>
                    <a:pt x="117" y="75"/>
                    <a:pt x="117" y="75"/>
                  </a:cubicBezTo>
                  <a:cubicBezTo>
                    <a:pt x="117" y="75"/>
                    <a:pt x="117" y="75"/>
                    <a:pt x="117" y="75"/>
                  </a:cubicBezTo>
                  <a:cubicBezTo>
                    <a:pt x="113" y="74"/>
                    <a:pt x="109" y="74"/>
                    <a:pt x="105" y="74"/>
                  </a:cubicBezTo>
                  <a:cubicBezTo>
                    <a:pt x="47" y="74"/>
                    <a:pt x="0" y="121"/>
                    <a:pt x="0" y="179"/>
                  </a:cubicBezTo>
                  <a:cubicBezTo>
                    <a:pt x="0" y="237"/>
                    <a:pt x="47" y="284"/>
                    <a:pt x="105" y="284"/>
                  </a:cubicBezTo>
                  <a:cubicBezTo>
                    <a:pt x="447" y="284"/>
                    <a:pt x="447" y="284"/>
                    <a:pt x="447" y="284"/>
                  </a:cubicBezTo>
                  <a:cubicBezTo>
                    <a:pt x="154" y="0"/>
                    <a:pt x="154" y="0"/>
                    <a:pt x="15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2"/>
            <p:cNvSpPr>
              <a:spLocks/>
            </p:cNvSpPr>
            <p:nvPr userDrawn="1"/>
          </p:nvSpPr>
          <p:spPr bwMode="auto">
            <a:xfrm>
              <a:off x="6985" y="3628"/>
              <a:ext cx="678" cy="429"/>
            </a:xfrm>
            <a:custGeom>
              <a:avLst/>
              <a:gdLst>
                <a:gd name="T0" fmla="*/ 543 w 678"/>
                <a:gd name="T1" fmla="*/ 0 h 429"/>
                <a:gd name="T2" fmla="*/ 543 w 678"/>
                <a:gd name="T3" fmla="*/ 85 h 429"/>
                <a:gd name="T4" fmla="*/ 407 w 678"/>
                <a:gd name="T5" fmla="*/ 85 h 429"/>
                <a:gd name="T6" fmla="*/ 407 w 678"/>
                <a:gd name="T7" fmla="*/ 169 h 429"/>
                <a:gd name="T8" fmla="*/ 271 w 678"/>
                <a:gd name="T9" fmla="*/ 169 h 429"/>
                <a:gd name="T10" fmla="*/ 271 w 678"/>
                <a:gd name="T11" fmla="*/ 257 h 429"/>
                <a:gd name="T12" fmla="*/ 272 w 678"/>
                <a:gd name="T13" fmla="*/ 257 h 429"/>
                <a:gd name="T14" fmla="*/ 271 w 678"/>
                <a:gd name="T15" fmla="*/ 257 h 429"/>
                <a:gd name="T16" fmla="*/ 271 w 678"/>
                <a:gd name="T17" fmla="*/ 257 h 429"/>
                <a:gd name="T18" fmla="*/ 136 w 678"/>
                <a:gd name="T19" fmla="*/ 257 h 429"/>
                <a:gd name="T20" fmla="*/ 136 w 678"/>
                <a:gd name="T21" fmla="*/ 342 h 429"/>
                <a:gd name="T22" fmla="*/ 0 w 678"/>
                <a:gd name="T23" fmla="*/ 342 h 429"/>
                <a:gd name="T24" fmla="*/ 0 w 678"/>
                <a:gd name="T25" fmla="*/ 429 h 429"/>
                <a:gd name="T26" fmla="*/ 136 w 678"/>
                <a:gd name="T27" fmla="*/ 429 h 429"/>
                <a:gd name="T28" fmla="*/ 678 w 678"/>
                <a:gd name="T29" fmla="*/ 429 h 429"/>
                <a:gd name="T30" fmla="*/ 678 w 678"/>
                <a:gd name="T31" fmla="*/ 88 h 429"/>
                <a:gd name="T32" fmla="*/ 678 w 678"/>
                <a:gd name="T33" fmla="*/ 0 h 429"/>
                <a:gd name="T34" fmla="*/ 543 w 678"/>
                <a:gd name="T3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8" h="429">
                  <a:moveTo>
                    <a:pt x="543" y="0"/>
                  </a:moveTo>
                  <a:lnTo>
                    <a:pt x="543" y="85"/>
                  </a:lnTo>
                  <a:lnTo>
                    <a:pt x="407" y="85"/>
                  </a:lnTo>
                  <a:lnTo>
                    <a:pt x="407" y="169"/>
                  </a:lnTo>
                  <a:lnTo>
                    <a:pt x="271" y="169"/>
                  </a:lnTo>
                  <a:lnTo>
                    <a:pt x="271" y="257"/>
                  </a:lnTo>
                  <a:lnTo>
                    <a:pt x="272" y="257"/>
                  </a:lnTo>
                  <a:lnTo>
                    <a:pt x="271" y="257"/>
                  </a:lnTo>
                  <a:lnTo>
                    <a:pt x="271" y="257"/>
                  </a:lnTo>
                  <a:lnTo>
                    <a:pt x="136" y="257"/>
                  </a:lnTo>
                  <a:lnTo>
                    <a:pt x="136" y="342"/>
                  </a:lnTo>
                  <a:lnTo>
                    <a:pt x="0" y="342"/>
                  </a:lnTo>
                  <a:lnTo>
                    <a:pt x="0" y="429"/>
                  </a:lnTo>
                  <a:lnTo>
                    <a:pt x="136" y="429"/>
                  </a:lnTo>
                  <a:lnTo>
                    <a:pt x="678" y="429"/>
                  </a:lnTo>
                  <a:lnTo>
                    <a:pt x="678" y="88"/>
                  </a:lnTo>
                  <a:lnTo>
                    <a:pt x="678" y="0"/>
                  </a:lnTo>
                  <a:lnTo>
                    <a:pt x="543" y="0"/>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3"/>
            <p:cNvSpPr>
              <a:spLocks/>
            </p:cNvSpPr>
            <p:nvPr userDrawn="1"/>
          </p:nvSpPr>
          <p:spPr bwMode="auto">
            <a:xfrm>
              <a:off x="6985" y="3628"/>
              <a:ext cx="678" cy="429"/>
            </a:xfrm>
            <a:custGeom>
              <a:avLst/>
              <a:gdLst>
                <a:gd name="T0" fmla="*/ 543 w 678"/>
                <a:gd name="T1" fmla="*/ 0 h 429"/>
                <a:gd name="T2" fmla="*/ 543 w 678"/>
                <a:gd name="T3" fmla="*/ 85 h 429"/>
                <a:gd name="T4" fmla="*/ 407 w 678"/>
                <a:gd name="T5" fmla="*/ 85 h 429"/>
                <a:gd name="T6" fmla="*/ 407 w 678"/>
                <a:gd name="T7" fmla="*/ 169 h 429"/>
                <a:gd name="T8" fmla="*/ 271 w 678"/>
                <a:gd name="T9" fmla="*/ 169 h 429"/>
                <a:gd name="T10" fmla="*/ 271 w 678"/>
                <a:gd name="T11" fmla="*/ 257 h 429"/>
                <a:gd name="T12" fmla="*/ 272 w 678"/>
                <a:gd name="T13" fmla="*/ 257 h 429"/>
                <a:gd name="T14" fmla="*/ 271 w 678"/>
                <a:gd name="T15" fmla="*/ 257 h 429"/>
                <a:gd name="T16" fmla="*/ 271 w 678"/>
                <a:gd name="T17" fmla="*/ 257 h 429"/>
                <a:gd name="T18" fmla="*/ 136 w 678"/>
                <a:gd name="T19" fmla="*/ 257 h 429"/>
                <a:gd name="T20" fmla="*/ 136 w 678"/>
                <a:gd name="T21" fmla="*/ 342 h 429"/>
                <a:gd name="T22" fmla="*/ 0 w 678"/>
                <a:gd name="T23" fmla="*/ 342 h 429"/>
                <a:gd name="T24" fmla="*/ 0 w 678"/>
                <a:gd name="T25" fmla="*/ 429 h 429"/>
                <a:gd name="T26" fmla="*/ 136 w 678"/>
                <a:gd name="T27" fmla="*/ 429 h 429"/>
                <a:gd name="T28" fmla="*/ 678 w 678"/>
                <a:gd name="T29" fmla="*/ 429 h 429"/>
                <a:gd name="T30" fmla="*/ 678 w 678"/>
                <a:gd name="T31" fmla="*/ 88 h 429"/>
                <a:gd name="T32" fmla="*/ 678 w 678"/>
                <a:gd name="T33" fmla="*/ 0 h 429"/>
                <a:gd name="T34" fmla="*/ 543 w 678"/>
                <a:gd name="T3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8" h="429">
                  <a:moveTo>
                    <a:pt x="543" y="0"/>
                  </a:moveTo>
                  <a:lnTo>
                    <a:pt x="543" y="85"/>
                  </a:lnTo>
                  <a:lnTo>
                    <a:pt x="407" y="85"/>
                  </a:lnTo>
                  <a:lnTo>
                    <a:pt x="407" y="169"/>
                  </a:lnTo>
                  <a:lnTo>
                    <a:pt x="271" y="169"/>
                  </a:lnTo>
                  <a:lnTo>
                    <a:pt x="271" y="257"/>
                  </a:lnTo>
                  <a:lnTo>
                    <a:pt x="272" y="257"/>
                  </a:lnTo>
                  <a:lnTo>
                    <a:pt x="271" y="257"/>
                  </a:lnTo>
                  <a:lnTo>
                    <a:pt x="271" y="257"/>
                  </a:lnTo>
                  <a:lnTo>
                    <a:pt x="136" y="257"/>
                  </a:lnTo>
                  <a:lnTo>
                    <a:pt x="136" y="342"/>
                  </a:lnTo>
                  <a:lnTo>
                    <a:pt x="0" y="342"/>
                  </a:lnTo>
                  <a:lnTo>
                    <a:pt x="0" y="429"/>
                  </a:lnTo>
                  <a:lnTo>
                    <a:pt x="136" y="429"/>
                  </a:lnTo>
                  <a:lnTo>
                    <a:pt x="678" y="429"/>
                  </a:lnTo>
                  <a:lnTo>
                    <a:pt x="678" y="88"/>
                  </a:lnTo>
                  <a:lnTo>
                    <a:pt x="678" y="0"/>
                  </a:lnTo>
                  <a:lnTo>
                    <a:pt x="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Rectangle 74"/>
            <p:cNvSpPr>
              <a:spLocks noChangeArrowheads="1"/>
            </p:cNvSpPr>
            <p:nvPr userDrawn="1"/>
          </p:nvSpPr>
          <p:spPr bwMode="auto">
            <a:xfrm>
              <a:off x="7454" y="3766"/>
              <a:ext cx="32" cy="15"/>
            </a:xfrm>
            <a:prstGeom prst="rect">
              <a:avLst/>
            </a:prstGeom>
            <a:solidFill>
              <a:srgbClr val="3F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Rectangle 75"/>
            <p:cNvSpPr>
              <a:spLocks noChangeArrowheads="1"/>
            </p:cNvSpPr>
            <p:nvPr userDrawn="1"/>
          </p:nvSpPr>
          <p:spPr bwMode="auto">
            <a:xfrm>
              <a:off x="7454" y="3766"/>
              <a:ext cx="32" cy="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Rectangle 76"/>
            <p:cNvSpPr>
              <a:spLocks noChangeArrowheads="1"/>
            </p:cNvSpPr>
            <p:nvPr userDrawn="1"/>
          </p:nvSpPr>
          <p:spPr bwMode="auto">
            <a:xfrm>
              <a:off x="7479" y="3791"/>
              <a:ext cx="32" cy="15"/>
            </a:xfrm>
            <a:prstGeom prst="rect">
              <a:avLst/>
            </a:prstGeom>
            <a:solidFill>
              <a:srgbClr val="3F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Rectangle 77"/>
            <p:cNvSpPr>
              <a:spLocks noChangeArrowheads="1"/>
            </p:cNvSpPr>
            <p:nvPr userDrawn="1"/>
          </p:nvSpPr>
          <p:spPr bwMode="auto">
            <a:xfrm>
              <a:off x="7479" y="3791"/>
              <a:ext cx="32" cy="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78"/>
            <p:cNvSpPr>
              <a:spLocks/>
            </p:cNvSpPr>
            <p:nvPr userDrawn="1"/>
          </p:nvSpPr>
          <p:spPr bwMode="auto">
            <a:xfrm>
              <a:off x="7616" y="3751"/>
              <a:ext cx="47" cy="82"/>
            </a:xfrm>
            <a:custGeom>
              <a:avLst/>
              <a:gdLst>
                <a:gd name="T0" fmla="*/ 101 w 101"/>
                <a:gd name="T1" fmla="*/ 0 h 173"/>
                <a:gd name="T2" fmla="*/ 39 w 101"/>
                <a:gd name="T3" fmla="*/ 52 h 173"/>
                <a:gd name="T4" fmla="*/ 0 w 101"/>
                <a:gd name="T5" fmla="*/ 110 h 173"/>
                <a:gd name="T6" fmla="*/ 62 w 101"/>
                <a:gd name="T7" fmla="*/ 173 h 173"/>
                <a:gd name="T8" fmla="*/ 101 w 101"/>
                <a:gd name="T9" fmla="*/ 173 h 173"/>
                <a:gd name="T10" fmla="*/ 101 w 101"/>
                <a:gd name="T11" fmla="*/ 0 h 173"/>
              </a:gdLst>
              <a:ahLst/>
              <a:cxnLst>
                <a:cxn ang="0">
                  <a:pos x="T0" y="T1"/>
                </a:cxn>
                <a:cxn ang="0">
                  <a:pos x="T2" y="T3"/>
                </a:cxn>
                <a:cxn ang="0">
                  <a:pos x="T4" y="T5"/>
                </a:cxn>
                <a:cxn ang="0">
                  <a:pos x="T6" y="T7"/>
                </a:cxn>
                <a:cxn ang="0">
                  <a:pos x="T8" y="T9"/>
                </a:cxn>
                <a:cxn ang="0">
                  <a:pos x="T10" y="T11"/>
                </a:cxn>
              </a:cxnLst>
              <a:rect l="0" t="0" r="r" b="b"/>
              <a:pathLst>
                <a:path w="101" h="173">
                  <a:moveTo>
                    <a:pt x="101" y="0"/>
                  </a:moveTo>
                  <a:cubicBezTo>
                    <a:pt x="71" y="2"/>
                    <a:pt x="46" y="23"/>
                    <a:pt x="39" y="52"/>
                  </a:cubicBezTo>
                  <a:cubicBezTo>
                    <a:pt x="16" y="61"/>
                    <a:pt x="0" y="84"/>
                    <a:pt x="0" y="110"/>
                  </a:cubicBezTo>
                  <a:cubicBezTo>
                    <a:pt x="0" y="145"/>
                    <a:pt x="28" y="173"/>
                    <a:pt x="62" y="173"/>
                  </a:cubicBezTo>
                  <a:cubicBezTo>
                    <a:pt x="101" y="173"/>
                    <a:pt x="101" y="173"/>
                    <a:pt x="101" y="173"/>
                  </a:cubicBezTo>
                  <a:cubicBezTo>
                    <a:pt x="101" y="0"/>
                    <a:pt x="101" y="0"/>
                    <a:pt x="101" y="0"/>
                  </a:cubicBezTo>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79"/>
            <p:cNvSpPr>
              <a:spLocks/>
            </p:cNvSpPr>
            <p:nvPr userDrawn="1"/>
          </p:nvSpPr>
          <p:spPr bwMode="auto">
            <a:xfrm>
              <a:off x="7576" y="3648"/>
              <a:ext cx="189" cy="113"/>
            </a:xfrm>
            <a:custGeom>
              <a:avLst/>
              <a:gdLst>
                <a:gd name="T0" fmla="*/ 39 w 401"/>
                <a:gd name="T1" fmla="*/ 120 h 241"/>
                <a:gd name="T2" fmla="*/ 105 w 401"/>
                <a:gd name="T3" fmla="*/ 68 h 241"/>
                <a:gd name="T4" fmla="*/ 106 w 401"/>
                <a:gd name="T5" fmla="*/ 68 h 241"/>
                <a:gd name="T6" fmla="*/ 106 w 401"/>
                <a:gd name="T7" fmla="*/ 68 h 241"/>
                <a:gd name="T8" fmla="*/ 174 w 401"/>
                <a:gd name="T9" fmla="*/ 0 h 241"/>
                <a:gd name="T10" fmla="*/ 234 w 401"/>
                <a:gd name="T11" fmla="*/ 36 h 241"/>
                <a:gd name="T12" fmla="*/ 256 w 401"/>
                <a:gd name="T13" fmla="*/ 32 h 241"/>
                <a:gd name="T14" fmla="*/ 319 w 401"/>
                <a:gd name="T15" fmla="*/ 96 h 241"/>
                <a:gd name="T16" fmla="*/ 319 w 401"/>
                <a:gd name="T17" fmla="*/ 96 h 241"/>
                <a:gd name="T18" fmla="*/ 328 w 401"/>
                <a:gd name="T19" fmla="*/ 96 h 241"/>
                <a:gd name="T20" fmla="*/ 401 w 401"/>
                <a:gd name="T21" fmla="*/ 168 h 241"/>
                <a:gd name="T22" fmla="*/ 328 w 401"/>
                <a:gd name="T23" fmla="*/ 241 h 241"/>
                <a:gd name="T24" fmla="*/ 62 w 401"/>
                <a:gd name="T25" fmla="*/ 241 h 241"/>
                <a:gd name="T26" fmla="*/ 0 w 401"/>
                <a:gd name="T27" fmla="*/ 178 h 241"/>
                <a:gd name="T28" fmla="*/ 39 w 401"/>
                <a:gd name="T29" fmla="*/ 12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1" h="241">
                  <a:moveTo>
                    <a:pt x="39" y="120"/>
                  </a:moveTo>
                  <a:cubicBezTo>
                    <a:pt x="47" y="90"/>
                    <a:pt x="73" y="68"/>
                    <a:pt x="105" y="68"/>
                  </a:cubicBezTo>
                  <a:cubicBezTo>
                    <a:pt x="106" y="68"/>
                    <a:pt x="106" y="68"/>
                    <a:pt x="106" y="68"/>
                  </a:cubicBezTo>
                  <a:cubicBezTo>
                    <a:pt x="106" y="68"/>
                    <a:pt x="106" y="68"/>
                    <a:pt x="106" y="68"/>
                  </a:cubicBezTo>
                  <a:cubicBezTo>
                    <a:pt x="106" y="30"/>
                    <a:pt x="136" y="0"/>
                    <a:pt x="174" y="0"/>
                  </a:cubicBezTo>
                  <a:cubicBezTo>
                    <a:pt x="200" y="0"/>
                    <a:pt x="223" y="14"/>
                    <a:pt x="234" y="36"/>
                  </a:cubicBezTo>
                  <a:cubicBezTo>
                    <a:pt x="241" y="33"/>
                    <a:pt x="248" y="32"/>
                    <a:pt x="256" y="32"/>
                  </a:cubicBezTo>
                  <a:cubicBezTo>
                    <a:pt x="291" y="32"/>
                    <a:pt x="319" y="61"/>
                    <a:pt x="319" y="96"/>
                  </a:cubicBezTo>
                  <a:cubicBezTo>
                    <a:pt x="319" y="96"/>
                    <a:pt x="319" y="96"/>
                    <a:pt x="319" y="96"/>
                  </a:cubicBezTo>
                  <a:cubicBezTo>
                    <a:pt x="322" y="96"/>
                    <a:pt x="325" y="96"/>
                    <a:pt x="328" y="96"/>
                  </a:cubicBezTo>
                  <a:cubicBezTo>
                    <a:pt x="368" y="96"/>
                    <a:pt x="401" y="128"/>
                    <a:pt x="401" y="168"/>
                  </a:cubicBezTo>
                  <a:cubicBezTo>
                    <a:pt x="401" y="208"/>
                    <a:pt x="368" y="241"/>
                    <a:pt x="328" y="241"/>
                  </a:cubicBezTo>
                  <a:cubicBezTo>
                    <a:pt x="62" y="241"/>
                    <a:pt x="62" y="241"/>
                    <a:pt x="62" y="241"/>
                  </a:cubicBezTo>
                  <a:cubicBezTo>
                    <a:pt x="28" y="241"/>
                    <a:pt x="0" y="213"/>
                    <a:pt x="0" y="178"/>
                  </a:cubicBezTo>
                  <a:cubicBezTo>
                    <a:pt x="0" y="152"/>
                    <a:pt x="16" y="129"/>
                    <a:pt x="39" y="1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0"/>
            <p:cNvSpPr>
              <a:spLocks/>
            </p:cNvSpPr>
            <p:nvPr userDrawn="1"/>
          </p:nvSpPr>
          <p:spPr bwMode="auto">
            <a:xfrm>
              <a:off x="6844" y="3468"/>
              <a:ext cx="63" cy="98"/>
            </a:xfrm>
            <a:custGeom>
              <a:avLst/>
              <a:gdLst>
                <a:gd name="T0" fmla="*/ 94 w 135"/>
                <a:gd name="T1" fmla="*/ 127 h 208"/>
                <a:gd name="T2" fmla="*/ 95 w 135"/>
                <a:gd name="T3" fmla="*/ 123 h 208"/>
                <a:gd name="T4" fmla="*/ 112 w 135"/>
                <a:gd name="T5" fmla="*/ 95 h 208"/>
                <a:gd name="T6" fmla="*/ 126 w 135"/>
                <a:gd name="T7" fmla="*/ 38 h 208"/>
                <a:gd name="T8" fmla="*/ 126 w 135"/>
                <a:gd name="T9" fmla="*/ 36 h 208"/>
                <a:gd name="T10" fmla="*/ 105 w 135"/>
                <a:gd name="T11" fmla="*/ 22 h 208"/>
                <a:gd name="T12" fmla="*/ 53 w 135"/>
                <a:gd name="T13" fmla="*/ 38 h 208"/>
                <a:gd name="T14" fmla="*/ 32 w 135"/>
                <a:gd name="T15" fmla="*/ 71 h 208"/>
                <a:gd name="T16" fmla="*/ 32 w 135"/>
                <a:gd name="T17" fmla="*/ 71 h 208"/>
                <a:gd name="T18" fmla="*/ 40 w 135"/>
                <a:gd name="T19" fmla="*/ 142 h 208"/>
                <a:gd name="T20" fmla="*/ 122 w 135"/>
                <a:gd name="T21" fmla="*/ 199 h 208"/>
                <a:gd name="T22" fmla="*/ 94 w 135"/>
                <a:gd name="T23" fmla="*/ 12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208">
                  <a:moveTo>
                    <a:pt x="94" y="127"/>
                  </a:moveTo>
                  <a:cubicBezTo>
                    <a:pt x="95" y="126"/>
                    <a:pt x="95" y="124"/>
                    <a:pt x="95" y="123"/>
                  </a:cubicBezTo>
                  <a:cubicBezTo>
                    <a:pt x="95" y="109"/>
                    <a:pt x="102" y="105"/>
                    <a:pt x="112" y="95"/>
                  </a:cubicBezTo>
                  <a:cubicBezTo>
                    <a:pt x="123" y="82"/>
                    <a:pt x="135" y="54"/>
                    <a:pt x="126" y="38"/>
                  </a:cubicBezTo>
                  <a:cubicBezTo>
                    <a:pt x="126" y="37"/>
                    <a:pt x="126" y="37"/>
                    <a:pt x="126" y="36"/>
                  </a:cubicBezTo>
                  <a:cubicBezTo>
                    <a:pt x="125" y="7"/>
                    <a:pt x="105" y="22"/>
                    <a:pt x="105" y="22"/>
                  </a:cubicBezTo>
                  <a:cubicBezTo>
                    <a:pt x="78" y="0"/>
                    <a:pt x="53" y="38"/>
                    <a:pt x="53" y="38"/>
                  </a:cubicBezTo>
                  <a:cubicBezTo>
                    <a:pt x="37" y="37"/>
                    <a:pt x="32" y="53"/>
                    <a:pt x="32" y="71"/>
                  </a:cubicBezTo>
                  <a:cubicBezTo>
                    <a:pt x="32" y="71"/>
                    <a:pt x="32" y="71"/>
                    <a:pt x="32" y="71"/>
                  </a:cubicBezTo>
                  <a:cubicBezTo>
                    <a:pt x="0" y="102"/>
                    <a:pt x="26" y="131"/>
                    <a:pt x="40" y="142"/>
                  </a:cubicBezTo>
                  <a:cubicBezTo>
                    <a:pt x="52" y="208"/>
                    <a:pt x="122" y="199"/>
                    <a:pt x="122" y="199"/>
                  </a:cubicBezTo>
                  <a:cubicBezTo>
                    <a:pt x="131" y="162"/>
                    <a:pt x="95" y="127"/>
                    <a:pt x="94" y="12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1"/>
            <p:cNvSpPr>
              <a:spLocks noEditPoints="1"/>
            </p:cNvSpPr>
            <p:nvPr userDrawn="1"/>
          </p:nvSpPr>
          <p:spPr bwMode="auto">
            <a:xfrm>
              <a:off x="6985" y="3797"/>
              <a:ext cx="678" cy="260"/>
            </a:xfrm>
            <a:custGeom>
              <a:avLst/>
              <a:gdLst>
                <a:gd name="T0" fmla="*/ 271 w 678"/>
                <a:gd name="T1" fmla="*/ 88 h 260"/>
                <a:gd name="T2" fmla="*/ 272 w 678"/>
                <a:gd name="T3" fmla="*/ 88 h 260"/>
                <a:gd name="T4" fmla="*/ 271 w 678"/>
                <a:gd name="T5" fmla="*/ 88 h 260"/>
                <a:gd name="T6" fmla="*/ 271 w 678"/>
                <a:gd name="T7" fmla="*/ 88 h 260"/>
                <a:gd name="T8" fmla="*/ 271 w 678"/>
                <a:gd name="T9" fmla="*/ 0 h 260"/>
                <a:gd name="T10" fmla="*/ 271 w 678"/>
                <a:gd name="T11" fmla="*/ 0 h 260"/>
                <a:gd name="T12" fmla="*/ 271 w 678"/>
                <a:gd name="T13" fmla="*/ 88 h 260"/>
                <a:gd name="T14" fmla="*/ 136 w 678"/>
                <a:gd name="T15" fmla="*/ 88 h 260"/>
                <a:gd name="T16" fmla="*/ 136 w 678"/>
                <a:gd name="T17" fmla="*/ 173 h 260"/>
                <a:gd name="T18" fmla="*/ 18 w 678"/>
                <a:gd name="T19" fmla="*/ 173 h 260"/>
                <a:gd name="T20" fmla="*/ 2 w 678"/>
                <a:gd name="T21" fmla="*/ 173 h 260"/>
                <a:gd name="T22" fmla="*/ 0 w 678"/>
                <a:gd name="T23" fmla="*/ 173 h 260"/>
                <a:gd name="T24" fmla="*/ 0 w 678"/>
                <a:gd name="T25" fmla="*/ 260 h 260"/>
                <a:gd name="T26" fmla="*/ 136 w 678"/>
                <a:gd name="T27" fmla="*/ 260 h 260"/>
                <a:gd name="T28" fmla="*/ 678 w 678"/>
                <a:gd name="T29" fmla="*/ 260 h 260"/>
                <a:gd name="T30" fmla="*/ 271 w 678"/>
                <a:gd name="T3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8" h="260">
                  <a:moveTo>
                    <a:pt x="271" y="88"/>
                  </a:moveTo>
                  <a:lnTo>
                    <a:pt x="272" y="88"/>
                  </a:lnTo>
                  <a:lnTo>
                    <a:pt x="271" y="88"/>
                  </a:lnTo>
                  <a:lnTo>
                    <a:pt x="271" y="88"/>
                  </a:lnTo>
                  <a:close/>
                  <a:moveTo>
                    <a:pt x="271" y="0"/>
                  </a:moveTo>
                  <a:lnTo>
                    <a:pt x="271" y="0"/>
                  </a:lnTo>
                  <a:lnTo>
                    <a:pt x="271" y="88"/>
                  </a:lnTo>
                  <a:lnTo>
                    <a:pt x="136" y="88"/>
                  </a:lnTo>
                  <a:lnTo>
                    <a:pt x="136" y="173"/>
                  </a:lnTo>
                  <a:lnTo>
                    <a:pt x="18" y="173"/>
                  </a:lnTo>
                  <a:lnTo>
                    <a:pt x="2" y="173"/>
                  </a:lnTo>
                  <a:lnTo>
                    <a:pt x="0" y="173"/>
                  </a:lnTo>
                  <a:lnTo>
                    <a:pt x="0" y="260"/>
                  </a:lnTo>
                  <a:lnTo>
                    <a:pt x="136" y="260"/>
                  </a:lnTo>
                  <a:lnTo>
                    <a:pt x="678" y="260"/>
                  </a:lnTo>
                  <a:lnTo>
                    <a:pt x="271" y="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2"/>
            <p:cNvSpPr>
              <a:spLocks noEditPoints="1"/>
            </p:cNvSpPr>
            <p:nvPr userDrawn="1"/>
          </p:nvSpPr>
          <p:spPr bwMode="auto">
            <a:xfrm>
              <a:off x="6985" y="3797"/>
              <a:ext cx="678" cy="260"/>
            </a:xfrm>
            <a:custGeom>
              <a:avLst/>
              <a:gdLst>
                <a:gd name="T0" fmla="*/ 271 w 678"/>
                <a:gd name="T1" fmla="*/ 88 h 260"/>
                <a:gd name="T2" fmla="*/ 272 w 678"/>
                <a:gd name="T3" fmla="*/ 88 h 260"/>
                <a:gd name="T4" fmla="*/ 271 w 678"/>
                <a:gd name="T5" fmla="*/ 88 h 260"/>
                <a:gd name="T6" fmla="*/ 271 w 678"/>
                <a:gd name="T7" fmla="*/ 88 h 260"/>
                <a:gd name="T8" fmla="*/ 271 w 678"/>
                <a:gd name="T9" fmla="*/ 0 h 260"/>
                <a:gd name="T10" fmla="*/ 271 w 678"/>
                <a:gd name="T11" fmla="*/ 0 h 260"/>
                <a:gd name="T12" fmla="*/ 271 w 678"/>
                <a:gd name="T13" fmla="*/ 88 h 260"/>
                <a:gd name="T14" fmla="*/ 136 w 678"/>
                <a:gd name="T15" fmla="*/ 88 h 260"/>
                <a:gd name="T16" fmla="*/ 136 w 678"/>
                <a:gd name="T17" fmla="*/ 173 h 260"/>
                <a:gd name="T18" fmla="*/ 18 w 678"/>
                <a:gd name="T19" fmla="*/ 173 h 260"/>
                <a:gd name="T20" fmla="*/ 2 w 678"/>
                <a:gd name="T21" fmla="*/ 173 h 260"/>
                <a:gd name="T22" fmla="*/ 0 w 678"/>
                <a:gd name="T23" fmla="*/ 173 h 260"/>
                <a:gd name="T24" fmla="*/ 0 w 678"/>
                <a:gd name="T25" fmla="*/ 260 h 260"/>
                <a:gd name="T26" fmla="*/ 136 w 678"/>
                <a:gd name="T27" fmla="*/ 260 h 260"/>
                <a:gd name="T28" fmla="*/ 678 w 678"/>
                <a:gd name="T29" fmla="*/ 260 h 260"/>
                <a:gd name="T30" fmla="*/ 271 w 678"/>
                <a:gd name="T3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8" h="260">
                  <a:moveTo>
                    <a:pt x="271" y="88"/>
                  </a:moveTo>
                  <a:lnTo>
                    <a:pt x="272" y="88"/>
                  </a:lnTo>
                  <a:lnTo>
                    <a:pt x="271" y="88"/>
                  </a:lnTo>
                  <a:lnTo>
                    <a:pt x="271" y="88"/>
                  </a:lnTo>
                  <a:moveTo>
                    <a:pt x="271" y="0"/>
                  </a:moveTo>
                  <a:lnTo>
                    <a:pt x="271" y="0"/>
                  </a:lnTo>
                  <a:lnTo>
                    <a:pt x="271" y="88"/>
                  </a:lnTo>
                  <a:lnTo>
                    <a:pt x="136" y="88"/>
                  </a:lnTo>
                  <a:lnTo>
                    <a:pt x="136" y="173"/>
                  </a:lnTo>
                  <a:lnTo>
                    <a:pt x="18" y="173"/>
                  </a:lnTo>
                  <a:lnTo>
                    <a:pt x="2" y="173"/>
                  </a:lnTo>
                  <a:lnTo>
                    <a:pt x="0" y="173"/>
                  </a:lnTo>
                  <a:lnTo>
                    <a:pt x="0" y="260"/>
                  </a:lnTo>
                  <a:lnTo>
                    <a:pt x="136" y="260"/>
                  </a:lnTo>
                  <a:lnTo>
                    <a:pt x="678" y="26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Rectangle 83"/>
            <p:cNvSpPr>
              <a:spLocks noChangeArrowheads="1"/>
            </p:cNvSpPr>
            <p:nvPr userDrawn="1"/>
          </p:nvSpPr>
          <p:spPr bwMode="auto">
            <a:xfrm>
              <a:off x="6842" y="3576"/>
              <a:ext cx="20"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Rectangle 84"/>
            <p:cNvSpPr>
              <a:spLocks noChangeArrowheads="1"/>
            </p:cNvSpPr>
            <p:nvPr userDrawn="1"/>
          </p:nvSpPr>
          <p:spPr bwMode="auto">
            <a:xfrm>
              <a:off x="6967" y="3576"/>
              <a:ext cx="20"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85"/>
            <p:cNvSpPr>
              <a:spLocks/>
            </p:cNvSpPr>
            <p:nvPr userDrawn="1"/>
          </p:nvSpPr>
          <p:spPr bwMode="auto">
            <a:xfrm>
              <a:off x="6840" y="3632"/>
              <a:ext cx="29" cy="29"/>
            </a:xfrm>
            <a:custGeom>
              <a:avLst/>
              <a:gdLst>
                <a:gd name="T0" fmla="*/ 31 w 62"/>
                <a:gd name="T1" fmla="*/ 60 h 61"/>
                <a:gd name="T2" fmla="*/ 32 w 62"/>
                <a:gd name="T3" fmla="*/ 61 h 61"/>
                <a:gd name="T4" fmla="*/ 62 w 62"/>
                <a:gd name="T5" fmla="*/ 31 h 61"/>
                <a:gd name="T6" fmla="*/ 32 w 62"/>
                <a:gd name="T7" fmla="*/ 0 h 61"/>
                <a:gd name="T8" fmla="*/ 31 w 62"/>
                <a:gd name="T9" fmla="*/ 1 h 61"/>
                <a:gd name="T10" fmla="*/ 31 w 62"/>
                <a:gd name="T11" fmla="*/ 0 h 61"/>
                <a:gd name="T12" fmla="*/ 0 w 62"/>
                <a:gd name="T13" fmla="*/ 0 h 61"/>
                <a:gd name="T14" fmla="*/ 0 w 62"/>
                <a:gd name="T15" fmla="*/ 61 h 61"/>
                <a:gd name="T16" fmla="*/ 31 w 62"/>
                <a:gd name="T17" fmla="*/ 61 h 61"/>
                <a:gd name="T18" fmla="*/ 31 w 62"/>
                <a:gd name="T19"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31" y="60"/>
                  </a:moveTo>
                  <a:cubicBezTo>
                    <a:pt x="31" y="60"/>
                    <a:pt x="32" y="61"/>
                    <a:pt x="32" y="61"/>
                  </a:cubicBezTo>
                  <a:cubicBezTo>
                    <a:pt x="49" y="61"/>
                    <a:pt x="62" y="47"/>
                    <a:pt x="62" y="31"/>
                  </a:cubicBezTo>
                  <a:cubicBezTo>
                    <a:pt x="62" y="14"/>
                    <a:pt x="49" y="0"/>
                    <a:pt x="32" y="0"/>
                  </a:cubicBezTo>
                  <a:cubicBezTo>
                    <a:pt x="32" y="0"/>
                    <a:pt x="31" y="1"/>
                    <a:pt x="31" y="1"/>
                  </a:cubicBezTo>
                  <a:cubicBezTo>
                    <a:pt x="31" y="0"/>
                    <a:pt x="31" y="0"/>
                    <a:pt x="31" y="0"/>
                  </a:cubicBezTo>
                  <a:cubicBezTo>
                    <a:pt x="0" y="0"/>
                    <a:pt x="0" y="0"/>
                    <a:pt x="0" y="0"/>
                  </a:cubicBezTo>
                  <a:cubicBezTo>
                    <a:pt x="0" y="61"/>
                    <a:pt x="0" y="61"/>
                    <a:pt x="0" y="61"/>
                  </a:cubicBezTo>
                  <a:cubicBezTo>
                    <a:pt x="31" y="61"/>
                    <a:pt x="31" y="61"/>
                    <a:pt x="31" y="61"/>
                  </a:cubicBezTo>
                  <a:lnTo>
                    <a:pt x="31" y="6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86"/>
            <p:cNvSpPr>
              <a:spLocks/>
            </p:cNvSpPr>
            <p:nvPr userDrawn="1"/>
          </p:nvSpPr>
          <p:spPr bwMode="auto">
            <a:xfrm>
              <a:off x="6958" y="3632"/>
              <a:ext cx="29" cy="29"/>
            </a:xfrm>
            <a:custGeom>
              <a:avLst/>
              <a:gdLst>
                <a:gd name="T0" fmla="*/ 31 w 62"/>
                <a:gd name="T1" fmla="*/ 60 h 61"/>
                <a:gd name="T2" fmla="*/ 30 w 62"/>
                <a:gd name="T3" fmla="*/ 61 h 61"/>
                <a:gd name="T4" fmla="*/ 0 w 62"/>
                <a:gd name="T5" fmla="*/ 31 h 61"/>
                <a:gd name="T6" fmla="*/ 30 w 62"/>
                <a:gd name="T7" fmla="*/ 0 h 61"/>
                <a:gd name="T8" fmla="*/ 31 w 62"/>
                <a:gd name="T9" fmla="*/ 1 h 61"/>
                <a:gd name="T10" fmla="*/ 31 w 62"/>
                <a:gd name="T11" fmla="*/ 0 h 61"/>
                <a:gd name="T12" fmla="*/ 62 w 62"/>
                <a:gd name="T13" fmla="*/ 0 h 61"/>
                <a:gd name="T14" fmla="*/ 62 w 62"/>
                <a:gd name="T15" fmla="*/ 61 h 61"/>
                <a:gd name="T16" fmla="*/ 31 w 62"/>
                <a:gd name="T17" fmla="*/ 61 h 61"/>
                <a:gd name="T18" fmla="*/ 31 w 62"/>
                <a:gd name="T19"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31" y="60"/>
                  </a:moveTo>
                  <a:cubicBezTo>
                    <a:pt x="30" y="60"/>
                    <a:pt x="30" y="61"/>
                    <a:pt x="30" y="61"/>
                  </a:cubicBezTo>
                  <a:cubicBezTo>
                    <a:pt x="13" y="61"/>
                    <a:pt x="0" y="47"/>
                    <a:pt x="0" y="31"/>
                  </a:cubicBezTo>
                  <a:cubicBezTo>
                    <a:pt x="0" y="14"/>
                    <a:pt x="13" y="0"/>
                    <a:pt x="30" y="0"/>
                  </a:cubicBezTo>
                  <a:cubicBezTo>
                    <a:pt x="30" y="0"/>
                    <a:pt x="30" y="1"/>
                    <a:pt x="31" y="1"/>
                  </a:cubicBezTo>
                  <a:cubicBezTo>
                    <a:pt x="31" y="0"/>
                    <a:pt x="31" y="0"/>
                    <a:pt x="31" y="0"/>
                  </a:cubicBezTo>
                  <a:cubicBezTo>
                    <a:pt x="62" y="0"/>
                    <a:pt x="62" y="0"/>
                    <a:pt x="62" y="0"/>
                  </a:cubicBezTo>
                  <a:cubicBezTo>
                    <a:pt x="62" y="61"/>
                    <a:pt x="62" y="61"/>
                    <a:pt x="62" y="61"/>
                  </a:cubicBezTo>
                  <a:cubicBezTo>
                    <a:pt x="31" y="61"/>
                    <a:pt x="31" y="61"/>
                    <a:pt x="31" y="61"/>
                  </a:cubicBezTo>
                  <a:lnTo>
                    <a:pt x="31" y="6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87"/>
            <p:cNvSpPr>
              <a:spLocks/>
            </p:cNvSpPr>
            <p:nvPr userDrawn="1"/>
          </p:nvSpPr>
          <p:spPr bwMode="auto">
            <a:xfrm>
              <a:off x="6883" y="3528"/>
              <a:ext cx="23" cy="23"/>
            </a:xfrm>
            <a:custGeom>
              <a:avLst/>
              <a:gdLst>
                <a:gd name="T0" fmla="*/ 11 w 49"/>
                <a:gd name="T1" fmla="*/ 0 h 49"/>
                <a:gd name="T2" fmla="*/ 11 w 49"/>
                <a:gd name="T3" fmla="*/ 38 h 49"/>
                <a:gd name="T4" fmla="*/ 49 w 49"/>
                <a:gd name="T5" fmla="*/ 38 h 49"/>
                <a:gd name="T6" fmla="*/ 11 w 49"/>
                <a:gd name="T7" fmla="*/ 0 h 49"/>
              </a:gdLst>
              <a:ahLst/>
              <a:cxnLst>
                <a:cxn ang="0">
                  <a:pos x="T0" y="T1"/>
                </a:cxn>
                <a:cxn ang="0">
                  <a:pos x="T2" y="T3"/>
                </a:cxn>
                <a:cxn ang="0">
                  <a:pos x="T4" y="T5"/>
                </a:cxn>
                <a:cxn ang="0">
                  <a:pos x="T6" y="T7"/>
                </a:cxn>
              </a:cxnLst>
              <a:rect l="0" t="0" r="r" b="b"/>
              <a:pathLst>
                <a:path w="49" h="49">
                  <a:moveTo>
                    <a:pt x="11" y="0"/>
                  </a:moveTo>
                  <a:cubicBezTo>
                    <a:pt x="0" y="10"/>
                    <a:pt x="0" y="27"/>
                    <a:pt x="11" y="38"/>
                  </a:cubicBezTo>
                  <a:cubicBezTo>
                    <a:pt x="21" y="49"/>
                    <a:pt x="39" y="49"/>
                    <a:pt x="49" y="38"/>
                  </a:cubicBezTo>
                  <a:cubicBezTo>
                    <a:pt x="11" y="0"/>
                    <a:pt x="11" y="0"/>
                    <a:pt x="11" y="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88"/>
            <p:cNvSpPr>
              <a:spLocks/>
            </p:cNvSpPr>
            <p:nvPr userDrawn="1"/>
          </p:nvSpPr>
          <p:spPr bwMode="auto">
            <a:xfrm>
              <a:off x="6893" y="3532"/>
              <a:ext cx="9" cy="9"/>
            </a:xfrm>
            <a:custGeom>
              <a:avLst/>
              <a:gdLst>
                <a:gd name="T0" fmla="*/ 0 w 20"/>
                <a:gd name="T1" fmla="*/ 0 h 19"/>
                <a:gd name="T2" fmla="*/ 0 w 20"/>
                <a:gd name="T3" fmla="*/ 0 h 19"/>
                <a:gd name="T4" fmla="*/ 20 w 20"/>
                <a:gd name="T5" fmla="*/ 19 h 19"/>
                <a:gd name="T6" fmla="*/ 20 w 20"/>
                <a:gd name="T7" fmla="*/ 19 h 19"/>
                <a:gd name="T8" fmla="*/ 0 w 20"/>
                <a:gd name="T9" fmla="*/ 0 h 19"/>
              </a:gdLst>
              <a:ahLst/>
              <a:cxnLst>
                <a:cxn ang="0">
                  <a:pos x="T0" y="T1"/>
                </a:cxn>
                <a:cxn ang="0">
                  <a:pos x="T2" y="T3"/>
                </a:cxn>
                <a:cxn ang="0">
                  <a:pos x="T4" y="T5"/>
                </a:cxn>
                <a:cxn ang="0">
                  <a:pos x="T6" y="T7"/>
                </a:cxn>
                <a:cxn ang="0">
                  <a:pos x="T8" y="T9"/>
                </a:cxn>
              </a:cxnLst>
              <a:rect l="0" t="0" r="r" b="b"/>
              <a:pathLst>
                <a:path w="20" h="19">
                  <a:moveTo>
                    <a:pt x="0" y="0"/>
                  </a:moveTo>
                  <a:cubicBezTo>
                    <a:pt x="0" y="0"/>
                    <a:pt x="0" y="0"/>
                    <a:pt x="0" y="0"/>
                  </a:cubicBezTo>
                  <a:cubicBezTo>
                    <a:pt x="20" y="19"/>
                    <a:pt x="20" y="19"/>
                    <a:pt x="20" y="19"/>
                  </a:cubicBezTo>
                  <a:cubicBezTo>
                    <a:pt x="20" y="19"/>
                    <a:pt x="20" y="19"/>
                    <a:pt x="20" y="19"/>
                  </a:cubicBezTo>
                  <a:cubicBezTo>
                    <a:pt x="0" y="0"/>
                    <a:pt x="0" y="0"/>
                    <a:pt x="0" y="0"/>
                  </a:cubicBezTo>
                </a:path>
              </a:pathLst>
            </a:custGeom>
            <a:solidFill>
              <a:srgbClr val="D9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89"/>
            <p:cNvSpPr>
              <a:spLocks/>
            </p:cNvSpPr>
            <p:nvPr userDrawn="1"/>
          </p:nvSpPr>
          <p:spPr bwMode="auto">
            <a:xfrm>
              <a:off x="6890" y="3532"/>
              <a:ext cx="12" cy="11"/>
            </a:xfrm>
            <a:custGeom>
              <a:avLst/>
              <a:gdLst>
                <a:gd name="T0" fmla="*/ 5 w 25"/>
                <a:gd name="T1" fmla="*/ 0 h 23"/>
                <a:gd name="T2" fmla="*/ 5 w 25"/>
                <a:gd name="T3" fmla="*/ 19 h 23"/>
                <a:gd name="T4" fmla="*/ 15 w 25"/>
                <a:gd name="T5" fmla="*/ 23 h 23"/>
                <a:gd name="T6" fmla="*/ 25 w 25"/>
                <a:gd name="T7" fmla="*/ 19 h 23"/>
                <a:gd name="T8" fmla="*/ 5 w 25"/>
                <a:gd name="T9" fmla="*/ 0 h 23"/>
              </a:gdLst>
              <a:ahLst/>
              <a:cxnLst>
                <a:cxn ang="0">
                  <a:pos x="T0" y="T1"/>
                </a:cxn>
                <a:cxn ang="0">
                  <a:pos x="T2" y="T3"/>
                </a:cxn>
                <a:cxn ang="0">
                  <a:pos x="T4" y="T5"/>
                </a:cxn>
                <a:cxn ang="0">
                  <a:pos x="T6" y="T7"/>
                </a:cxn>
                <a:cxn ang="0">
                  <a:pos x="T8" y="T9"/>
                </a:cxn>
              </a:cxnLst>
              <a:rect l="0" t="0" r="r" b="b"/>
              <a:pathLst>
                <a:path w="25" h="23">
                  <a:moveTo>
                    <a:pt x="5" y="0"/>
                  </a:moveTo>
                  <a:cubicBezTo>
                    <a:pt x="0" y="5"/>
                    <a:pt x="0" y="14"/>
                    <a:pt x="5" y="19"/>
                  </a:cubicBezTo>
                  <a:cubicBezTo>
                    <a:pt x="8" y="22"/>
                    <a:pt x="12" y="23"/>
                    <a:pt x="15" y="23"/>
                  </a:cubicBezTo>
                  <a:cubicBezTo>
                    <a:pt x="18" y="23"/>
                    <a:pt x="22" y="22"/>
                    <a:pt x="25" y="19"/>
                  </a:cubicBezTo>
                  <a:cubicBezTo>
                    <a:pt x="5" y="0"/>
                    <a:pt x="5" y="0"/>
                    <a:pt x="5" y="0"/>
                  </a:cubicBezTo>
                </a:path>
              </a:pathLst>
            </a:custGeom>
            <a:solidFill>
              <a:srgbClr val="D9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86897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233015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138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323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260284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98943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dirty="0"/>
              <a:t>Title here</a:t>
            </a:r>
            <a:endParaRPr lang="en-IN" dirty="0"/>
          </a:p>
        </p:txBody>
      </p:sp>
      <p:sp>
        <p:nvSpPr>
          <p:cNvPr id="3" name="Text Placeholder 2">
            <a:extLst>
              <a:ext uri="{FF2B5EF4-FFF2-40B4-BE49-F238E27FC236}">
                <a16:creationId xmlns:a16="http://schemas.microsoft.com/office/drawing/2014/main" id="{712D9B6D-CE43-4FB1-87C0-D3565E730242}"/>
              </a:ext>
            </a:extLst>
          </p:cNvPr>
          <p:cNvSpPr>
            <a:spLocks noGrp="1"/>
          </p:cNvSpPr>
          <p:nvPr>
            <p:ph type="body" idx="1"/>
          </p:nvPr>
        </p:nvSpPr>
        <p:spPr>
          <a:xfrm>
            <a:off x="4080986"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p:nvPr>
        </p:nvSpPr>
        <p:spPr>
          <a:xfrm>
            <a:off x="4080986"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11" name="Content Placeholder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A09F60F9-61AE-4464-B369-1CF86DB708DA}"/>
              </a:ext>
            </a:extLst>
          </p:cNvPr>
          <p:cNvSpPr>
            <a:spLocks noGrp="1"/>
          </p:cNvSpPr>
          <p:nvPr>
            <p:ph type="body" idx="15"/>
          </p:nvPr>
        </p:nvSpPr>
        <p:spPr>
          <a:xfrm>
            <a:off x="7870582"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20" name="Content Placeholder 3">
            <a:extLst>
              <a:ext uri="{FF2B5EF4-FFF2-40B4-BE49-F238E27FC236}">
                <a16:creationId xmlns:a16="http://schemas.microsoft.com/office/drawing/2014/main" id="{124CEF01-2C7C-4568-8A45-5F5A058ECFC1}"/>
              </a:ext>
            </a:extLst>
          </p:cNvPr>
          <p:cNvSpPr>
            <a:spLocks noGrp="1"/>
          </p:cNvSpPr>
          <p:nvPr>
            <p:ph sz="half" idx="16"/>
          </p:nvPr>
        </p:nvSpPr>
        <p:spPr>
          <a:xfrm>
            <a:off x="7870582"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IN"/>
          </a:p>
        </p:txBody>
      </p:sp>
      <p:sp>
        <p:nvSpPr>
          <p:cNvPr id="23" name="Picture Placeholder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anchor="ctr">
            <a:noAutofit/>
          </a:bodyPr>
          <a:lstStyle>
            <a:lvl1pPr marL="0" indent="0" algn="ctr">
              <a:buNone/>
              <a:defRPr sz="1400">
                <a:solidFill>
                  <a:schemeClr val="tx1"/>
                </a:solidFill>
              </a:defRPr>
            </a:lvl1pPr>
          </a:lstStyle>
          <a:p>
            <a:r>
              <a:rPr lang="en-US" dirty="0"/>
              <a:t>Icon Here</a:t>
            </a:r>
            <a:endParaRPr lang="en-IN" dirty="0"/>
          </a:p>
        </p:txBody>
      </p:sp>
      <p:sp>
        <p:nvSpPr>
          <p:cNvPr id="24" name="Picture Placeholder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anchor="ctr">
            <a:noAutofit/>
          </a:bodyPr>
          <a:lstStyle>
            <a:lvl1pPr marL="0" indent="0" algn="ctr">
              <a:buNone/>
              <a:defRPr sz="1400">
                <a:solidFill>
                  <a:schemeClr val="tx1"/>
                </a:solidFill>
              </a:defRPr>
            </a:lvl1pPr>
          </a:lstStyle>
          <a:p>
            <a:r>
              <a:rPr lang="en-US" dirty="0"/>
              <a:t>Icon Here</a:t>
            </a:r>
            <a:endParaRPr lang="en-IN" dirty="0"/>
          </a:p>
        </p:txBody>
      </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 Placeholder 2">
            <a:extLst>
              <a:ext uri="{FF2B5EF4-FFF2-40B4-BE49-F238E27FC236}">
                <a16:creationId xmlns:a16="http://schemas.microsoft.com/office/drawing/2014/main" id="{76F2CCF2-293A-49CA-B2A9-134BB5DEF98E}"/>
              </a:ext>
            </a:extLst>
          </p:cNvPr>
          <p:cNvSpPr>
            <a:spLocks noGrp="1"/>
          </p:cNvSpPr>
          <p:nvPr>
            <p:ph type="body" idx="20"/>
          </p:nvPr>
        </p:nvSpPr>
        <p:spPr>
          <a:xfrm>
            <a:off x="4080985" y="480157"/>
            <a:ext cx="6944563" cy="823912"/>
          </a:xfrm>
        </p:spPr>
        <p:txBody>
          <a:bodyPr lIns="0" tIns="0" rIns="0" bIns="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Tree>
    <p:extLst>
      <p:ext uri="{BB962C8B-B14F-4D97-AF65-F5344CB8AC3E}">
        <p14:creationId xmlns:p14="http://schemas.microsoft.com/office/powerpoint/2010/main" val="3219051630"/>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46089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95525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17988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961302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92901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40273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62737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A8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68699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2">
    <p:bg>
      <p:bgPr>
        <a:solidFill>
          <a:srgbClr val="0072C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419246" y="1939607"/>
            <a:ext cx="3779157" cy="4890007"/>
          </a:xfrm>
          <a:prstGeom prst="rect">
            <a:avLst/>
          </a:prstGeom>
        </p:spPr>
      </p:pic>
      <p:sp>
        <p:nvSpPr>
          <p:cNvPr id="4" name="Title 4"/>
          <p:cNvSpPr>
            <a:spLocks noGrp="1"/>
          </p:cNvSpPr>
          <p:nvPr>
            <p:ph type="title" hasCustomPrompt="1"/>
          </p:nvPr>
        </p:nvSpPr>
        <p:spPr>
          <a:xfrm>
            <a:off x="269240" y="1186356"/>
            <a:ext cx="9859116" cy="2697988"/>
          </a:xfrm>
        </p:spPr>
        <p:txBody>
          <a:bodyPr/>
          <a:lstStyle>
            <a:lvl1pPr>
              <a:defRPr sz="7058"/>
            </a:lvl1pPr>
          </a:lstStyle>
          <a:p>
            <a:r>
              <a:rPr lang="en-US" b="1" dirty="0">
                <a:solidFill>
                  <a:schemeClr val="tx1"/>
                </a:solidFill>
              </a:rPr>
              <a:t>Demonstration:</a:t>
            </a:r>
            <a:r>
              <a:rPr lang="en-US" dirty="0">
                <a:solidFill>
                  <a:schemeClr val="tx1"/>
                </a:solidFill>
              </a:rPr>
              <a:t> </a:t>
            </a:r>
            <a:br>
              <a:rPr lang="en-US" dirty="0">
                <a:solidFill>
                  <a:schemeClr val="tx1"/>
                </a:solidFill>
              </a:rPr>
            </a:br>
            <a:r>
              <a:rPr lang="en-US" dirty="0">
                <a:solidFill>
                  <a:schemeClr val="tx1"/>
                </a:solidFill>
              </a:rPr>
              <a:t>Demo Title</a:t>
            </a:r>
          </a:p>
        </p:txBody>
      </p:sp>
    </p:spTree>
    <p:extLst>
      <p:ext uri="{BB962C8B-B14F-4D97-AF65-F5344CB8AC3E}">
        <p14:creationId xmlns:p14="http://schemas.microsoft.com/office/powerpoint/2010/main" val="8585214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714459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en-US" altLang="zh-TW"/>
              <a:t>Click icon to add picture</a:t>
            </a:r>
            <a:endParaRPr lang="en-IN" dirty="0"/>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dirty="0"/>
              <a:t>TITLE HERE</a:t>
            </a:r>
            <a:endParaRPr lang="en-IN" dirty="0"/>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altLang="zh-TW"/>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941749301"/>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4065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20189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89382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954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0215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526935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8609162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270468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771969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7800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a:lstStyle>
            <a:lvl1pPr>
              <a:defRPr lang="en-US" sz="4800" b="1" kern="1200" cap="all" baseline="0" smtClean="0">
                <a:solidFill>
                  <a:schemeClr val="tx1"/>
                </a:solidFill>
                <a:latin typeface="+mn-lt"/>
                <a:ea typeface="+mn-ea"/>
                <a:cs typeface="+mn-cs"/>
              </a:defRPr>
            </a:lvl1pPr>
          </a:lstStyle>
          <a:p>
            <a:r>
              <a:rPr lang="en-US" dirty="0"/>
              <a:t>Thank You</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IN" smtClean="0"/>
              <a:t>21-03-2023</a:t>
            </a:fld>
            <a:endParaRPr lang="en-IN"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altLang="zh-TW"/>
              <a:t>Click icon to add picture</a:t>
            </a:r>
            <a:endParaRPr lang="en-IN"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Envelo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ubtitl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IN" dirty="0"/>
          </a:p>
        </p:txBody>
      </p:sp>
      <p:sp>
        <p:nvSpPr>
          <p:cNvPr id="39" name="Content Placeholder 38">
            <a:extLst>
              <a:ext uri="{FF2B5EF4-FFF2-40B4-BE49-F238E27FC236}">
                <a16:creationId xmlns:a16="http://schemas.microsoft.com/office/drawing/2014/main" id="{382940E6-7963-411F-B35A-57121171A988}"/>
              </a:ext>
            </a:extLst>
          </p:cNvPr>
          <p:cNvSpPr>
            <a:spLocks noGrp="1"/>
          </p:cNvSpPr>
          <p:nvPr>
            <p:ph sz="quarter" idx="15"/>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a:r>
              <a:rPr lang="en-US" altLang="zh-TW"/>
              <a:t>Edit Master text styles</a:t>
            </a:r>
          </a:p>
        </p:txBody>
      </p:sp>
      <p:grpSp>
        <p:nvGrpSpPr>
          <p:cNvPr id="20" name="Group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Oval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Oval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6" name="Oval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pic>
        <p:nvPicPr>
          <p:cNvPr id="3" name="Graphic 2" descr="Link">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3484359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9999396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97608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133537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28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33650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991087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163883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9786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80512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5252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dirty="0"/>
              <a:t>Presentation title</a:t>
            </a:r>
            <a:endParaRPr lang="en-IN" dirty="0"/>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IN" dirty="0"/>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IN" smtClean="0"/>
              <a:t>21-03-2023</a:t>
            </a:fld>
            <a:endParaRPr lang="en-IN"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617753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31754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2058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8997504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91702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45365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774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319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Microsoft Corporation. All rights reserved. </a:t>
            </a:r>
          </a:p>
        </p:txBody>
      </p:sp>
    </p:spTree>
    <p:extLst>
      <p:ext uri="{BB962C8B-B14F-4D97-AF65-F5344CB8AC3E}">
        <p14:creationId xmlns:p14="http://schemas.microsoft.com/office/powerpoint/2010/main" val="27489931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021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7AD7-A6F2-4054-B391-64DD02B12D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0BC852-D8EB-4CB5-A6EC-5F821A2006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A8DC3-6D11-4CE7-A479-898D94D0FDD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0E87800-B330-44C5-BBA1-179F9727A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899403-E15F-4A20-B6C6-0586955F78AE}"/>
              </a:ext>
            </a:extLst>
          </p:cNvPr>
          <p:cNvSpPr>
            <a:spLocks noGrp="1"/>
          </p:cNvSpPr>
          <p:nvPr>
            <p:ph type="sldNum" sz="quarter" idx="12"/>
          </p:nvPr>
        </p:nvSpPr>
        <p:spPr/>
        <p:txBody>
          <a:bodyPr/>
          <a:lstStyle/>
          <a:p>
            <a:fld id="{A0BDF0A8-9DE0-44E1-A089-D82D871BB433}" type="slidenum">
              <a:rPr lang="en-US" smtClean="0"/>
              <a:t>‹#›</a:t>
            </a:fld>
            <a:endParaRPr lang="en-US"/>
          </a:p>
        </p:txBody>
      </p:sp>
    </p:spTree>
    <p:extLst>
      <p:ext uri="{BB962C8B-B14F-4D97-AF65-F5344CB8AC3E}">
        <p14:creationId xmlns:p14="http://schemas.microsoft.com/office/powerpoint/2010/main" val="766881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en-US" altLang="zh-TW"/>
              <a:t>Click to edit Master title style</a:t>
            </a:r>
            <a:endParaRPr lang="en-US" dirty="0"/>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altLang="zh-TW"/>
              <a:t>Edit Master text styles</a:t>
            </a:r>
          </a:p>
        </p:txBody>
      </p:sp>
    </p:spTree>
    <p:extLst>
      <p:ext uri="{BB962C8B-B14F-4D97-AF65-F5344CB8AC3E}">
        <p14:creationId xmlns:p14="http://schemas.microsoft.com/office/powerpoint/2010/main" val="2931533724"/>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7AD7-A6F2-4054-B391-64DD02B12D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0BC852-D8EB-4CB5-A6EC-5F821A2006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A8DC3-6D11-4CE7-A479-898D94D0FDDB}"/>
              </a:ext>
            </a:extLst>
          </p:cNvPr>
          <p:cNvSpPr>
            <a:spLocks noGrp="1"/>
          </p:cNvSpPr>
          <p:nvPr>
            <p:ph type="dt" sz="half" idx="10"/>
          </p:nvPr>
        </p:nvSpPr>
        <p:spPr/>
        <p:txBody>
          <a:bodyPr/>
          <a:lstStyle/>
          <a:p>
            <a:fld id="{A90CB0BE-8959-40DD-B217-228FF5475E99}" type="datetimeFigureOut">
              <a:rPr lang="en-US" smtClean="0"/>
              <a:t>3/21/2023</a:t>
            </a:fld>
            <a:endParaRPr lang="en-US"/>
          </a:p>
        </p:txBody>
      </p:sp>
      <p:sp>
        <p:nvSpPr>
          <p:cNvPr id="5" name="Footer Placeholder 4">
            <a:extLst>
              <a:ext uri="{FF2B5EF4-FFF2-40B4-BE49-F238E27FC236}">
                <a16:creationId xmlns:a16="http://schemas.microsoft.com/office/drawing/2014/main" id="{E0E87800-B330-44C5-BBA1-179F9727A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899403-E15F-4A20-B6C6-0586955F78AE}"/>
              </a:ext>
            </a:extLst>
          </p:cNvPr>
          <p:cNvSpPr>
            <a:spLocks noGrp="1"/>
          </p:cNvSpPr>
          <p:nvPr>
            <p:ph type="sldNum" sz="quarter" idx="12"/>
          </p:nvPr>
        </p:nvSpPr>
        <p:spPr/>
        <p:txBody>
          <a:bodyPr/>
          <a:lstStyle/>
          <a:p>
            <a:fld id="{A0BDF0A8-9DE0-44E1-A089-D82D871BB433}" type="slidenum">
              <a:rPr lang="en-US" smtClean="0"/>
              <a:t>‹#›</a:t>
            </a:fld>
            <a:endParaRPr lang="en-US"/>
          </a:p>
        </p:txBody>
      </p:sp>
    </p:spTree>
    <p:extLst>
      <p:ext uri="{BB962C8B-B14F-4D97-AF65-F5344CB8AC3E}">
        <p14:creationId xmlns:p14="http://schemas.microsoft.com/office/powerpoint/2010/main" val="6502923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37639463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3762785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spcAft>
                <a:spcPts val="1000"/>
              </a:spcAft>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70648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867860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4AA1B-9B81-477A-BA81-8126837762EF}" type="slidenum">
              <a:rPr lang="en-US" smtClean="0"/>
              <a:t>‹#›</a:t>
            </a:fld>
            <a:endParaRPr lang="en-US"/>
          </a:p>
        </p:txBody>
      </p:sp>
    </p:spTree>
    <p:extLst>
      <p:ext uri="{BB962C8B-B14F-4D97-AF65-F5344CB8AC3E}">
        <p14:creationId xmlns:p14="http://schemas.microsoft.com/office/powerpoint/2010/main" val="37514575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755028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293855-C86E-4B88-8B2F-AC18B14AC54C}"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4AA1B-9B81-477A-BA81-8126837762EF}" type="slidenum">
              <a:rPr lang="en-US" smtClean="0"/>
              <a:t>‹#›</a:t>
            </a:fld>
            <a:endParaRPr lang="en-US"/>
          </a:p>
        </p:txBody>
      </p:sp>
    </p:spTree>
    <p:extLst>
      <p:ext uri="{BB962C8B-B14F-4D97-AF65-F5344CB8AC3E}">
        <p14:creationId xmlns:p14="http://schemas.microsoft.com/office/powerpoint/2010/main" val="14802094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771400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44299"/>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image" Target="../media/image5.png"/><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theme" Target="../theme/theme3.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5.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4.xml"/><Relationship Id="rId8"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theme" Target="../theme/theme5.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theme" Target="../theme/theme6.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image" Target="../media/image19.emf"/><Relationship Id="rId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r>
              <a:rPr lang="en-US" altLang="zh-TW"/>
              <a:t>Click to edit Master title style</a:t>
            </a:r>
            <a:endParaRPr lang="en-IN" dirty="0"/>
          </a:p>
        </p:txBody>
      </p:sp>
      <p:sp>
        <p:nvSpPr>
          <p:cNvPr id="3" name="Text Placeholder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fld id="{48BB047D-A6CD-43AB-96F0-683C726B586B}" type="slidenum">
              <a:rPr lang="en-IN" smtClean="0"/>
              <a:pPr/>
              <a:t>‹#›</a:t>
            </a:fld>
            <a:endParaRPr lang="en-IN" dirty="0"/>
          </a:p>
        </p:txBody>
      </p:sp>
    </p:spTree>
    <p:extLst>
      <p:ext uri="{BB962C8B-B14F-4D97-AF65-F5344CB8AC3E}">
        <p14:creationId xmlns:p14="http://schemas.microsoft.com/office/powerpoint/2010/main" val="205365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62" r:id="rId5"/>
    <p:sldLayoutId id="2147483660" r:id="rId6"/>
    <p:sldLayoutId id="2147483663" r:id="rId7"/>
    <p:sldLayoutId id="2147483667" r:id="rId8"/>
    <p:sldLayoutId id="2147483668" r:id="rId9"/>
    <p:sldLayoutId id="2147483666" r:id="rId10"/>
    <p:sldLayoutId id="2147483669" r:id="rId11"/>
    <p:sldLayoutId id="2147483670" r:id="rId12"/>
    <p:sldLayoutId id="2147483671" r:id="rId13"/>
    <p:sldLayoutId id="2147483672" r:id="rId14"/>
    <p:sldLayoutId id="2147483664" r:id="rId15"/>
    <p:sldLayoutId id="2147483665"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2096939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0078D7"/>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rgbClr val="00000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03119719"/>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637284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0641714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1994401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zh-tw/pricing/details/sql-database/single/"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hyperlink" Target="https://docs.microsoft.com/zh-tw/azure/sql-database/sql-database-vcore-resource-limits-single-databases" TargetMode="External"/><Relationship Id="rId4" Type="http://schemas.openxmlformats.org/officeDocument/2006/relationships/hyperlink" Target="https://docs.microsoft.com/zh-tw/azure/sql-database/sql-database-dtu-resource-limits-single-databas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jpeg"/></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zh-tw/azure/azure-sql/database/long-term-retention-overview?view=azuresql"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nam06.safelinks.protection.outlook.com/?url=https://dbbackupsa.blob.core.windows.net/bacpacs/database01.bacpac&amp;data=02|01|jotu@microsoft.com|db057a4fe1034123e3e408d6657e282e|72f988bf86f141af91ab2d7cd011db47|1|0|636807989872717726&amp;sdata=%2BZFBnUFEa4GVrUo9HMLfKKruyOicQyiuIgw2sMk8Qpg%3D&amp;reserved=0"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5.xml"/><Relationship Id="rId5" Type="http://schemas.openxmlformats.org/officeDocument/2006/relationships/hyperlink" Target="https://blogs.msdn.microsoft.com/azuresqldbsupport/2018/10/26/azure-managed-instance-virtual-network-peering-connectivity/" TargetMode="External"/><Relationship Id="rId4" Type="http://schemas.openxmlformats.org/officeDocument/2006/relationships/hyperlink" Target="https://blogs.msdn.microsoft.com/azuresqldbsupport/2018/11/01/how-to-set-up-point-to-site-peering-with-azure-sql-managed-instance-and-self-signed-certificate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zh-tw/azure/virtual-network/virtual-networks-overview" TargetMode="External"/><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15.xml"/><Relationship Id="rId4" Type="http://schemas.openxmlformats.org/officeDocument/2006/relationships/image" Target="../media/image81.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3" y="2076033"/>
            <a:ext cx="10831736" cy="1792850"/>
          </a:xfrm>
        </p:spPr>
        <p:txBody>
          <a:bodyPr/>
          <a:lstStyle/>
          <a:p>
            <a:r>
              <a:rPr lang="en-US" altLang="zh-TW" sz="5400" dirty="0"/>
              <a:t>Azure SQL Database - </a:t>
            </a:r>
            <a:br>
              <a:rPr lang="en-US" altLang="zh-TW" sz="5400" dirty="0"/>
            </a:br>
            <a:r>
              <a:rPr lang="zh-TW" altLang="zh-TW" sz="5400" dirty="0"/>
              <a:t>一日上手實戰營</a:t>
            </a:r>
            <a:br>
              <a:rPr lang="en-US" altLang="zh-TW" sz="5400" dirty="0"/>
            </a:br>
            <a:br>
              <a:rPr lang="en-US" altLang="zh-TW" sz="5400" dirty="0"/>
            </a:br>
            <a:r>
              <a:rPr lang="en-US" altLang="zh-TW" sz="3200" dirty="0"/>
              <a:t>Daniel Tsai </a:t>
            </a:r>
            <a:r>
              <a:rPr lang="zh-TW" altLang="en-US" sz="3200" dirty="0"/>
              <a:t>蔡景鷹</a:t>
            </a:r>
            <a:br>
              <a:rPr lang="en-US" altLang="zh-TW" sz="3200" dirty="0"/>
            </a:br>
            <a:r>
              <a:rPr lang="zh-TW" altLang="en-US" sz="3200" dirty="0"/>
              <a:t>首席技術架構師</a:t>
            </a:r>
            <a:br>
              <a:rPr lang="en-US" altLang="zh-TW" sz="3200" dirty="0"/>
            </a:br>
            <a:r>
              <a:rPr lang="zh-TW" altLang="en-US" sz="3200" dirty="0"/>
              <a:t>微軟軟技術中心</a:t>
            </a:r>
            <a:br>
              <a:rPr lang="en-US" altLang="zh-TW" sz="3200" dirty="0"/>
            </a:br>
            <a:endParaRPr lang="en-US" dirty="0"/>
          </a:p>
        </p:txBody>
      </p:sp>
      <p:pic>
        <p:nvPicPr>
          <p:cNvPr id="3" name="Picture 2"/>
          <p:cNvPicPr>
            <a:picLocks noChangeAspect="1"/>
          </p:cNvPicPr>
          <p:nvPr/>
        </p:nvPicPr>
        <p:blipFill>
          <a:blip r:embed="rId3"/>
          <a:stretch>
            <a:fillRect/>
          </a:stretch>
        </p:blipFill>
        <p:spPr>
          <a:xfrm>
            <a:off x="7291233" y="3578404"/>
            <a:ext cx="5348980" cy="3569076"/>
          </a:xfrm>
          <a:prstGeom prst="rect">
            <a:avLst/>
          </a:prstGeom>
        </p:spPr>
      </p:pic>
    </p:spTree>
    <p:extLst>
      <p:ext uri="{BB962C8B-B14F-4D97-AF65-F5344CB8AC3E}">
        <p14:creationId xmlns:p14="http://schemas.microsoft.com/office/powerpoint/2010/main" val="342433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en-US" altLang="zh-TW" cap="none" dirty="0" err="1">
                <a:solidFill>
                  <a:srgbClr val="000000"/>
                </a:solidFill>
              </a:rPr>
              <a:t>v</a:t>
            </a:r>
            <a:r>
              <a:rPr lang="en-US" altLang="zh-TW" dirty="0" err="1">
                <a:solidFill>
                  <a:srgbClr val="000000"/>
                </a:solidFill>
              </a:rPr>
              <a:t>C</a:t>
            </a:r>
            <a:r>
              <a:rPr lang="en-US" altLang="zh-TW" cap="none" dirty="0" err="1">
                <a:solidFill>
                  <a:srgbClr val="000000"/>
                </a:solidFill>
              </a:rPr>
              <a:t>ore</a:t>
            </a:r>
            <a:r>
              <a:rPr lang="en-US" altLang="zh-TW" dirty="0">
                <a:solidFill>
                  <a:srgbClr val="000000"/>
                </a:solidFill>
              </a:rPr>
              <a:t> </a:t>
            </a:r>
            <a:r>
              <a:rPr lang="en-US" altLang="zh-TW" cap="none" dirty="0">
                <a:solidFill>
                  <a:srgbClr val="000000"/>
                </a:solidFill>
              </a:rPr>
              <a:t>vs.</a:t>
            </a:r>
            <a:r>
              <a:rPr lang="en-US" altLang="zh-TW" dirty="0">
                <a:solidFill>
                  <a:srgbClr val="000000"/>
                </a:solidFill>
              </a:rPr>
              <a:t> DTU</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AF87490C-093E-4C44-B596-C75AE00D5ACE}"/>
              </a:ext>
            </a:extLst>
          </p:cNvPr>
          <p:cNvPicPr>
            <a:picLocks noChangeAspect="1"/>
          </p:cNvPicPr>
          <p:nvPr/>
        </p:nvPicPr>
        <p:blipFill>
          <a:blip r:embed="rId3"/>
          <a:stretch>
            <a:fillRect/>
          </a:stretch>
        </p:blipFill>
        <p:spPr>
          <a:xfrm>
            <a:off x="248714" y="1630750"/>
            <a:ext cx="11307482" cy="4303059"/>
          </a:xfrm>
          <a:prstGeom prst="rect">
            <a:avLst/>
          </a:prstGeom>
        </p:spPr>
      </p:pic>
      <p:sp>
        <p:nvSpPr>
          <p:cNvPr id="6" name="TextBox 5">
            <a:extLst>
              <a:ext uri="{FF2B5EF4-FFF2-40B4-BE49-F238E27FC236}">
                <a16:creationId xmlns:a16="http://schemas.microsoft.com/office/drawing/2014/main" id="{65A500B4-5F8E-49A6-A824-E330EBC7D4E7}"/>
              </a:ext>
            </a:extLst>
          </p:cNvPr>
          <p:cNvSpPr txBox="1"/>
          <p:nvPr/>
        </p:nvSpPr>
        <p:spPr>
          <a:xfrm>
            <a:off x="248714" y="6072237"/>
            <a:ext cx="11238062" cy="646331"/>
          </a:xfrm>
          <a:prstGeom prst="rect">
            <a:avLst/>
          </a:prstGeom>
          <a:noFill/>
        </p:spPr>
        <p:txBody>
          <a:bodyPr wrap="square" rtlCol="0">
            <a:spAutoFit/>
          </a:bodyPr>
          <a:lstStyle/>
          <a:p>
            <a:r>
              <a:rPr lang="en-US" altLang="zh-TW" dirty="0"/>
              <a:t>DTU </a:t>
            </a:r>
            <a:r>
              <a:rPr lang="zh-TW" altLang="en-US" dirty="0"/>
              <a:t>轉 </a:t>
            </a:r>
            <a:r>
              <a:rPr lang="en-US" altLang="zh-TW" dirty="0" err="1"/>
              <a:t>vCoes</a:t>
            </a:r>
            <a:r>
              <a:rPr lang="en-US" altLang="zh-TW" dirty="0"/>
              <a:t> : </a:t>
            </a:r>
            <a:r>
              <a:rPr lang="zh-TW" altLang="en-US" dirty="0"/>
              <a:t>標準層中每 </a:t>
            </a:r>
            <a:r>
              <a:rPr lang="en-US" altLang="zh-TW" dirty="0"/>
              <a:t>100 DTU </a:t>
            </a:r>
            <a:r>
              <a:rPr lang="zh-TW" altLang="en-US" dirty="0"/>
              <a:t>需要一般用途層至少 </a:t>
            </a:r>
            <a:r>
              <a:rPr lang="en-US" altLang="zh-TW" dirty="0"/>
              <a:t>1 </a:t>
            </a:r>
            <a:r>
              <a:rPr lang="zh-TW" altLang="en-US" dirty="0"/>
              <a:t>個虛擬核心</a:t>
            </a:r>
            <a:r>
              <a:rPr lang="en-US" altLang="zh-TW" dirty="0"/>
              <a:t>; </a:t>
            </a:r>
            <a:br>
              <a:rPr lang="en-US" altLang="zh-TW" dirty="0"/>
            </a:br>
            <a:r>
              <a:rPr lang="en-US" altLang="zh-TW" dirty="0"/>
              <a:t>	         </a:t>
            </a:r>
            <a:r>
              <a:rPr lang="zh-TW" altLang="en-US" dirty="0"/>
              <a:t> 進階層中每 </a:t>
            </a:r>
            <a:r>
              <a:rPr lang="en-US" altLang="zh-TW" dirty="0"/>
              <a:t>125 DTU </a:t>
            </a:r>
            <a:r>
              <a:rPr lang="zh-TW" altLang="en-US" dirty="0"/>
              <a:t>需要商務關鍵性層至少 </a:t>
            </a:r>
            <a:r>
              <a:rPr lang="en-US" altLang="zh-TW" dirty="0"/>
              <a:t>1 </a:t>
            </a:r>
            <a:r>
              <a:rPr lang="zh-TW" altLang="en-US" dirty="0"/>
              <a:t>個虛擬核心。</a:t>
            </a:r>
          </a:p>
        </p:txBody>
      </p:sp>
    </p:spTree>
    <p:extLst>
      <p:ext uri="{BB962C8B-B14F-4D97-AF65-F5344CB8AC3E}">
        <p14:creationId xmlns:p14="http://schemas.microsoft.com/office/powerpoint/2010/main" val="80858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基於 </a:t>
            </a:r>
            <a:r>
              <a:rPr lang="en-US" altLang="zh-TW" dirty="0">
                <a:solidFill>
                  <a:srgbClr val="000000"/>
                </a:solidFill>
              </a:rPr>
              <a:t>DTU </a:t>
            </a:r>
            <a:r>
              <a:rPr lang="zh-TW" altLang="en-US" dirty="0">
                <a:solidFill>
                  <a:srgbClr val="000000"/>
                </a:solidFill>
              </a:rPr>
              <a:t>的定價層</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D0A69ACD-31CB-49B9-B281-36C4F44CC03A}"/>
              </a:ext>
            </a:extLst>
          </p:cNvPr>
          <p:cNvSpPr/>
          <p:nvPr/>
        </p:nvSpPr>
        <p:spPr>
          <a:xfrm>
            <a:off x="8119872" y="2079709"/>
            <a:ext cx="3760294" cy="2031325"/>
          </a:xfrm>
          <a:prstGeom prst="rect">
            <a:avLst/>
          </a:prstGeom>
        </p:spPr>
        <p:txBody>
          <a:bodyPr wrap="square">
            <a:spAutoFit/>
          </a:bodyPr>
          <a:lstStyle/>
          <a:p>
            <a:r>
              <a:rPr lang="en-US" altLang="zh-TW" b="1" dirty="0">
                <a:hlinkClick r:id="rId3"/>
              </a:rPr>
              <a:t>Azure SQL Database </a:t>
            </a:r>
            <a:r>
              <a:rPr lang="zh-TW" altLang="en-US" b="1" dirty="0">
                <a:hlinkClick r:id="rId3"/>
              </a:rPr>
              <a:t>定價</a:t>
            </a:r>
            <a:br>
              <a:rPr lang="en-US" altLang="zh-TW" b="1" dirty="0">
                <a:hlinkClick r:id="rId4"/>
              </a:rPr>
            </a:br>
            <a:br>
              <a:rPr lang="en-US" altLang="zh-TW" b="1" dirty="0">
                <a:hlinkClick r:id="rId4"/>
              </a:rPr>
            </a:br>
            <a:r>
              <a:rPr lang="zh-TW" altLang="en-US" b="1" dirty="0">
                <a:hlinkClick r:id="rId4"/>
              </a:rPr>
              <a:t>基於</a:t>
            </a:r>
            <a:r>
              <a:rPr lang="en-US" altLang="zh-TW" b="1" dirty="0">
                <a:hlinkClick r:id="rId4"/>
              </a:rPr>
              <a:t>DTU </a:t>
            </a:r>
            <a:r>
              <a:rPr lang="zh-TW" altLang="en-US" b="1" dirty="0">
                <a:hlinkClick r:id="rId4"/>
              </a:rPr>
              <a:t>資源階制</a:t>
            </a:r>
          </a:p>
          <a:p>
            <a:endParaRPr lang="en-US" altLang="zh-TW" b="1" dirty="0"/>
          </a:p>
          <a:p>
            <a:r>
              <a:rPr lang="en-US" altLang="zh-TW" b="1" dirty="0" err="1">
                <a:hlinkClick r:id="rId5"/>
              </a:rPr>
              <a:t>vCore</a:t>
            </a:r>
            <a:r>
              <a:rPr lang="zh-TW" altLang="en-US" b="1" dirty="0">
                <a:hlinkClick r:id="rId5"/>
              </a:rPr>
              <a:t>虛擬核心資源限制</a:t>
            </a:r>
            <a:br>
              <a:rPr lang="en-US" altLang="zh-TW" dirty="0"/>
            </a:br>
            <a:endParaRPr lang="en-US" altLang="zh-TW" b="1" dirty="0"/>
          </a:p>
          <a:p>
            <a:endParaRPr lang="zh-TW" altLang="en-US" dirty="0"/>
          </a:p>
        </p:txBody>
      </p:sp>
      <p:pic>
        <p:nvPicPr>
          <p:cNvPr id="5" name="Picture 4">
            <a:extLst>
              <a:ext uri="{FF2B5EF4-FFF2-40B4-BE49-F238E27FC236}">
                <a16:creationId xmlns:a16="http://schemas.microsoft.com/office/drawing/2014/main" id="{87848E31-164B-473F-A179-6B3DED74705C}"/>
              </a:ext>
            </a:extLst>
          </p:cNvPr>
          <p:cNvPicPr>
            <a:picLocks noChangeAspect="1"/>
          </p:cNvPicPr>
          <p:nvPr/>
        </p:nvPicPr>
        <p:blipFill>
          <a:blip r:embed="rId6"/>
          <a:stretch>
            <a:fillRect/>
          </a:stretch>
        </p:blipFill>
        <p:spPr>
          <a:xfrm>
            <a:off x="457313" y="1502248"/>
            <a:ext cx="6024170" cy="5355752"/>
          </a:xfrm>
          <a:prstGeom prst="rect">
            <a:avLst/>
          </a:prstGeom>
        </p:spPr>
      </p:pic>
    </p:spTree>
    <p:extLst>
      <p:ext uri="{BB962C8B-B14F-4D97-AF65-F5344CB8AC3E}">
        <p14:creationId xmlns:p14="http://schemas.microsoft.com/office/powerpoint/2010/main" val="318310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532A-6330-4DB4-95A2-30777B91B4D2}"/>
              </a:ext>
            </a:extLst>
          </p:cNvPr>
          <p:cNvSpPr>
            <a:spLocks noGrp="1"/>
          </p:cNvSpPr>
          <p:nvPr>
            <p:ph type="title"/>
          </p:nvPr>
        </p:nvSpPr>
        <p:spPr/>
        <p:txBody>
          <a:bodyPr/>
          <a:lstStyle/>
          <a:p>
            <a:r>
              <a:rPr lang="zh-TW" altLang="en-US" dirty="0">
                <a:solidFill>
                  <a:srgbClr val="000000"/>
                </a:solidFill>
              </a:rPr>
              <a:t>基於 </a:t>
            </a:r>
            <a:r>
              <a:rPr lang="en-US" altLang="zh-TW" dirty="0" err="1">
                <a:solidFill>
                  <a:srgbClr val="000000"/>
                </a:solidFill>
              </a:rPr>
              <a:t>vCore</a:t>
            </a:r>
            <a:r>
              <a:rPr lang="en-US" altLang="zh-TW" dirty="0">
                <a:solidFill>
                  <a:srgbClr val="000000"/>
                </a:solidFill>
              </a:rPr>
              <a:t> </a:t>
            </a:r>
            <a:r>
              <a:rPr lang="zh-TW" altLang="en-US" dirty="0">
                <a:solidFill>
                  <a:srgbClr val="000000"/>
                </a:solidFill>
              </a:rPr>
              <a:t>的定價層</a:t>
            </a:r>
            <a:endParaRPr lang="zh-TW" altLang="en-US" dirty="0"/>
          </a:p>
        </p:txBody>
      </p:sp>
      <p:sp>
        <p:nvSpPr>
          <p:cNvPr id="3" name="Slide Number Placeholder 2">
            <a:extLst>
              <a:ext uri="{FF2B5EF4-FFF2-40B4-BE49-F238E27FC236}">
                <a16:creationId xmlns:a16="http://schemas.microsoft.com/office/drawing/2014/main" id="{FB8DC78E-3A05-4D37-8FD6-2468DAA74CE1}"/>
              </a:ext>
            </a:extLst>
          </p:cNvPr>
          <p:cNvSpPr>
            <a:spLocks noGrp="1"/>
          </p:cNvSpPr>
          <p:nvPr>
            <p:ph type="sldNum" sz="quarter" idx="12"/>
          </p:nvPr>
        </p:nvSpPr>
        <p:spPr/>
        <p:txBody>
          <a:bodyPr/>
          <a:lstStyle/>
          <a:p>
            <a:fld id="{48BB047D-A6CD-43AB-96F0-683C726B586B}" type="slidenum">
              <a:rPr lang="en-IN" smtClean="0"/>
              <a:pPr/>
              <a:t>12</a:t>
            </a:fld>
            <a:endParaRPr lang="en-IN" dirty="0"/>
          </a:p>
        </p:txBody>
      </p:sp>
      <p:sp>
        <p:nvSpPr>
          <p:cNvPr id="5" name="Rectangle 4">
            <a:extLst>
              <a:ext uri="{FF2B5EF4-FFF2-40B4-BE49-F238E27FC236}">
                <a16:creationId xmlns:a16="http://schemas.microsoft.com/office/drawing/2014/main" id="{95F08062-B80A-4913-ADA0-7A4F7265462C}"/>
              </a:ext>
            </a:extLst>
          </p:cNvPr>
          <p:cNvSpPr/>
          <p:nvPr/>
        </p:nvSpPr>
        <p:spPr>
          <a:xfrm>
            <a:off x="775828" y="1842117"/>
            <a:ext cx="10414685" cy="5293757"/>
          </a:xfrm>
          <a:prstGeom prst="rect">
            <a:avLst/>
          </a:prstGeom>
        </p:spPr>
        <p:txBody>
          <a:bodyPr wrap="square">
            <a:spAutoFit/>
          </a:bodyPr>
          <a:lstStyle/>
          <a:p>
            <a:pPr marL="285750" indent="-285750">
              <a:buFont typeface="Arial" panose="020B0604020202020204" pitchFamily="34" charset="0"/>
              <a:buChar char="•"/>
            </a:pPr>
            <a:r>
              <a:rPr lang="zh-TW" altLang="en-US" sz="2000" b="1" dirty="0"/>
              <a:t>一般目的服務層 </a:t>
            </a:r>
            <a:r>
              <a:rPr lang="en-US" altLang="zh-TW" sz="2000" b="1" dirty="0"/>
              <a:t>(GP_):</a:t>
            </a:r>
          </a:p>
          <a:p>
            <a:pPr marL="742950" lvl="1" indent="-285750">
              <a:buFont typeface="Arial" panose="020B0604020202020204" pitchFamily="34" charset="0"/>
              <a:buChar char="•"/>
            </a:pPr>
            <a:r>
              <a:rPr lang="zh-TW" altLang="en-US" sz="2000" dirty="0"/>
              <a:t>大部分的商業工作負載，專供大部分的一般工作負載使用</a:t>
            </a:r>
            <a:endParaRPr lang="en-US" altLang="zh-TW" sz="2000" dirty="0"/>
          </a:p>
          <a:p>
            <a:pPr marL="742950" lvl="1" indent="-285750">
              <a:buFont typeface="Arial" panose="020B0604020202020204" pitchFamily="34" charset="0"/>
              <a:buChar char="•"/>
            </a:pPr>
            <a:r>
              <a:rPr lang="en-US" altLang="zh-TW" sz="2000" dirty="0"/>
              <a:t>Remote SSD</a:t>
            </a:r>
          </a:p>
          <a:p>
            <a:pPr marL="742950" lvl="1" indent="-285750">
              <a:buFont typeface="Arial" panose="020B0604020202020204" pitchFamily="34" charset="0"/>
              <a:buChar char="•"/>
            </a:pPr>
            <a:r>
              <a:rPr lang="en-US" altLang="zh-TW" sz="2000" dirty="0"/>
              <a:t>IO latency (approximate) 5-7 </a:t>
            </a:r>
            <a:r>
              <a:rPr lang="en-US" altLang="zh-TW" sz="2000" dirty="0" err="1"/>
              <a:t>ms</a:t>
            </a:r>
            <a:r>
              <a:rPr lang="en-US" altLang="zh-TW" sz="2000" dirty="0"/>
              <a:t> (write)</a:t>
            </a:r>
            <a:r>
              <a:rPr lang="en-US" altLang="zh-TW" sz="2400" dirty="0"/>
              <a:t> ; </a:t>
            </a:r>
            <a:r>
              <a:rPr lang="en-US" altLang="zh-TW" sz="2000" dirty="0"/>
              <a:t>7-10 </a:t>
            </a:r>
            <a:r>
              <a:rPr lang="en-US" altLang="zh-TW" sz="2000" dirty="0" err="1"/>
              <a:t>ms</a:t>
            </a:r>
            <a:r>
              <a:rPr lang="en-US" altLang="zh-TW" sz="2000" dirty="0"/>
              <a:t> (read)</a:t>
            </a:r>
            <a:br>
              <a:rPr lang="en-US" altLang="zh-TW" sz="2000" dirty="0"/>
            </a:br>
            <a:endParaRPr lang="en-US" altLang="zh-TW" sz="2000" b="1" dirty="0"/>
          </a:p>
          <a:p>
            <a:pPr marL="285750" indent="-285750">
              <a:buFont typeface="Arial" panose="020B0604020202020204" pitchFamily="34" charset="0"/>
              <a:buChar char="•"/>
            </a:pPr>
            <a:r>
              <a:rPr lang="zh-TW" altLang="en-US" sz="2000" b="1" dirty="0"/>
              <a:t>商務關鍵性服務層 </a:t>
            </a:r>
            <a:r>
              <a:rPr lang="en-US" altLang="zh-TW" sz="2000" b="1" dirty="0"/>
              <a:t>(BC_): </a:t>
            </a:r>
          </a:p>
          <a:p>
            <a:pPr marL="742950" lvl="1" indent="-285750">
              <a:buFont typeface="Arial" panose="020B0604020202020204" pitchFamily="34" charset="0"/>
              <a:buChar char="•"/>
            </a:pPr>
            <a:r>
              <a:rPr lang="zh-TW" altLang="en-US" sz="2000" dirty="0"/>
              <a:t>基礎 </a:t>
            </a:r>
            <a:r>
              <a:rPr lang="en-US" altLang="zh-TW" sz="2000" dirty="0"/>
              <a:t>SSD </a:t>
            </a:r>
            <a:r>
              <a:rPr lang="zh-TW" altLang="en-US" sz="2000" dirty="0"/>
              <a:t>儲存體要有低延遲的回應 </a:t>
            </a:r>
            <a:r>
              <a:rPr lang="en-US" altLang="zh-TW" sz="2000" dirty="0"/>
              <a:t>(</a:t>
            </a:r>
            <a:r>
              <a:rPr lang="zh-TW" altLang="en-US" sz="2000" dirty="0"/>
              <a:t>平均 </a:t>
            </a:r>
            <a:r>
              <a:rPr lang="en-US" altLang="zh-TW" sz="2000" dirty="0"/>
              <a:t>1 </a:t>
            </a:r>
            <a:r>
              <a:rPr lang="zh-TW" altLang="en-US" sz="2000" dirty="0"/>
              <a:t>至 </a:t>
            </a:r>
            <a:r>
              <a:rPr lang="en-US" altLang="zh-TW" sz="2000" dirty="0"/>
              <a:t>2 </a:t>
            </a:r>
            <a:r>
              <a:rPr lang="zh-TW" altLang="en-US" sz="2000" dirty="0"/>
              <a:t>毫秒</a:t>
            </a:r>
            <a:r>
              <a:rPr lang="en-US" altLang="zh-TW" sz="2000" dirty="0"/>
              <a:t>)</a:t>
            </a:r>
            <a:r>
              <a:rPr lang="zh-TW" altLang="en-US" sz="2000" dirty="0"/>
              <a:t>、能夠在基礎結構失敗時快速復原，或需要</a:t>
            </a:r>
            <a:r>
              <a:rPr lang="zh-TW" altLang="en-US" sz="2000"/>
              <a:t>將報表、</a:t>
            </a:r>
            <a:r>
              <a:rPr lang="zh-TW" altLang="en-US" sz="2000" dirty="0"/>
              <a:t>分析和唯讀查詢卸載至主要資料庫的</a:t>
            </a:r>
            <a:r>
              <a:rPr lang="zh-TW" altLang="en-US" sz="2000" dirty="0">
                <a:solidFill>
                  <a:srgbClr val="0070C0"/>
                </a:solidFill>
              </a:rPr>
              <a:t>免費可讀次要複本</a:t>
            </a:r>
            <a:r>
              <a:rPr lang="zh-TW" altLang="en-US" sz="2000" dirty="0"/>
              <a:t>。</a:t>
            </a:r>
            <a:endParaRPr lang="en-US" altLang="zh-TW" sz="2000" dirty="0"/>
          </a:p>
          <a:p>
            <a:pPr marL="742950" lvl="1" indent="-285750">
              <a:buFont typeface="Arial" panose="020B0604020202020204" pitchFamily="34" charset="0"/>
              <a:buChar char="•"/>
            </a:pPr>
            <a:r>
              <a:rPr lang="en-US" altLang="zh-TW" sz="2000" dirty="0">
                <a:solidFill>
                  <a:srgbClr val="0070C0"/>
                </a:solidFill>
              </a:rPr>
              <a:t>Local SSD</a:t>
            </a:r>
          </a:p>
          <a:p>
            <a:pPr marL="742950" lvl="1" indent="-285750">
              <a:buFont typeface="Arial" panose="020B0604020202020204" pitchFamily="34" charset="0"/>
              <a:buChar char="•"/>
            </a:pPr>
            <a:r>
              <a:rPr lang="en-US" altLang="zh-TW" sz="2000" dirty="0">
                <a:solidFill>
                  <a:srgbClr val="0070C0"/>
                </a:solidFill>
              </a:rPr>
              <a:t>IO latency (approximate) 1-2 </a:t>
            </a:r>
            <a:r>
              <a:rPr lang="en-US" altLang="zh-TW" sz="2000" dirty="0" err="1">
                <a:solidFill>
                  <a:srgbClr val="0070C0"/>
                </a:solidFill>
              </a:rPr>
              <a:t>ms</a:t>
            </a:r>
            <a:r>
              <a:rPr lang="en-US" altLang="zh-TW" sz="2000" dirty="0">
                <a:solidFill>
                  <a:srgbClr val="0070C0"/>
                </a:solidFill>
              </a:rPr>
              <a:t> (write) ; 1-2 </a:t>
            </a:r>
            <a:r>
              <a:rPr lang="en-US" altLang="zh-TW" sz="2000" dirty="0" err="1">
                <a:solidFill>
                  <a:srgbClr val="0070C0"/>
                </a:solidFill>
              </a:rPr>
              <a:t>ms</a:t>
            </a:r>
            <a:r>
              <a:rPr lang="en-US" altLang="zh-TW" sz="2000" dirty="0">
                <a:solidFill>
                  <a:srgbClr val="0070C0"/>
                </a:solidFill>
              </a:rPr>
              <a:t> (read)</a:t>
            </a:r>
          </a:p>
          <a:p>
            <a:pPr marL="742950" lvl="1" indent="-285750" algn="r">
              <a:buFont typeface="Arial" panose="020B0604020202020204" pitchFamily="34" charset="0"/>
              <a:buChar char="•"/>
            </a:pPr>
            <a:endParaRPr lang="en-US" altLang="zh-TW" sz="2000" dirty="0"/>
          </a:p>
          <a:p>
            <a:pPr marL="285750" indent="-285750">
              <a:buFont typeface="Arial" panose="020B0604020202020204" pitchFamily="34" charset="0"/>
              <a:buChar char="•"/>
            </a:pPr>
            <a:r>
              <a:rPr lang="zh-TW" altLang="en-US" sz="2000" b="1" dirty="0"/>
              <a:t>超大規模服務層 </a:t>
            </a:r>
            <a:r>
              <a:rPr lang="en-US" altLang="zh-TW" sz="2000" b="1" dirty="0"/>
              <a:t>(HS_): </a:t>
            </a:r>
          </a:p>
          <a:p>
            <a:pPr marL="742950" lvl="1" indent="-285750">
              <a:buFont typeface="Arial" panose="020B0604020202020204" pitchFamily="34" charset="0"/>
              <a:buChar char="•"/>
            </a:pPr>
            <a:r>
              <a:rPr lang="zh-TW" altLang="en-US" sz="2000" dirty="0"/>
              <a:t>最多</a:t>
            </a:r>
            <a:r>
              <a:rPr lang="en-US" altLang="zh-TW" sz="2000" dirty="0">
                <a:solidFill>
                  <a:srgbClr val="0070C0"/>
                </a:solidFill>
              </a:rPr>
              <a:t>100</a:t>
            </a:r>
            <a:r>
              <a:rPr lang="zh-TW" altLang="en-US" sz="2000" dirty="0">
                <a:solidFill>
                  <a:srgbClr val="0070C0"/>
                </a:solidFill>
              </a:rPr>
              <a:t> </a:t>
            </a:r>
            <a:r>
              <a:rPr lang="en-US" altLang="zh-TW" sz="2000" dirty="0">
                <a:solidFill>
                  <a:srgbClr val="0070C0"/>
                </a:solidFill>
              </a:rPr>
              <a:t>TB</a:t>
            </a:r>
            <a:r>
              <a:rPr lang="zh-TW" altLang="en-US" sz="2000" dirty="0"/>
              <a:t>資料庫</a:t>
            </a:r>
            <a:endParaRPr lang="en-US" altLang="zh-TW" sz="2000" dirty="0"/>
          </a:p>
          <a:p>
            <a:pPr marL="742950" lvl="1" indent="-285750">
              <a:buFont typeface="Arial" panose="020B0604020202020204" pitchFamily="34" charset="0"/>
              <a:buChar char="•"/>
            </a:pPr>
            <a:r>
              <a:rPr lang="zh-TW" altLang="en-US" sz="2000" dirty="0"/>
              <a:t>近乎即時資料庫備份 </a:t>
            </a:r>
            <a:r>
              <a:rPr lang="en-US" altLang="zh-TW" sz="2000" dirty="0"/>
              <a:t>(Azure Blob </a:t>
            </a:r>
            <a:r>
              <a:rPr lang="zh-TW" altLang="en-US" sz="2000" dirty="0"/>
              <a:t>儲存體中的檔案快照集</a:t>
            </a:r>
            <a:r>
              <a:rPr lang="en-US" altLang="zh-TW" sz="2000" dirty="0"/>
              <a:t>)</a:t>
            </a:r>
            <a:r>
              <a:rPr lang="zh-TW" altLang="en-US" sz="2000" dirty="0"/>
              <a:t>，不影響資源 </a:t>
            </a:r>
            <a:r>
              <a:rPr lang="en-US" altLang="zh-TW" sz="2000" dirty="0"/>
              <a:t>IO</a:t>
            </a:r>
            <a:br>
              <a:rPr lang="en-US" altLang="zh-TW" sz="2000" dirty="0"/>
            </a:br>
            <a:br>
              <a:rPr lang="en-US" altLang="zh-TW" dirty="0"/>
            </a:br>
            <a:endParaRPr lang="en-US" altLang="zh-TW" b="1" dirty="0"/>
          </a:p>
          <a:p>
            <a:endParaRPr lang="zh-TW" altLang="en-US" dirty="0"/>
          </a:p>
        </p:txBody>
      </p:sp>
    </p:spTree>
    <p:extLst>
      <p:ext uri="{BB962C8B-B14F-4D97-AF65-F5344CB8AC3E}">
        <p14:creationId xmlns:p14="http://schemas.microsoft.com/office/powerpoint/2010/main" val="4115580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31E8-6EBF-47E6-96C1-C6BE5090B1D2}"/>
              </a:ext>
            </a:extLst>
          </p:cNvPr>
          <p:cNvSpPr>
            <a:spLocks noGrp="1"/>
          </p:cNvSpPr>
          <p:nvPr>
            <p:ph type="title"/>
          </p:nvPr>
        </p:nvSpPr>
        <p:spPr/>
        <p:txBody>
          <a:bodyPr/>
          <a:lstStyle/>
          <a:p>
            <a:r>
              <a:rPr lang="zh-TW" altLang="en-US" dirty="0"/>
              <a:t>一般目的服務層 </a:t>
            </a:r>
            <a:r>
              <a:rPr lang="en-US" altLang="zh-TW" dirty="0"/>
              <a:t>(</a:t>
            </a:r>
            <a:r>
              <a:rPr lang="en-US" altLang="zh-TW" cap="none"/>
              <a:t>General</a:t>
            </a:r>
            <a:r>
              <a:rPr lang="zh-TW" altLang="en-US" cap="none"/>
              <a:t> </a:t>
            </a:r>
            <a:r>
              <a:rPr lang="en-US" altLang="zh-TW" cap="none"/>
              <a:t>purpose</a:t>
            </a:r>
            <a:r>
              <a:rPr lang="en-US" altLang="zh-TW" dirty="0"/>
              <a:t>)</a:t>
            </a:r>
            <a:endParaRPr lang="zh-TW" altLang="en-US" dirty="0"/>
          </a:p>
        </p:txBody>
      </p:sp>
      <p:sp>
        <p:nvSpPr>
          <p:cNvPr id="3" name="Slide Number Placeholder 2">
            <a:extLst>
              <a:ext uri="{FF2B5EF4-FFF2-40B4-BE49-F238E27FC236}">
                <a16:creationId xmlns:a16="http://schemas.microsoft.com/office/drawing/2014/main" id="{AC2C61F8-6CA7-4722-B209-E7DDBADE3150}"/>
              </a:ext>
            </a:extLst>
          </p:cNvPr>
          <p:cNvSpPr>
            <a:spLocks noGrp="1"/>
          </p:cNvSpPr>
          <p:nvPr>
            <p:ph type="sldNum" sz="quarter" idx="12"/>
          </p:nvPr>
        </p:nvSpPr>
        <p:spPr/>
        <p:txBody>
          <a:bodyPr/>
          <a:lstStyle/>
          <a:p>
            <a:fld id="{48BB047D-A6CD-43AB-96F0-683C726B586B}" type="slidenum">
              <a:rPr lang="en-IN" smtClean="0"/>
              <a:pPr/>
              <a:t>13</a:t>
            </a:fld>
            <a:endParaRPr lang="en-IN" dirty="0"/>
          </a:p>
        </p:txBody>
      </p:sp>
      <p:pic>
        <p:nvPicPr>
          <p:cNvPr id="4" name="Picture 3">
            <a:extLst>
              <a:ext uri="{FF2B5EF4-FFF2-40B4-BE49-F238E27FC236}">
                <a16:creationId xmlns:a16="http://schemas.microsoft.com/office/drawing/2014/main" id="{8CE292D8-6655-4918-BF07-E68D2FBD76F0}"/>
              </a:ext>
            </a:extLst>
          </p:cNvPr>
          <p:cNvPicPr>
            <a:picLocks noChangeAspect="1"/>
          </p:cNvPicPr>
          <p:nvPr/>
        </p:nvPicPr>
        <p:blipFill>
          <a:blip r:embed="rId3"/>
          <a:stretch>
            <a:fillRect/>
          </a:stretch>
        </p:blipFill>
        <p:spPr>
          <a:xfrm>
            <a:off x="2453112" y="1376215"/>
            <a:ext cx="8468085" cy="5500687"/>
          </a:xfrm>
          <a:prstGeom prst="rect">
            <a:avLst/>
          </a:prstGeom>
        </p:spPr>
      </p:pic>
    </p:spTree>
    <p:extLst>
      <p:ext uri="{BB962C8B-B14F-4D97-AF65-F5344CB8AC3E}">
        <p14:creationId xmlns:p14="http://schemas.microsoft.com/office/powerpoint/2010/main" val="214974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C00C-B66F-4082-B749-4123143554B5}"/>
              </a:ext>
            </a:extLst>
          </p:cNvPr>
          <p:cNvSpPr>
            <a:spLocks noGrp="1"/>
          </p:cNvSpPr>
          <p:nvPr>
            <p:ph type="title"/>
          </p:nvPr>
        </p:nvSpPr>
        <p:spPr/>
        <p:txBody>
          <a:bodyPr/>
          <a:lstStyle/>
          <a:p>
            <a:r>
              <a:rPr lang="zh-TW" altLang="en-US" dirty="0"/>
              <a:t>無伺服器</a:t>
            </a:r>
            <a:r>
              <a:rPr lang="en-US" altLang="zh-TW" dirty="0"/>
              <a:t>(S</a:t>
            </a:r>
            <a:r>
              <a:rPr lang="en-US" altLang="zh-TW" cap="none" dirty="0"/>
              <a:t>erverless)</a:t>
            </a:r>
            <a:endParaRPr lang="zh-TW" altLang="en-US" dirty="0"/>
          </a:p>
        </p:txBody>
      </p:sp>
      <p:sp>
        <p:nvSpPr>
          <p:cNvPr id="3" name="Slide Number Placeholder 2">
            <a:extLst>
              <a:ext uri="{FF2B5EF4-FFF2-40B4-BE49-F238E27FC236}">
                <a16:creationId xmlns:a16="http://schemas.microsoft.com/office/drawing/2014/main" id="{D37D749F-6D0F-4BEB-A957-36C9AFD37C56}"/>
              </a:ext>
            </a:extLst>
          </p:cNvPr>
          <p:cNvSpPr>
            <a:spLocks noGrp="1"/>
          </p:cNvSpPr>
          <p:nvPr>
            <p:ph type="sldNum" sz="quarter" idx="12"/>
          </p:nvPr>
        </p:nvSpPr>
        <p:spPr/>
        <p:txBody>
          <a:bodyPr/>
          <a:lstStyle/>
          <a:p>
            <a:fld id="{48BB047D-A6CD-43AB-96F0-683C726B586B}" type="slidenum">
              <a:rPr lang="en-IN" smtClean="0"/>
              <a:pPr/>
              <a:t>14</a:t>
            </a:fld>
            <a:endParaRPr lang="en-IN" dirty="0"/>
          </a:p>
        </p:txBody>
      </p:sp>
      <p:pic>
        <p:nvPicPr>
          <p:cNvPr id="4" name="Picture 3">
            <a:extLst>
              <a:ext uri="{FF2B5EF4-FFF2-40B4-BE49-F238E27FC236}">
                <a16:creationId xmlns:a16="http://schemas.microsoft.com/office/drawing/2014/main" id="{2D6AAE61-55A6-4B05-B02F-8D25C59E5CB9}"/>
              </a:ext>
            </a:extLst>
          </p:cNvPr>
          <p:cNvPicPr>
            <a:picLocks noChangeAspect="1"/>
          </p:cNvPicPr>
          <p:nvPr/>
        </p:nvPicPr>
        <p:blipFill>
          <a:blip r:embed="rId3"/>
          <a:stretch>
            <a:fillRect/>
          </a:stretch>
        </p:blipFill>
        <p:spPr>
          <a:xfrm>
            <a:off x="418354" y="1788423"/>
            <a:ext cx="6801926" cy="4129741"/>
          </a:xfrm>
          <a:prstGeom prst="rect">
            <a:avLst/>
          </a:prstGeom>
        </p:spPr>
      </p:pic>
      <p:sp>
        <p:nvSpPr>
          <p:cNvPr id="5" name="Rectangle 4">
            <a:extLst>
              <a:ext uri="{FF2B5EF4-FFF2-40B4-BE49-F238E27FC236}">
                <a16:creationId xmlns:a16="http://schemas.microsoft.com/office/drawing/2014/main" id="{7857E3AA-11A5-44A3-8E21-78F6ADB96A16}"/>
              </a:ext>
            </a:extLst>
          </p:cNvPr>
          <p:cNvSpPr/>
          <p:nvPr/>
        </p:nvSpPr>
        <p:spPr>
          <a:xfrm>
            <a:off x="7220280" y="1765440"/>
            <a:ext cx="4395615" cy="2308324"/>
          </a:xfrm>
          <a:prstGeom prst="rect">
            <a:avLst/>
          </a:prstGeom>
        </p:spPr>
        <p:txBody>
          <a:bodyPr wrap="square">
            <a:spAutoFit/>
          </a:bodyPr>
          <a:lstStyle/>
          <a:p>
            <a:pPr marL="285750" indent="-285750">
              <a:buFont typeface="Arial" panose="020B0604020202020204" pitchFamily="34" charset="0"/>
              <a:buChar char="•"/>
            </a:pPr>
            <a:r>
              <a:rPr lang="zh-TW" altLang="en-US" b="1" dirty="0">
                <a:solidFill>
                  <a:srgbClr val="000000"/>
                </a:solidFill>
                <a:latin typeface="Segoe UI" panose="020B0502040204020203" pitchFamily="34" charset="0"/>
              </a:rPr>
              <a:t>自動暫停</a:t>
            </a:r>
            <a:r>
              <a:rPr lang="en-US" altLang="zh-TW" b="1" dirty="0">
                <a:solidFill>
                  <a:srgbClr val="000000"/>
                </a:solidFill>
                <a:latin typeface="Segoe UI" panose="020B0502040204020203" pitchFamily="34" charset="0"/>
              </a:rPr>
              <a:t>(Auto</a:t>
            </a:r>
            <a:r>
              <a:rPr lang="zh-TW" altLang="en-US" b="1" dirty="0">
                <a:solidFill>
                  <a:srgbClr val="000000"/>
                </a:solidFill>
                <a:latin typeface="Segoe UI" panose="020B0502040204020203" pitchFamily="34" charset="0"/>
              </a:rPr>
              <a:t> </a:t>
            </a:r>
            <a:r>
              <a:rPr lang="en-US" altLang="zh-TW" b="1" dirty="0">
                <a:solidFill>
                  <a:srgbClr val="000000"/>
                </a:solidFill>
                <a:latin typeface="Segoe UI" panose="020B0502040204020203" pitchFamily="34" charset="0"/>
              </a:rPr>
              <a:t>pausing)</a:t>
            </a:r>
          </a:p>
          <a:p>
            <a:endParaRPr lang="en-US" altLang="zh-TW" b="1" dirty="0">
              <a:solidFill>
                <a:srgbClr val="000000"/>
              </a:solidFill>
              <a:latin typeface="Segoe UI" panose="020B0502040204020203" pitchFamily="34" charset="0"/>
            </a:endParaRPr>
          </a:p>
          <a:p>
            <a:pPr marL="742950" lvl="1" indent="-285750">
              <a:buFont typeface="Arial" panose="020B0604020202020204" pitchFamily="34" charset="0"/>
              <a:buChar char="•"/>
            </a:pPr>
            <a:r>
              <a:rPr lang="zh-TW" altLang="en-US" dirty="0">
                <a:solidFill>
                  <a:srgbClr val="000000"/>
                </a:solidFill>
                <a:latin typeface="Segoe UI" panose="020B0502040204020203" pitchFamily="34" charset="0"/>
              </a:rPr>
              <a:t>工作階段數 </a:t>
            </a:r>
            <a:r>
              <a:rPr lang="en-US" altLang="zh-TW" dirty="0">
                <a:solidFill>
                  <a:srgbClr val="000000"/>
                </a:solidFill>
                <a:latin typeface="Segoe UI" panose="020B0502040204020203" pitchFamily="34" charset="0"/>
              </a:rPr>
              <a:t>= 0</a:t>
            </a:r>
          </a:p>
          <a:p>
            <a:pPr marL="742950" lvl="1" indent="-285750">
              <a:buFont typeface="Arial" panose="020B0604020202020204" pitchFamily="34" charset="0"/>
              <a:buChar char="•"/>
            </a:pPr>
            <a:r>
              <a:rPr lang="en-US" altLang="zh-TW" dirty="0">
                <a:solidFill>
                  <a:srgbClr val="000000"/>
                </a:solidFill>
                <a:latin typeface="Segoe UI" panose="020B0502040204020203" pitchFamily="34" charset="0"/>
              </a:rPr>
              <a:t>CPU = 0</a:t>
            </a:r>
          </a:p>
          <a:p>
            <a:pPr>
              <a:buFont typeface="Arial" panose="020B0604020202020204" pitchFamily="34" charset="0"/>
              <a:buChar char="•"/>
            </a:pPr>
            <a:endParaRPr lang="en-US" altLang="zh-TW"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zh-TW" altLang="en-US" b="1" dirty="0">
                <a:solidFill>
                  <a:srgbClr val="000000"/>
                </a:solidFill>
                <a:latin typeface="Segoe UI" panose="020B0502040204020203" pitchFamily="34" charset="0"/>
              </a:rPr>
              <a:t>計費模式</a:t>
            </a:r>
            <a:endParaRPr lang="en-US" altLang="zh-TW" b="1" dirty="0">
              <a:solidFill>
                <a:srgbClr val="000000"/>
              </a:solidFill>
              <a:latin typeface="Segoe UI" panose="020B0502040204020203" pitchFamily="34" charset="0"/>
            </a:endParaRPr>
          </a:p>
          <a:p>
            <a:endParaRPr lang="en-US" altLang="zh-TW" b="1" dirty="0">
              <a:solidFill>
                <a:srgbClr val="000000"/>
              </a:solidFill>
              <a:latin typeface="Segoe UI" panose="020B0502040204020203" pitchFamily="34" charset="0"/>
            </a:endParaRPr>
          </a:p>
          <a:p>
            <a:pPr marL="742950" lvl="1" indent="-285750">
              <a:buFont typeface="Arial" panose="020B0604020202020204" pitchFamily="34" charset="0"/>
              <a:buChar char="•"/>
            </a:pPr>
            <a:r>
              <a:rPr lang="zh-TW" altLang="en-US" sz="1800" b="0" i="0" kern="1200" dirty="0">
                <a:solidFill>
                  <a:schemeClr val="tx1"/>
                </a:solidFill>
                <a:effectLst/>
                <a:latin typeface="+mn-lt"/>
                <a:ea typeface="+mn-ea"/>
                <a:cs typeface="+mn-cs"/>
              </a:rPr>
              <a:t>以秒計費</a:t>
            </a:r>
            <a:endParaRPr lang="zh-TW" alt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894326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29A0-8BBB-4ED5-B75D-03BE061F671E}"/>
              </a:ext>
            </a:extLst>
          </p:cNvPr>
          <p:cNvSpPr>
            <a:spLocks noGrp="1"/>
          </p:cNvSpPr>
          <p:nvPr>
            <p:ph type="title"/>
          </p:nvPr>
        </p:nvSpPr>
        <p:spPr/>
        <p:txBody>
          <a:bodyPr/>
          <a:lstStyle/>
          <a:p>
            <a:r>
              <a:rPr lang="zh-TW" altLang="en-US" dirty="0"/>
              <a:t>商務關鍵性服務層 </a:t>
            </a:r>
            <a:r>
              <a:rPr lang="en-US" altLang="zh-TW" dirty="0"/>
              <a:t>(</a:t>
            </a:r>
            <a:r>
              <a:rPr lang="en-US" altLang="zh-TW" cap="none" dirty="0"/>
              <a:t>Business Critical</a:t>
            </a:r>
            <a:r>
              <a:rPr lang="en-US" altLang="zh-TW" dirty="0"/>
              <a:t>)</a:t>
            </a:r>
            <a:endParaRPr lang="zh-TW" altLang="en-US" dirty="0"/>
          </a:p>
        </p:txBody>
      </p:sp>
      <p:sp>
        <p:nvSpPr>
          <p:cNvPr id="3" name="Slide Number Placeholder 2">
            <a:extLst>
              <a:ext uri="{FF2B5EF4-FFF2-40B4-BE49-F238E27FC236}">
                <a16:creationId xmlns:a16="http://schemas.microsoft.com/office/drawing/2014/main" id="{CFD68440-89E3-482A-B188-8047E4146D84}"/>
              </a:ext>
            </a:extLst>
          </p:cNvPr>
          <p:cNvSpPr>
            <a:spLocks noGrp="1"/>
          </p:cNvSpPr>
          <p:nvPr>
            <p:ph type="sldNum" sz="quarter" idx="12"/>
          </p:nvPr>
        </p:nvSpPr>
        <p:spPr/>
        <p:txBody>
          <a:bodyPr/>
          <a:lstStyle/>
          <a:p>
            <a:fld id="{48BB047D-A6CD-43AB-96F0-683C726B586B}" type="slidenum">
              <a:rPr lang="en-IN" smtClean="0"/>
              <a:pPr/>
              <a:t>15</a:t>
            </a:fld>
            <a:endParaRPr lang="en-IN" dirty="0"/>
          </a:p>
        </p:txBody>
      </p:sp>
      <p:pic>
        <p:nvPicPr>
          <p:cNvPr id="4" name="Picture 3">
            <a:extLst>
              <a:ext uri="{FF2B5EF4-FFF2-40B4-BE49-F238E27FC236}">
                <a16:creationId xmlns:a16="http://schemas.microsoft.com/office/drawing/2014/main" id="{BE98A27A-6B75-4759-97C3-7D956511221A}"/>
              </a:ext>
            </a:extLst>
          </p:cNvPr>
          <p:cNvPicPr>
            <a:picLocks noChangeAspect="1"/>
          </p:cNvPicPr>
          <p:nvPr/>
        </p:nvPicPr>
        <p:blipFill>
          <a:blip r:embed="rId3"/>
          <a:stretch>
            <a:fillRect/>
          </a:stretch>
        </p:blipFill>
        <p:spPr>
          <a:xfrm>
            <a:off x="2753464" y="1340828"/>
            <a:ext cx="5329244" cy="5574322"/>
          </a:xfrm>
          <a:prstGeom prst="rect">
            <a:avLst/>
          </a:prstGeom>
        </p:spPr>
      </p:pic>
    </p:spTree>
    <p:extLst>
      <p:ext uri="{BB962C8B-B14F-4D97-AF65-F5344CB8AC3E}">
        <p14:creationId xmlns:p14="http://schemas.microsoft.com/office/powerpoint/2010/main" val="4240732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5DD4-71B0-49E9-B9AD-369A03E6829C}"/>
              </a:ext>
            </a:extLst>
          </p:cNvPr>
          <p:cNvSpPr>
            <a:spLocks noGrp="1"/>
          </p:cNvSpPr>
          <p:nvPr>
            <p:ph type="title"/>
          </p:nvPr>
        </p:nvSpPr>
        <p:spPr/>
        <p:txBody>
          <a:bodyPr/>
          <a:lstStyle/>
          <a:p>
            <a:endParaRPr lang="zh-TW" altLang="en-US" dirty="0"/>
          </a:p>
        </p:txBody>
      </p:sp>
      <p:sp>
        <p:nvSpPr>
          <p:cNvPr id="3" name="Slide Number Placeholder 2">
            <a:extLst>
              <a:ext uri="{FF2B5EF4-FFF2-40B4-BE49-F238E27FC236}">
                <a16:creationId xmlns:a16="http://schemas.microsoft.com/office/drawing/2014/main" id="{35D169DA-9B34-4B4A-A2CA-66181CE3D4BA}"/>
              </a:ext>
            </a:extLst>
          </p:cNvPr>
          <p:cNvSpPr>
            <a:spLocks noGrp="1"/>
          </p:cNvSpPr>
          <p:nvPr>
            <p:ph type="sldNum" sz="quarter" idx="12"/>
          </p:nvPr>
        </p:nvSpPr>
        <p:spPr/>
        <p:txBody>
          <a:bodyPr/>
          <a:lstStyle/>
          <a:p>
            <a:fld id="{48BB047D-A6CD-43AB-96F0-683C726B586B}" type="slidenum">
              <a:rPr lang="en-IN" smtClean="0"/>
              <a:pPr/>
              <a:t>16</a:t>
            </a:fld>
            <a:endParaRPr lang="en-IN" dirty="0"/>
          </a:p>
        </p:txBody>
      </p:sp>
      <p:pic>
        <p:nvPicPr>
          <p:cNvPr id="4" name="Picture 3">
            <a:extLst>
              <a:ext uri="{FF2B5EF4-FFF2-40B4-BE49-F238E27FC236}">
                <a16:creationId xmlns:a16="http://schemas.microsoft.com/office/drawing/2014/main" id="{81D0BF44-6B64-49E2-A9D9-130F048ED88F}"/>
              </a:ext>
            </a:extLst>
          </p:cNvPr>
          <p:cNvPicPr>
            <a:picLocks noChangeAspect="1"/>
          </p:cNvPicPr>
          <p:nvPr/>
        </p:nvPicPr>
        <p:blipFill>
          <a:blip r:embed="rId3"/>
          <a:stretch>
            <a:fillRect/>
          </a:stretch>
        </p:blipFill>
        <p:spPr>
          <a:xfrm>
            <a:off x="105747" y="0"/>
            <a:ext cx="6120882" cy="6625004"/>
          </a:xfrm>
          <a:prstGeom prst="rect">
            <a:avLst/>
          </a:prstGeom>
        </p:spPr>
      </p:pic>
    </p:spTree>
    <p:extLst>
      <p:ext uri="{BB962C8B-B14F-4D97-AF65-F5344CB8AC3E}">
        <p14:creationId xmlns:p14="http://schemas.microsoft.com/office/powerpoint/2010/main" val="98515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3ED8-E153-45D0-81B2-5F663584B91E}"/>
              </a:ext>
            </a:extLst>
          </p:cNvPr>
          <p:cNvSpPr>
            <a:spLocks noGrp="1"/>
          </p:cNvSpPr>
          <p:nvPr>
            <p:ph type="title"/>
          </p:nvPr>
        </p:nvSpPr>
        <p:spPr/>
        <p:txBody>
          <a:bodyPr/>
          <a:lstStyle/>
          <a:p>
            <a:r>
              <a:rPr lang="en-US" altLang="zh-TW" dirty="0" err="1"/>
              <a:t>Sql</a:t>
            </a:r>
            <a:r>
              <a:rPr lang="en-US" altLang="zh-TW" dirty="0"/>
              <a:t> database </a:t>
            </a:r>
            <a:r>
              <a:rPr lang="zh-TW" altLang="en-US" dirty="0"/>
              <a:t>服務層比較</a:t>
            </a:r>
          </a:p>
        </p:txBody>
      </p:sp>
      <p:graphicFrame>
        <p:nvGraphicFramePr>
          <p:cNvPr id="4" name="Table 3">
            <a:extLst>
              <a:ext uri="{FF2B5EF4-FFF2-40B4-BE49-F238E27FC236}">
                <a16:creationId xmlns:a16="http://schemas.microsoft.com/office/drawing/2014/main" id="{F799E830-2AF3-45BB-98C4-F91D0FC3E4B4}"/>
              </a:ext>
            </a:extLst>
          </p:cNvPr>
          <p:cNvGraphicFramePr>
            <a:graphicFrameLocks noGrp="1"/>
          </p:cNvGraphicFramePr>
          <p:nvPr>
            <p:extLst>
              <p:ext uri="{D42A27DB-BD31-4B8C-83A1-F6EECF244321}">
                <p14:modId xmlns:p14="http://schemas.microsoft.com/office/powerpoint/2010/main" val="1802743174"/>
              </p:ext>
            </p:extLst>
          </p:nvPr>
        </p:nvGraphicFramePr>
        <p:xfrm>
          <a:off x="1067020" y="1626264"/>
          <a:ext cx="8897355" cy="4961635"/>
        </p:xfrm>
        <a:graphic>
          <a:graphicData uri="http://schemas.openxmlformats.org/drawingml/2006/table">
            <a:tbl>
              <a:tblPr firstRow="1" bandRow="1"/>
              <a:tblGrid>
                <a:gridCol w="1233876">
                  <a:extLst>
                    <a:ext uri="{9D8B030D-6E8A-4147-A177-3AD203B41FA5}">
                      <a16:colId xmlns:a16="http://schemas.microsoft.com/office/drawing/2014/main" val="929432607"/>
                    </a:ext>
                  </a:extLst>
                </a:gridCol>
                <a:gridCol w="1443873">
                  <a:extLst>
                    <a:ext uri="{9D8B030D-6E8A-4147-A177-3AD203B41FA5}">
                      <a16:colId xmlns:a16="http://schemas.microsoft.com/office/drawing/2014/main" val="897535543"/>
                    </a:ext>
                  </a:extLst>
                </a:gridCol>
                <a:gridCol w="1286815">
                  <a:extLst>
                    <a:ext uri="{9D8B030D-6E8A-4147-A177-3AD203B41FA5}">
                      <a16:colId xmlns:a16="http://schemas.microsoft.com/office/drawing/2014/main" val="1444485885"/>
                    </a:ext>
                  </a:extLst>
                </a:gridCol>
                <a:gridCol w="1286815">
                  <a:extLst>
                    <a:ext uri="{9D8B030D-6E8A-4147-A177-3AD203B41FA5}">
                      <a16:colId xmlns:a16="http://schemas.microsoft.com/office/drawing/2014/main" val="313363598"/>
                    </a:ext>
                  </a:extLst>
                </a:gridCol>
                <a:gridCol w="1286815">
                  <a:extLst>
                    <a:ext uri="{9D8B030D-6E8A-4147-A177-3AD203B41FA5}">
                      <a16:colId xmlns:a16="http://schemas.microsoft.com/office/drawing/2014/main" val="3691271512"/>
                    </a:ext>
                  </a:extLst>
                </a:gridCol>
                <a:gridCol w="2359161">
                  <a:extLst>
                    <a:ext uri="{9D8B030D-6E8A-4147-A177-3AD203B41FA5}">
                      <a16:colId xmlns:a16="http://schemas.microsoft.com/office/drawing/2014/main" val="3788432779"/>
                    </a:ext>
                  </a:extLst>
                </a:gridCol>
              </a:tblGrid>
              <a:tr h="718947">
                <a:tc>
                  <a:txBody>
                    <a:bodyPr/>
                    <a:lstStyle/>
                    <a:p>
                      <a:pPr algn="l" rtl="0" fontAlgn="ctr"/>
                      <a:r>
                        <a:rPr lang="en-US" sz="1050" b="0" i="0" u="none" strike="noStrike" dirty="0">
                          <a:solidFill>
                            <a:srgbClr val="0070C0"/>
                          </a:solidFill>
                          <a:effectLst/>
                          <a:latin typeface="Segoe UI Semibold" panose="020B0702040204020203" pitchFamily="34" charset="0"/>
                        </a:rPr>
                        <a:t>Service tier</a:t>
                      </a:r>
                    </a:p>
                  </a:txBody>
                  <a:tcPr marL="6543" marR="6543" marT="6543" marB="0" anchor="ctr">
                    <a:lnL w="12700" cap="flat" cmpd="sng" algn="ctr">
                      <a:no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marL="623888" indent="0" algn="l" rtl="0" fontAlgn="ctr"/>
                      <a:r>
                        <a:rPr lang="en-US" sz="1400" b="1" i="0" u="none" strike="noStrike">
                          <a:solidFill>
                            <a:schemeClr val="tx2"/>
                          </a:solidFill>
                          <a:effectLst/>
                          <a:latin typeface="Segoe UI Semibold" panose="020B0702040204020203" pitchFamily="34" charset="0"/>
                        </a:rPr>
                        <a:t>General purpose</a:t>
                      </a:r>
                    </a:p>
                  </a:txBody>
                  <a:tcPr marL="6543" marR="6543" marT="654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hMerge="1">
                  <a:txBody>
                    <a:bodyPr/>
                    <a:lstStyle/>
                    <a:p>
                      <a:endParaRPr lang="en-US"/>
                    </a:p>
                  </a:txBody>
                  <a:tcPr/>
                </a:tc>
                <a:tc gridSpan="2">
                  <a:txBody>
                    <a:bodyPr/>
                    <a:lstStyle/>
                    <a:p>
                      <a:pPr marL="465138" indent="42863" algn="l" rtl="0" fontAlgn="ctr"/>
                      <a:r>
                        <a:rPr lang="en-US" sz="1400" b="1" i="0" u="none" strike="noStrike" dirty="0">
                          <a:solidFill>
                            <a:schemeClr val="tx2"/>
                          </a:solidFill>
                          <a:effectLst/>
                          <a:latin typeface="Segoe UI Semibold" panose="020B0702040204020203" pitchFamily="34" charset="0"/>
                        </a:rPr>
                        <a:t>  Business critical</a:t>
                      </a:r>
                    </a:p>
                  </a:txBody>
                  <a:tcPr marL="6543" marR="6543" marT="654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hMerge="1">
                  <a:txBody>
                    <a:bodyPr/>
                    <a:lstStyle/>
                    <a:p>
                      <a:endParaRPr lang="en-US"/>
                    </a:p>
                  </a:txBody>
                  <a:tcPr/>
                </a:tc>
                <a:tc>
                  <a:txBody>
                    <a:bodyPr/>
                    <a:lstStyle/>
                    <a:p>
                      <a:pPr marL="520700" indent="-12700" algn="l" rtl="0" fontAlgn="ctr"/>
                      <a:r>
                        <a:rPr lang="en-US" sz="1400" b="1" i="0" u="none" strike="noStrike" dirty="0">
                          <a:solidFill>
                            <a:schemeClr val="tx2"/>
                          </a:solidFill>
                          <a:effectLst/>
                          <a:latin typeface="Segoe UI Semibold" panose="020B0702040204020203" pitchFamily="34" charset="0"/>
                        </a:rPr>
                        <a:t> Hyperscale</a:t>
                      </a:r>
                    </a:p>
                  </a:txBody>
                  <a:tcPr marL="6543" marR="6543" marT="6543" marB="0" anchor="ctr">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133034153"/>
                  </a:ext>
                </a:extLst>
              </a:tr>
              <a:tr h="698610">
                <a:tc>
                  <a:txBody>
                    <a:bodyPr/>
                    <a:lstStyle/>
                    <a:p>
                      <a:pPr algn="l" rtl="0" fontAlgn="ctr"/>
                      <a:r>
                        <a:rPr lang="en-US" sz="1050" b="0" i="0" u="none" strike="noStrike" dirty="0">
                          <a:solidFill>
                            <a:srgbClr val="0070C0"/>
                          </a:solidFill>
                          <a:effectLst/>
                          <a:latin typeface="Segoe UI Semibold" panose="020B0702040204020203" pitchFamily="34" charset="0"/>
                        </a:rPr>
                        <a:t>Best for</a:t>
                      </a:r>
                    </a:p>
                  </a:txBody>
                  <a:tcPr marL="6543" marR="6543" marT="6543" marB="0">
                    <a:lnL w="12700" cap="flat" cmpd="sng" algn="ctr">
                      <a:no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l" rtl="0" fontAlgn="ctr"/>
                      <a:r>
                        <a:rPr lang="en-US" sz="1050" b="0" i="0" u="none" strike="noStrike">
                          <a:solidFill>
                            <a:srgbClr val="000000"/>
                          </a:solidFill>
                          <a:effectLst/>
                          <a:latin typeface="Segoe UI" panose="020B0502040204020203" pitchFamily="34" charset="0"/>
                        </a:rPr>
                        <a:t>Most </a:t>
                      </a:r>
                      <a:r>
                        <a:rPr lang="en-US" sz="1050" b="0" i="0" u="none" strike="noStrike">
                          <a:solidFill>
                            <a:srgbClr val="000000"/>
                          </a:solidFill>
                          <a:effectLst/>
                          <a:latin typeface="Segoe UI Semibold" panose="020B0702040204020203" pitchFamily="34" charset="0"/>
                          <a:cs typeface="Segoe UI Semibold" panose="020B0702040204020203" pitchFamily="34" charset="0"/>
                        </a:rPr>
                        <a:t>budget-oriented</a:t>
                      </a:r>
                      <a:r>
                        <a:rPr lang="en-US" sz="1050" b="0" i="0" u="none" strike="noStrike">
                          <a:solidFill>
                            <a:srgbClr val="000000"/>
                          </a:solidFill>
                          <a:effectLst/>
                          <a:latin typeface="Segoe UI" panose="020B0502040204020203" pitchFamily="34" charset="0"/>
                        </a:rPr>
                        <a:t> workloads</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l" rtl="0" fontAlgn="ctr"/>
                      <a:r>
                        <a:rPr lang="en-US" sz="1050" b="0" i="0" u="none" strike="noStrike">
                          <a:solidFill>
                            <a:srgbClr val="000000"/>
                          </a:solidFill>
                          <a:effectLst/>
                          <a:latin typeface="Segoe UI" panose="020B0502040204020203" pitchFamily="34" charset="0"/>
                        </a:rPr>
                        <a:t>Critical business applications with </a:t>
                      </a:r>
                      <a:r>
                        <a:rPr lang="en-US" sz="1050" b="0" i="0" u="none" strike="noStrike">
                          <a:solidFill>
                            <a:srgbClr val="000000"/>
                          </a:solidFill>
                          <a:effectLst/>
                          <a:latin typeface="+mj-lt"/>
                        </a:rPr>
                        <a:t>high IO requirements</a:t>
                      </a:r>
                      <a:r>
                        <a:rPr lang="en-US" sz="1050" b="0" i="0" u="none" strike="noStrike">
                          <a:solidFill>
                            <a:srgbClr val="000000"/>
                          </a:solidFill>
                          <a:effectLst/>
                          <a:latin typeface="Segoe UI" panose="020B0502040204020203" pitchFamily="34" charset="0"/>
                        </a:rPr>
                        <a:t>. </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l" rtl="0" fontAlgn="ctr"/>
                      <a:r>
                        <a:rPr lang="en-US" sz="1050" b="0" i="0" u="none" strike="noStrike" dirty="0">
                          <a:solidFill>
                            <a:srgbClr val="000000"/>
                          </a:solidFill>
                          <a:effectLst/>
                          <a:latin typeface="+mj-lt"/>
                        </a:rPr>
                        <a:t>OLTP and HTAP workloads </a:t>
                      </a:r>
                      <a:r>
                        <a:rPr lang="en-US" sz="1050" b="0" i="0" u="none" strike="noStrike" dirty="0">
                          <a:solidFill>
                            <a:srgbClr val="000000"/>
                          </a:solidFill>
                          <a:effectLst/>
                          <a:latin typeface="Segoe UI" panose="020B0502040204020203" pitchFamily="34" charset="0"/>
                        </a:rPr>
                        <a:t>with highly scalable storage and read-scale requirements</a:t>
                      </a:r>
                    </a:p>
                  </a:txBody>
                  <a:tcPr marL="45720" marR="6543" marT="6543"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94917143"/>
                  </a:ext>
                </a:extLst>
              </a:tr>
              <a:tr h="681038">
                <a:tc>
                  <a:txBody>
                    <a:bodyPr/>
                    <a:lstStyle/>
                    <a:p>
                      <a:pPr algn="l" rtl="0" fontAlgn="ctr"/>
                      <a:r>
                        <a:rPr lang="en-US" sz="1050" b="0" i="0" u="none" strike="noStrike">
                          <a:solidFill>
                            <a:srgbClr val="0070C0"/>
                          </a:solidFill>
                          <a:effectLst/>
                          <a:latin typeface="Segoe UI Semibold" panose="020B0702040204020203" pitchFamily="34" charset="0"/>
                        </a:rPr>
                        <a:t>Deployment option</a:t>
                      </a:r>
                    </a:p>
                  </a:txBody>
                  <a:tcPr marL="6543" marR="6543" marT="6543" marB="0">
                    <a:lnL w="12700" cap="flat" cmpd="sng" algn="ctr">
                      <a:no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100" b="0" i="0" u="none" strike="noStrike" dirty="0">
                          <a:solidFill>
                            <a:srgbClr val="FFFFFF"/>
                          </a:solidFill>
                          <a:effectLst/>
                          <a:latin typeface="Segoe UI Semibold" panose="020B0702040204020203" pitchFamily="34" charset="0"/>
                        </a:rPr>
                        <a:t>Single / </a:t>
                      </a:r>
                    </a:p>
                    <a:p>
                      <a:pPr algn="l" rtl="0" fontAlgn="ctr"/>
                      <a:r>
                        <a:rPr lang="en-US" sz="1100" b="0" i="0" u="none" strike="noStrike" dirty="0">
                          <a:solidFill>
                            <a:srgbClr val="FFFFFF"/>
                          </a:solidFill>
                          <a:effectLst/>
                          <a:latin typeface="Segoe UI Semibold" panose="020B0702040204020203" pitchFamily="34" charset="0"/>
                        </a:rPr>
                        <a:t>Elastic Pools</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a:noFill/>
                    </a:lnB>
                    <a:solidFill>
                      <a:srgbClr val="00B0F0"/>
                    </a:solidFill>
                  </a:tcPr>
                </a:tc>
                <a:tc>
                  <a:txBody>
                    <a:bodyPr/>
                    <a:lstStyle/>
                    <a:p>
                      <a:pPr algn="l" rtl="0" fontAlgn="ctr"/>
                      <a:r>
                        <a:rPr lang="en-US" sz="1100" b="0" i="0" u="none" strike="noStrike">
                          <a:solidFill>
                            <a:srgbClr val="FFFFFF"/>
                          </a:solidFill>
                          <a:effectLst/>
                          <a:latin typeface="Segoe UI Semibold" panose="020B0702040204020203" pitchFamily="34" charset="0"/>
                        </a:rPr>
                        <a:t>Managed Instance</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l" rtl="0" fontAlgn="ctr"/>
                      <a:r>
                        <a:rPr lang="en-US" sz="1100" b="0" i="0" u="none" strike="noStrike">
                          <a:solidFill>
                            <a:srgbClr val="FFFFFF"/>
                          </a:solidFill>
                          <a:effectLst/>
                          <a:latin typeface="Segoe UI Semibold" panose="020B0702040204020203" pitchFamily="34" charset="0"/>
                        </a:rPr>
                        <a:t>Single / </a:t>
                      </a:r>
                    </a:p>
                    <a:p>
                      <a:pPr algn="l" rtl="0" fontAlgn="ctr"/>
                      <a:r>
                        <a:rPr lang="en-US" sz="1100" b="0" i="0" u="none" strike="noStrike">
                          <a:solidFill>
                            <a:srgbClr val="FFFFFF"/>
                          </a:solidFill>
                          <a:effectLst/>
                          <a:latin typeface="Segoe UI Semibold" panose="020B0702040204020203" pitchFamily="34" charset="0"/>
                        </a:rPr>
                        <a:t>Elastic Pools</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l" rtl="0" fontAlgn="ctr"/>
                      <a:r>
                        <a:rPr lang="en-US" sz="1100" b="0" i="0" u="none" strike="noStrike">
                          <a:solidFill>
                            <a:srgbClr val="FFFFFF"/>
                          </a:solidFill>
                          <a:effectLst/>
                          <a:latin typeface="Segoe UI Semibold" panose="020B0702040204020203" pitchFamily="34" charset="0"/>
                        </a:rPr>
                        <a:t>Managed Instance</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l" rtl="0" fontAlgn="ctr"/>
                      <a:r>
                        <a:rPr lang="en-US" sz="1100" b="0" i="0" u="none" strike="noStrike">
                          <a:solidFill>
                            <a:srgbClr val="FFFFFF"/>
                          </a:solidFill>
                          <a:effectLst/>
                          <a:latin typeface="Segoe UI Semibold" panose="020B0702040204020203" pitchFamily="34" charset="0"/>
                        </a:rPr>
                        <a:t>Single</a:t>
                      </a:r>
                    </a:p>
                  </a:txBody>
                  <a:tcPr marL="45720" marR="6543" marT="6543"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3686480113"/>
                  </a:ext>
                </a:extLst>
              </a:tr>
              <a:tr h="562437">
                <a:tc>
                  <a:txBody>
                    <a:bodyPr/>
                    <a:lstStyle/>
                    <a:p>
                      <a:pPr algn="l" rtl="0" fontAlgn="ctr"/>
                      <a:r>
                        <a:rPr lang="en-US" sz="1050" b="0" i="0" u="none" strike="noStrike">
                          <a:solidFill>
                            <a:srgbClr val="0070C0"/>
                          </a:solidFill>
                          <a:effectLst/>
                          <a:latin typeface="Segoe UI Semibold" panose="020B0702040204020203" pitchFamily="34" charset="0"/>
                        </a:rPr>
                        <a:t>Compute tiers</a:t>
                      </a:r>
                    </a:p>
                  </a:txBody>
                  <a:tcPr marL="6543" marR="6543" marT="6543" marB="0">
                    <a:lnL w="12700" cap="flat" cmpd="sng" algn="ctr">
                      <a:noFill/>
                      <a:prstDash val="solid"/>
                      <a:round/>
                      <a:headEnd type="none" w="med" len="med"/>
                      <a:tailEnd type="none" w="med" len="med"/>
                    </a:lnL>
                    <a:lnR>
                      <a:noFill/>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900" b="0" i="0" u="none" strike="noStrike" dirty="0">
                          <a:solidFill>
                            <a:srgbClr val="000000"/>
                          </a:solidFill>
                          <a:effectLst/>
                          <a:latin typeface="Segoe UI" panose="020B0502040204020203" pitchFamily="34" charset="0"/>
                        </a:rPr>
                        <a:t>Gen4: 1 to 24 vCore</a:t>
                      </a:r>
                      <a:br>
                        <a:rPr lang="en-US" sz="900" b="0" i="0" u="none" strike="noStrike" dirty="0">
                          <a:solidFill>
                            <a:srgbClr val="000000"/>
                          </a:solidFill>
                          <a:effectLst/>
                          <a:latin typeface="Segoe UI" panose="020B0502040204020203" pitchFamily="34" charset="0"/>
                        </a:rPr>
                      </a:br>
                      <a:r>
                        <a:rPr lang="en-US" sz="900" b="0" i="0" u="none" strike="noStrike" dirty="0">
                          <a:solidFill>
                            <a:srgbClr val="000000"/>
                          </a:solidFill>
                          <a:effectLst/>
                          <a:latin typeface="Segoe UI" panose="020B0502040204020203" pitchFamily="34" charset="0"/>
                        </a:rPr>
                        <a:t>Gen5: 2 to 80 vCore</a:t>
                      </a:r>
                    </a:p>
                    <a:p>
                      <a:pPr algn="l" rtl="0" fontAlgn="ctr"/>
                      <a:r>
                        <a:rPr lang="en-US" sz="900" b="0" i="0" u="none" strike="noStrike" dirty="0">
                          <a:solidFill>
                            <a:srgbClr val="000000"/>
                          </a:solidFill>
                          <a:effectLst/>
                          <a:latin typeface="Segoe UI" panose="020B0502040204020203" pitchFamily="34" charset="0"/>
                        </a:rPr>
                        <a:t>Serverless: 1 to 4 vCore</a:t>
                      </a:r>
                    </a:p>
                  </a:txBody>
                  <a:tcPr marL="45720" marR="6543" marT="6543" marB="0">
                    <a:lnL>
                      <a:noFill/>
                    </a:lnL>
                    <a:lnR>
                      <a:noFill/>
                    </a:lnR>
                    <a:lnT>
                      <a:noFill/>
                    </a:lnT>
                    <a:lnB w="6350" cap="flat" cmpd="sng" algn="ctr">
                      <a:solidFill>
                        <a:srgbClr val="808080"/>
                      </a:solidFill>
                      <a:prstDash val="solid"/>
                      <a:round/>
                      <a:headEnd type="none" w="med" len="med"/>
                      <a:tailEnd type="none" w="med" len="med"/>
                    </a:lnB>
                  </a:tcPr>
                </a:tc>
                <a:tc>
                  <a:txBody>
                    <a:bodyPr/>
                    <a:lstStyle/>
                    <a:p>
                      <a:pPr algn="l" rtl="0" fontAlgn="ctr"/>
                      <a:r>
                        <a:rPr lang="en-US" sz="900" b="0" i="0" u="none" strike="noStrike" dirty="0">
                          <a:solidFill>
                            <a:srgbClr val="000000"/>
                          </a:solidFill>
                          <a:effectLst/>
                          <a:latin typeface="Segoe UI" panose="020B0502040204020203" pitchFamily="34" charset="0"/>
                        </a:rPr>
                        <a:t>Gen4: 4 to 24 vCore</a:t>
                      </a:r>
                      <a:br>
                        <a:rPr lang="en-US" sz="900" b="0" i="0" u="none" strike="noStrike" dirty="0">
                          <a:solidFill>
                            <a:srgbClr val="000000"/>
                          </a:solidFill>
                          <a:effectLst/>
                          <a:latin typeface="Segoe UI" panose="020B0502040204020203" pitchFamily="34" charset="0"/>
                        </a:rPr>
                      </a:br>
                      <a:r>
                        <a:rPr lang="en-US" sz="900" b="0" i="0" u="none" strike="noStrike" dirty="0">
                          <a:solidFill>
                            <a:srgbClr val="000000"/>
                          </a:solidFill>
                          <a:effectLst/>
                          <a:latin typeface="Segoe UI" panose="020B0502040204020203" pitchFamily="34" charset="0"/>
                        </a:rPr>
                        <a:t>Gen5: 4 to 80 vCore</a:t>
                      </a:r>
                    </a:p>
                  </a:txBody>
                  <a:tcPr marL="45720" marR="6543" marT="6543" marB="0">
                    <a:lnL>
                      <a:noFill/>
                    </a:lnL>
                    <a:lnR>
                      <a:noFill/>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900" b="0" i="0" u="none" strike="noStrike" dirty="0">
                          <a:solidFill>
                            <a:srgbClr val="000000"/>
                          </a:solidFill>
                          <a:effectLst/>
                          <a:latin typeface="Segoe UI" panose="020B0502040204020203" pitchFamily="34" charset="0"/>
                        </a:rPr>
                        <a:t>Gen4: 1 to 24 vCore</a:t>
                      </a:r>
                      <a:br>
                        <a:rPr lang="en-US" sz="900" b="0" i="0" u="none" strike="noStrike" dirty="0">
                          <a:solidFill>
                            <a:srgbClr val="000000"/>
                          </a:solidFill>
                          <a:effectLst/>
                          <a:latin typeface="Segoe UI" panose="020B0502040204020203" pitchFamily="34" charset="0"/>
                        </a:rPr>
                      </a:br>
                      <a:r>
                        <a:rPr lang="en-US" sz="900" b="0" i="0" u="none" strike="noStrike" dirty="0">
                          <a:solidFill>
                            <a:srgbClr val="000000"/>
                          </a:solidFill>
                          <a:effectLst/>
                          <a:latin typeface="Segoe UI" panose="020B0502040204020203" pitchFamily="34" charset="0"/>
                        </a:rPr>
                        <a:t>Gen5: 2 to 80 vCore</a:t>
                      </a:r>
                    </a:p>
                  </a:txBody>
                  <a:tcPr marL="45720" marR="6543" marT="6543" marB="0">
                    <a:lnL>
                      <a:noFill/>
                    </a:lnL>
                    <a:lnR>
                      <a:noFill/>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900" b="0" i="0" u="none" strike="noStrike" dirty="0">
                          <a:solidFill>
                            <a:srgbClr val="000000"/>
                          </a:solidFill>
                          <a:effectLst/>
                          <a:latin typeface="Segoe UI" panose="020B0502040204020203" pitchFamily="34" charset="0"/>
                        </a:rPr>
                        <a:t>Gen4: 4 to 24 vCore</a:t>
                      </a:r>
                      <a:br>
                        <a:rPr lang="en-US" sz="900" b="0" i="0" u="none" strike="noStrike" dirty="0">
                          <a:solidFill>
                            <a:srgbClr val="000000"/>
                          </a:solidFill>
                          <a:effectLst/>
                          <a:latin typeface="Segoe UI" panose="020B0502040204020203" pitchFamily="34" charset="0"/>
                        </a:rPr>
                      </a:br>
                      <a:r>
                        <a:rPr lang="en-US" sz="900" b="0" i="0" u="none" strike="noStrike" dirty="0">
                          <a:solidFill>
                            <a:srgbClr val="000000"/>
                          </a:solidFill>
                          <a:effectLst/>
                          <a:latin typeface="Segoe UI" panose="020B0502040204020203" pitchFamily="34" charset="0"/>
                        </a:rPr>
                        <a:t>Gen5: 4 to 80 vCore</a:t>
                      </a:r>
                    </a:p>
                  </a:txBody>
                  <a:tcPr marL="45720" marR="6543" marT="6543" marB="0">
                    <a:lnL>
                      <a:noFill/>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900" b="0" i="0" u="none" strike="noStrike">
                          <a:solidFill>
                            <a:srgbClr val="000000"/>
                          </a:solidFill>
                          <a:effectLst/>
                          <a:latin typeface="Segoe UI" panose="020B0502040204020203" pitchFamily="34" charset="0"/>
                        </a:rPr>
                        <a:t>Gen4: 1 to 24 </a:t>
                      </a:r>
                      <a:r>
                        <a:rPr lang="en-US" sz="900" b="0" i="0" u="none" strike="noStrike" err="1">
                          <a:solidFill>
                            <a:srgbClr val="000000"/>
                          </a:solidFill>
                          <a:effectLst/>
                          <a:latin typeface="Segoe UI" panose="020B0502040204020203" pitchFamily="34" charset="0"/>
                        </a:rPr>
                        <a:t>vCore</a:t>
                      </a:r>
                      <a:br>
                        <a:rPr lang="en-US" sz="900" b="0" i="0" u="none" strike="noStrike">
                          <a:solidFill>
                            <a:srgbClr val="000000"/>
                          </a:solidFill>
                          <a:effectLst/>
                          <a:latin typeface="Segoe UI" panose="020B0502040204020203" pitchFamily="34" charset="0"/>
                        </a:rPr>
                      </a:br>
                      <a:r>
                        <a:rPr lang="en-US" sz="900" b="0" i="0" u="none" strike="noStrike">
                          <a:solidFill>
                            <a:srgbClr val="000000"/>
                          </a:solidFill>
                          <a:effectLst/>
                          <a:latin typeface="Segoe UI" panose="020B0502040204020203" pitchFamily="34" charset="0"/>
                        </a:rPr>
                        <a:t>Gen5: 2 to 80 </a:t>
                      </a:r>
                      <a:r>
                        <a:rPr lang="en-US" sz="900" b="0" i="0" u="none" strike="noStrike" err="1">
                          <a:solidFill>
                            <a:srgbClr val="000000"/>
                          </a:solidFill>
                          <a:effectLst/>
                          <a:latin typeface="Segoe UI" panose="020B0502040204020203" pitchFamily="34" charset="0"/>
                        </a:rPr>
                        <a:t>vCore</a:t>
                      </a:r>
                      <a:endParaRPr lang="en-US" sz="900" b="0" i="0" u="none" strike="noStrike">
                        <a:solidFill>
                          <a:srgbClr val="000000"/>
                        </a:solidFill>
                        <a:effectLst/>
                        <a:latin typeface="Segoe UI" panose="020B0502040204020203" pitchFamily="34" charset="0"/>
                      </a:endParaRPr>
                    </a:p>
                  </a:txBody>
                  <a:tcPr marL="45720" marR="6543" marT="6543"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502543038"/>
                  </a:ext>
                </a:extLst>
              </a:tr>
              <a:tr h="183551">
                <a:tc rowSpan="2">
                  <a:txBody>
                    <a:bodyPr/>
                    <a:lstStyle/>
                    <a:p>
                      <a:pPr algn="l" rtl="0" fontAlgn="ctr"/>
                      <a:r>
                        <a:rPr lang="en-US" sz="1050" b="0" i="0" u="none" strike="noStrike">
                          <a:solidFill>
                            <a:srgbClr val="0070C0"/>
                          </a:solidFill>
                          <a:effectLst/>
                          <a:latin typeface="Segoe UI Semibold" panose="020B0702040204020203" pitchFamily="34" charset="0"/>
                        </a:rPr>
                        <a:t>Storage</a:t>
                      </a:r>
                    </a:p>
                  </a:txBody>
                  <a:tcPr marL="6543" marR="6543" marT="6543" marB="0">
                    <a:lnL w="12700" cap="flat" cmpd="sng" algn="ctr">
                      <a:no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l" rtl="0" fontAlgn="ctr"/>
                      <a:r>
                        <a:rPr lang="en-US" sz="1050" b="0" i="0" u="none" strike="noStrike" dirty="0">
                          <a:solidFill>
                            <a:srgbClr val="000000"/>
                          </a:solidFill>
                          <a:effectLst/>
                          <a:latin typeface="Segoe UI Semibold" panose="020B0702040204020203" pitchFamily="34" charset="0"/>
                          <a:cs typeface="Segoe UI Semibold" panose="020B0702040204020203" pitchFamily="34" charset="0"/>
                        </a:rPr>
                        <a:t>Premium remote</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l" rtl="0" fontAlgn="ctr"/>
                      <a:r>
                        <a:rPr lang="en-US" sz="1050" b="0" i="0" u="none" strike="noStrike">
                          <a:solidFill>
                            <a:srgbClr val="000000"/>
                          </a:solidFill>
                          <a:effectLst/>
                          <a:latin typeface="Segoe UI Semibold" panose="020B0702040204020203" pitchFamily="34" charset="0"/>
                          <a:cs typeface="Segoe UI Semibold" panose="020B0702040204020203" pitchFamily="34" charset="0"/>
                        </a:rPr>
                        <a:t>Local SSD</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l" rtl="0" fontAlgn="ctr"/>
                      <a:r>
                        <a:rPr lang="en-US" sz="1050" b="0" i="0" u="none" strike="noStrike">
                          <a:solidFill>
                            <a:srgbClr val="000000"/>
                          </a:solidFill>
                          <a:effectLst/>
                          <a:latin typeface="Segoe UI Semibold" panose="020B0702040204020203" pitchFamily="34" charset="0"/>
                          <a:cs typeface="Segoe UI Semibold" panose="020B0702040204020203" pitchFamily="34" charset="0"/>
                        </a:rPr>
                        <a:t>Local SSD Cache</a:t>
                      </a:r>
                    </a:p>
                  </a:txBody>
                  <a:tcPr marL="45720" marR="6543" marT="6543"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57634762"/>
                  </a:ext>
                </a:extLst>
              </a:tr>
              <a:tr h="581203">
                <a:tc vMerge="1">
                  <a:txBody>
                    <a:bodyPr/>
                    <a:lstStyle/>
                    <a:p>
                      <a:endParaRPr lang="en-US"/>
                    </a:p>
                  </a:txBody>
                  <a:tcPr/>
                </a:tc>
                <a:tc>
                  <a:txBody>
                    <a:bodyPr/>
                    <a:lstStyle/>
                    <a:p>
                      <a:pPr algn="l" rtl="0" fontAlgn="ctr"/>
                      <a:r>
                        <a:rPr lang="en-US" sz="1000" b="0" i="0" u="none" strike="noStrike" dirty="0">
                          <a:solidFill>
                            <a:srgbClr val="000000"/>
                          </a:solidFill>
                          <a:effectLst/>
                          <a:latin typeface="Segoe UI" panose="020B0502040204020203" pitchFamily="34" charset="0"/>
                        </a:rPr>
                        <a:t>32GB – 4TB per instance</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Segoe UI" panose="020B0502040204020203" pitchFamily="34" charset="0"/>
                        </a:rPr>
                        <a:t>32GB – 8TB per instance</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Segoe UI" panose="020B0502040204020203" pitchFamily="34" charset="0"/>
                        </a:rPr>
                        <a:t>32GB – 4TB per instance</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Segoe UI" panose="020B0502040204020203" pitchFamily="34" charset="0"/>
                        </a:rPr>
                        <a:t>32GB – 4TB per instance</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Segoe UI" panose="020B0502040204020203" pitchFamily="34" charset="0"/>
                        </a:rPr>
                        <a:t>Scale from 10GB to 200TB of storage in 1GB increments</a:t>
                      </a:r>
                    </a:p>
                  </a:txBody>
                  <a:tcPr marL="45720" marR="6543" marT="6543"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45220347"/>
                  </a:ext>
                </a:extLst>
              </a:tr>
              <a:tr h="418477">
                <a:tc>
                  <a:txBody>
                    <a:bodyPr/>
                    <a:lstStyle/>
                    <a:p>
                      <a:pPr algn="l" rtl="0" fontAlgn="ctr"/>
                      <a:r>
                        <a:rPr lang="en-US" sz="1050" b="0" i="0" u="none" strike="noStrike">
                          <a:solidFill>
                            <a:srgbClr val="0070C0"/>
                          </a:solidFill>
                          <a:effectLst/>
                          <a:latin typeface="Segoe UI Semibold" panose="020B0702040204020203" pitchFamily="34" charset="0"/>
                        </a:rPr>
                        <a:t>In-Memory</a:t>
                      </a:r>
                    </a:p>
                  </a:txBody>
                  <a:tcPr marL="6543" marR="6543" marT="6543" marB="0">
                    <a:lnL w="12700" cap="flat" cmpd="sng" algn="ctr">
                      <a:no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l" rtl="0" fontAlgn="ctr"/>
                      <a:r>
                        <a:rPr lang="en-US" sz="1050" b="0" i="0" u="none" strike="noStrike" dirty="0">
                          <a:solidFill>
                            <a:srgbClr val="000000"/>
                          </a:solidFill>
                          <a:effectLst/>
                          <a:latin typeface="Segoe UI" panose="020B0502040204020203" pitchFamily="34" charset="0"/>
                        </a:rPr>
                        <a:t>Not supported</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l" rtl="0" fontAlgn="ctr"/>
                      <a:r>
                        <a:rPr lang="en-US" sz="1050" b="0" i="0" u="none" strike="noStrike" dirty="0">
                          <a:solidFill>
                            <a:srgbClr val="000000"/>
                          </a:solidFill>
                          <a:effectLst/>
                          <a:latin typeface="Segoe UI" panose="020B0502040204020203" pitchFamily="34" charset="0"/>
                        </a:rPr>
                        <a:t>Supported</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l" rtl="0" fontAlgn="ctr"/>
                      <a:r>
                        <a:rPr lang="en-US" sz="1050" b="0" i="0" u="none" strike="noStrike">
                          <a:solidFill>
                            <a:srgbClr val="000000"/>
                          </a:solidFill>
                          <a:effectLst/>
                          <a:latin typeface="Segoe UI" panose="020B0502040204020203" pitchFamily="34" charset="0"/>
                        </a:rPr>
                        <a:t>Not supported</a:t>
                      </a:r>
                    </a:p>
                  </a:txBody>
                  <a:tcPr marL="45720" marR="6543" marT="6543"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06186239"/>
                  </a:ext>
                </a:extLst>
              </a:tr>
              <a:tr h="359892">
                <a:tc>
                  <a:txBody>
                    <a:bodyPr/>
                    <a:lstStyle/>
                    <a:p>
                      <a:pPr algn="l" rtl="0" fontAlgn="ctr"/>
                      <a:r>
                        <a:rPr lang="en-US" sz="1050" b="0" i="0" u="none" strike="noStrike">
                          <a:solidFill>
                            <a:srgbClr val="0070C0"/>
                          </a:solidFill>
                          <a:effectLst/>
                          <a:latin typeface="Segoe UI Semibold" panose="020B0702040204020203" pitchFamily="34" charset="0"/>
                        </a:rPr>
                        <a:t>Read-write IO</a:t>
                      </a:r>
                    </a:p>
                  </a:txBody>
                  <a:tcPr marL="6543" marR="6543" marT="6543" marB="0">
                    <a:lnL w="12700" cap="flat" cmpd="sng" algn="ctr">
                      <a:no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l" rtl="0" fontAlgn="ctr"/>
                      <a:r>
                        <a:rPr lang="en-US" sz="1050" b="0" i="0" u="none" strike="noStrike">
                          <a:solidFill>
                            <a:srgbClr val="000000"/>
                          </a:solidFill>
                          <a:effectLst/>
                          <a:latin typeface="Segoe UI" panose="020B0502040204020203" pitchFamily="34" charset="0"/>
                        </a:rPr>
                        <a:t>~2ms for all data access</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l" rtl="0" fontAlgn="ctr"/>
                      <a:r>
                        <a:rPr lang="en-US" sz="1050" b="0" i="0" u="none" strike="noStrike" dirty="0">
                          <a:solidFill>
                            <a:srgbClr val="000000"/>
                          </a:solidFill>
                          <a:effectLst/>
                          <a:latin typeface="Segoe UI" panose="020B0502040204020203" pitchFamily="34" charset="0"/>
                        </a:rPr>
                        <a:t>&lt;0.5ms for all data access</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l" rtl="0" fontAlgn="ctr"/>
                      <a:r>
                        <a:rPr lang="en-US" sz="1050" b="0" i="0" u="none" strike="noStrike">
                          <a:solidFill>
                            <a:srgbClr val="000000"/>
                          </a:solidFill>
                          <a:effectLst/>
                          <a:latin typeface="Segoe UI" panose="020B0502040204020203" pitchFamily="34" charset="0"/>
                        </a:rPr>
                        <a:t>&lt;0.5ms for hot data access</a:t>
                      </a:r>
                      <a:br>
                        <a:rPr lang="en-US" sz="1050" b="0" i="0" u="none" strike="noStrike">
                          <a:solidFill>
                            <a:srgbClr val="000000"/>
                          </a:solidFill>
                          <a:effectLst/>
                          <a:latin typeface="Segoe UI" panose="020B0502040204020203" pitchFamily="34" charset="0"/>
                        </a:rPr>
                      </a:br>
                      <a:r>
                        <a:rPr lang="en-US" sz="1050" b="0" i="0" u="none" strike="noStrike">
                          <a:solidFill>
                            <a:srgbClr val="000000"/>
                          </a:solidFill>
                          <a:effectLst/>
                          <a:latin typeface="Segoe UI" panose="020B0502040204020203" pitchFamily="34" charset="0"/>
                        </a:rPr>
                        <a:t>~2ms otherwise</a:t>
                      </a:r>
                    </a:p>
                  </a:txBody>
                  <a:tcPr marL="45720" marR="6543" marT="6543"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15908718"/>
                  </a:ext>
                </a:extLst>
              </a:tr>
              <a:tr h="414382">
                <a:tc>
                  <a:txBody>
                    <a:bodyPr/>
                    <a:lstStyle/>
                    <a:p>
                      <a:pPr algn="l" rtl="0" fontAlgn="ctr"/>
                      <a:r>
                        <a:rPr lang="en-US" sz="1050" b="0" i="0" u="none" strike="noStrike">
                          <a:solidFill>
                            <a:srgbClr val="0070C0"/>
                          </a:solidFill>
                          <a:effectLst/>
                          <a:latin typeface="Segoe UI Semibold" panose="020B0702040204020203" pitchFamily="34" charset="0"/>
                        </a:rPr>
                        <a:t>Availability</a:t>
                      </a:r>
                    </a:p>
                  </a:txBody>
                  <a:tcPr marL="6543" marR="6543" marT="6543" marB="0">
                    <a:lnL w="12700" cap="flat" cmpd="sng" algn="ctr">
                      <a:no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l" rtl="0" fontAlgn="ctr"/>
                      <a:r>
                        <a:rPr lang="en-US" sz="1050" b="0" i="0" u="none" strike="noStrike">
                          <a:solidFill>
                            <a:srgbClr val="000000"/>
                          </a:solidFill>
                          <a:effectLst/>
                          <a:latin typeface="Segoe UI" panose="020B0502040204020203" pitchFamily="34" charset="0"/>
                        </a:rPr>
                        <a:t>2 read replicas</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l" rtl="0" fontAlgn="ctr"/>
                      <a:r>
                        <a:rPr lang="it-IT" sz="1050" b="0" i="0" u="none" strike="noStrike">
                          <a:solidFill>
                            <a:srgbClr val="000000"/>
                          </a:solidFill>
                          <a:effectLst/>
                          <a:latin typeface="Segoe UI" panose="020B0502040204020203" pitchFamily="34" charset="0"/>
                        </a:rPr>
                        <a:t>3 replicas, 1 read-scale replica, </a:t>
                      </a:r>
                      <a:br>
                        <a:rPr lang="it-IT" sz="1050" b="0" i="0" u="none" strike="noStrike">
                          <a:solidFill>
                            <a:srgbClr val="000000"/>
                          </a:solidFill>
                          <a:effectLst/>
                          <a:latin typeface="Segoe UI" panose="020B0502040204020203" pitchFamily="34" charset="0"/>
                        </a:rPr>
                      </a:br>
                      <a:r>
                        <a:rPr lang="it-IT" sz="1050" b="0" i="0" u="none" strike="noStrike">
                          <a:solidFill>
                            <a:srgbClr val="000000"/>
                          </a:solidFill>
                          <a:effectLst/>
                          <a:latin typeface="Segoe UI" panose="020B0502040204020203" pitchFamily="34" charset="0"/>
                        </a:rPr>
                        <a:t>zone-redundant HA</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l" rtl="0" fontAlgn="ctr"/>
                      <a:r>
                        <a:rPr lang="en-US" sz="1050" b="0" i="0" u="none" strike="noStrike" dirty="0">
                          <a:solidFill>
                            <a:srgbClr val="000000"/>
                          </a:solidFill>
                          <a:effectLst/>
                          <a:latin typeface="Segoe UI" panose="020B0502040204020203" pitchFamily="34" charset="0"/>
                        </a:rPr>
                        <a:t>Primary read/write replica + </a:t>
                      </a:r>
                      <a:br>
                        <a:rPr lang="en-US" sz="1050" b="0" i="0" u="none" strike="noStrike" dirty="0">
                          <a:solidFill>
                            <a:srgbClr val="000000"/>
                          </a:solidFill>
                          <a:effectLst/>
                          <a:latin typeface="Segoe UI" panose="020B0502040204020203" pitchFamily="34" charset="0"/>
                        </a:rPr>
                      </a:br>
                      <a:r>
                        <a:rPr lang="en-US" sz="1050" b="0" i="0" u="none" strike="noStrike" dirty="0">
                          <a:solidFill>
                            <a:srgbClr val="000000"/>
                          </a:solidFill>
                          <a:effectLst/>
                          <a:latin typeface="Segoe UI" panose="020B0502040204020203" pitchFamily="34" charset="0"/>
                        </a:rPr>
                        <a:t>up to 4 read replicas</a:t>
                      </a:r>
                    </a:p>
                  </a:txBody>
                  <a:tcPr marL="45720" marR="6543" marT="6543"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344845074"/>
                  </a:ext>
                </a:extLst>
              </a:tr>
              <a:tr h="343098">
                <a:tc>
                  <a:txBody>
                    <a:bodyPr/>
                    <a:lstStyle/>
                    <a:p>
                      <a:pPr algn="l" rtl="0" fontAlgn="ctr"/>
                      <a:r>
                        <a:rPr lang="en-US" sz="1050" b="0" i="0" u="none" strike="noStrike" dirty="0">
                          <a:solidFill>
                            <a:srgbClr val="0070C0"/>
                          </a:solidFill>
                          <a:effectLst/>
                          <a:latin typeface="Segoe UI Semibold" panose="020B0702040204020203" pitchFamily="34" charset="0"/>
                        </a:rPr>
                        <a:t>Backups</a:t>
                      </a:r>
                    </a:p>
                  </a:txBody>
                  <a:tcPr marL="6543" marR="6543" marT="6543" marB="0">
                    <a:lnL w="12700" cap="flat" cmpd="sng" algn="ctr">
                      <a:no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algn="l" rtl="0" fontAlgn="ctr"/>
                      <a:r>
                        <a:rPr lang="en-US" sz="1000" b="0" i="0" u="none" strike="noStrike">
                          <a:solidFill>
                            <a:srgbClr val="000000"/>
                          </a:solidFill>
                          <a:effectLst/>
                          <a:latin typeface="Segoe UI" panose="020B0502040204020203" pitchFamily="34" charset="0"/>
                        </a:rPr>
                        <a:t>RA-GRS, 7-35 days (7 days by default)</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2">
                  <a:txBody>
                    <a:bodyPr/>
                    <a:lstStyle/>
                    <a:p>
                      <a:pPr algn="l" rtl="0" fontAlgn="ctr"/>
                      <a:r>
                        <a:rPr lang="en-US" sz="1000" b="0" i="0" u="none" strike="noStrike">
                          <a:solidFill>
                            <a:srgbClr val="000000"/>
                          </a:solidFill>
                          <a:effectLst/>
                          <a:latin typeface="Segoe UI" panose="020B0502040204020203" pitchFamily="34" charset="0"/>
                        </a:rPr>
                        <a:t>RA-GRS, 7-35 days (7 days by default)</a:t>
                      </a:r>
                    </a:p>
                  </a:txBody>
                  <a:tcPr marL="45720" marR="6543" marT="6543"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a:txBody>
                    <a:bodyPr/>
                    <a:lstStyle/>
                    <a:p>
                      <a:pPr algn="l" rtl="0" fontAlgn="ctr"/>
                      <a:r>
                        <a:rPr lang="en-US" sz="1000" b="0" i="0" u="none" strike="noStrike" dirty="0">
                          <a:solidFill>
                            <a:srgbClr val="000000"/>
                          </a:solidFill>
                          <a:effectLst/>
                          <a:latin typeface="Segoe UI" panose="020B0502040204020203" pitchFamily="34" charset="0"/>
                        </a:rPr>
                        <a:t>LRS, ZRS, RA-GRS, 7-35 days (7 days by default)</a:t>
                      </a:r>
                    </a:p>
                  </a:txBody>
                  <a:tcPr marL="45720" marR="6543" marT="6543"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00398857"/>
                  </a:ext>
                </a:extLst>
              </a:tr>
            </a:tbl>
          </a:graphicData>
        </a:graphic>
      </p:graphicFrame>
    </p:spTree>
    <p:extLst>
      <p:ext uri="{BB962C8B-B14F-4D97-AF65-F5344CB8AC3E}">
        <p14:creationId xmlns:p14="http://schemas.microsoft.com/office/powerpoint/2010/main" val="376246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3A3A-3E3D-439C-8D38-6DCFC02C15DA}"/>
              </a:ext>
            </a:extLst>
          </p:cNvPr>
          <p:cNvSpPr>
            <a:spLocks noGrp="1"/>
          </p:cNvSpPr>
          <p:nvPr>
            <p:ph type="title"/>
          </p:nvPr>
        </p:nvSpPr>
        <p:spPr/>
        <p:txBody>
          <a:bodyPr/>
          <a:lstStyle/>
          <a:p>
            <a:r>
              <a:rPr lang="zh-TW" altLang="en-US" dirty="0"/>
              <a:t>自動暫停與繼續</a:t>
            </a:r>
            <a:endParaRPr lang="en-US" dirty="0"/>
          </a:p>
        </p:txBody>
      </p:sp>
      <p:graphicFrame>
        <p:nvGraphicFramePr>
          <p:cNvPr id="17" name="Diagram 16">
            <a:extLst>
              <a:ext uri="{FF2B5EF4-FFF2-40B4-BE49-F238E27FC236}">
                <a16:creationId xmlns:a16="http://schemas.microsoft.com/office/drawing/2014/main" id="{C050B46E-8B4E-4729-B2A4-02DA10D14956}"/>
              </a:ext>
            </a:extLst>
          </p:cNvPr>
          <p:cNvGraphicFramePr/>
          <p:nvPr/>
        </p:nvGraphicFramePr>
        <p:xfrm>
          <a:off x="333538" y="1863408"/>
          <a:ext cx="5730240" cy="4146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a:extLst>
              <a:ext uri="{FF2B5EF4-FFF2-40B4-BE49-F238E27FC236}">
                <a16:creationId xmlns:a16="http://schemas.microsoft.com/office/drawing/2014/main" id="{3A53BEFE-48E8-451B-843A-E014F932015B}"/>
              </a:ext>
            </a:extLst>
          </p:cNvPr>
          <p:cNvSpPr>
            <a:spLocks noChangeAspect="1"/>
          </p:cNvSpPr>
          <p:nvPr/>
        </p:nvSpPr>
        <p:spPr>
          <a:xfrm>
            <a:off x="1633002" y="2709122"/>
            <a:ext cx="227294" cy="22729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sp>
        <p:nvSpPr>
          <p:cNvPr id="22" name="Oval 21">
            <a:extLst>
              <a:ext uri="{FF2B5EF4-FFF2-40B4-BE49-F238E27FC236}">
                <a16:creationId xmlns:a16="http://schemas.microsoft.com/office/drawing/2014/main" id="{4F5BA10E-FA13-4EAA-9E2B-98D04C767EF4}"/>
              </a:ext>
            </a:extLst>
          </p:cNvPr>
          <p:cNvSpPr>
            <a:spLocks noChangeAspect="1"/>
          </p:cNvSpPr>
          <p:nvPr/>
        </p:nvSpPr>
        <p:spPr>
          <a:xfrm>
            <a:off x="1633002" y="4907455"/>
            <a:ext cx="227294" cy="22729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3</a:t>
            </a:r>
          </a:p>
        </p:txBody>
      </p:sp>
      <p:sp>
        <p:nvSpPr>
          <p:cNvPr id="23" name="Oval 22">
            <a:extLst>
              <a:ext uri="{FF2B5EF4-FFF2-40B4-BE49-F238E27FC236}">
                <a16:creationId xmlns:a16="http://schemas.microsoft.com/office/drawing/2014/main" id="{F60CBBA7-0462-4035-884D-6741A6D901EC}"/>
              </a:ext>
            </a:extLst>
          </p:cNvPr>
          <p:cNvSpPr>
            <a:spLocks noChangeAspect="1"/>
          </p:cNvSpPr>
          <p:nvPr/>
        </p:nvSpPr>
        <p:spPr>
          <a:xfrm>
            <a:off x="4539851" y="4907455"/>
            <a:ext cx="227294" cy="22729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a:t>
            </a:r>
          </a:p>
        </p:txBody>
      </p:sp>
      <p:sp>
        <p:nvSpPr>
          <p:cNvPr id="24" name="Oval 23">
            <a:extLst>
              <a:ext uri="{FF2B5EF4-FFF2-40B4-BE49-F238E27FC236}">
                <a16:creationId xmlns:a16="http://schemas.microsoft.com/office/drawing/2014/main" id="{CEE5FE3C-AB8C-4F30-A26C-56CDBEB7096A}"/>
              </a:ext>
            </a:extLst>
          </p:cNvPr>
          <p:cNvSpPr>
            <a:spLocks noChangeAspect="1"/>
          </p:cNvSpPr>
          <p:nvPr/>
        </p:nvSpPr>
        <p:spPr>
          <a:xfrm>
            <a:off x="4539851" y="2714743"/>
            <a:ext cx="227294" cy="22729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a:t>
            </a:r>
          </a:p>
        </p:txBody>
      </p:sp>
      <p:sp>
        <p:nvSpPr>
          <p:cNvPr id="25" name="Oval 24">
            <a:extLst>
              <a:ext uri="{FF2B5EF4-FFF2-40B4-BE49-F238E27FC236}">
                <a16:creationId xmlns:a16="http://schemas.microsoft.com/office/drawing/2014/main" id="{D69F2D5B-19FA-4FD2-B5F0-5B541B2C3821}"/>
              </a:ext>
            </a:extLst>
          </p:cNvPr>
          <p:cNvSpPr>
            <a:spLocks noChangeAspect="1"/>
          </p:cNvSpPr>
          <p:nvPr/>
        </p:nvSpPr>
        <p:spPr>
          <a:xfrm>
            <a:off x="6697769" y="2273953"/>
            <a:ext cx="227294" cy="22729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a:t>
            </a:r>
          </a:p>
        </p:txBody>
      </p:sp>
      <p:sp>
        <p:nvSpPr>
          <p:cNvPr id="26" name="Oval 25">
            <a:extLst>
              <a:ext uri="{FF2B5EF4-FFF2-40B4-BE49-F238E27FC236}">
                <a16:creationId xmlns:a16="http://schemas.microsoft.com/office/drawing/2014/main" id="{FC76C7EF-93D3-4507-AF07-1B8721DD261E}"/>
              </a:ext>
            </a:extLst>
          </p:cNvPr>
          <p:cNvSpPr>
            <a:spLocks noChangeAspect="1"/>
          </p:cNvSpPr>
          <p:nvPr/>
        </p:nvSpPr>
        <p:spPr>
          <a:xfrm>
            <a:off x="6697769" y="3555805"/>
            <a:ext cx="227294" cy="22729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a:t>
            </a:r>
          </a:p>
        </p:txBody>
      </p:sp>
      <p:sp>
        <p:nvSpPr>
          <p:cNvPr id="27" name="Oval 26">
            <a:extLst>
              <a:ext uri="{FF2B5EF4-FFF2-40B4-BE49-F238E27FC236}">
                <a16:creationId xmlns:a16="http://schemas.microsoft.com/office/drawing/2014/main" id="{265F63DA-4532-42AC-BAB5-886F0E653F41}"/>
              </a:ext>
            </a:extLst>
          </p:cNvPr>
          <p:cNvSpPr>
            <a:spLocks noChangeAspect="1"/>
          </p:cNvSpPr>
          <p:nvPr/>
        </p:nvSpPr>
        <p:spPr>
          <a:xfrm>
            <a:off x="6699656" y="4595866"/>
            <a:ext cx="227294" cy="22729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28" name="Oval 27">
            <a:extLst>
              <a:ext uri="{FF2B5EF4-FFF2-40B4-BE49-F238E27FC236}">
                <a16:creationId xmlns:a16="http://schemas.microsoft.com/office/drawing/2014/main" id="{B4A4496D-77CB-46EB-BB55-62EAC15F287B}"/>
              </a:ext>
            </a:extLst>
          </p:cNvPr>
          <p:cNvSpPr>
            <a:spLocks noChangeAspect="1"/>
          </p:cNvSpPr>
          <p:nvPr/>
        </p:nvSpPr>
        <p:spPr>
          <a:xfrm>
            <a:off x="6697769" y="5371188"/>
            <a:ext cx="227294" cy="22729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sp>
        <p:nvSpPr>
          <p:cNvPr id="29" name="TextBox 28">
            <a:extLst>
              <a:ext uri="{FF2B5EF4-FFF2-40B4-BE49-F238E27FC236}">
                <a16:creationId xmlns:a16="http://schemas.microsoft.com/office/drawing/2014/main" id="{CAB4CA1F-4DD2-46CE-9E5C-0CF32285F620}"/>
              </a:ext>
            </a:extLst>
          </p:cNvPr>
          <p:cNvSpPr txBox="1"/>
          <p:nvPr/>
        </p:nvSpPr>
        <p:spPr>
          <a:xfrm>
            <a:off x="7113191" y="1875362"/>
            <a:ext cx="5078810" cy="1461169"/>
          </a:xfrm>
          <a:prstGeom prst="rect">
            <a:avLst/>
          </a:prstGeom>
          <a:noFill/>
        </p:spPr>
        <p:txBody>
          <a:bodyPr wrap="square" rtlCol="0">
            <a:spAutoFit/>
          </a:bodyPr>
          <a:lstStyle/>
          <a:p>
            <a:pPr lvl="0" defTabSz="914367">
              <a:defRPr/>
            </a:pPr>
            <a:r>
              <a:rPr lang="zh-TW" altLang="en-US" dirty="0"/>
              <a:t>如果下列條件在自動暫停延遲的持續時間內全部成立，就會觸發自動暫停</a:t>
            </a:r>
            <a:r>
              <a:rPr kumimoji="0" lang="en-US" sz="1765" b="0" i="0" u="none" strike="noStrike" kern="1200" cap="none" spc="0" normalizeH="0" baseline="0" noProof="0" dirty="0">
                <a:ln>
                  <a:noFill/>
                </a:ln>
                <a:solidFill>
                  <a:srgbClr val="000000"/>
                </a:solidFill>
                <a:effectLst/>
                <a:uLnTx/>
                <a:uFillTx/>
                <a:latin typeface="Segoe UI"/>
                <a:ea typeface="+mn-ea"/>
                <a:cs typeface="+mn-cs"/>
              </a:rPr>
              <a: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Sessions = 0</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CPU usage = 0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7FC63C18-7E55-4EE3-AE96-E6EB9F8ABAD3}"/>
              </a:ext>
            </a:extLst>
          </p:cNvPr>
          <p:cNvSpPr txBox="1"/>
          <p:nvPr/>
        </p:nvSpPr>
        <p:spPr>
          <a:xfrm>
            <a:off x="7119990" y="3069288"/>
            <a:ext cx="2339102" cy="1178784"/>
          </a:xfrm>
          <a:prstGeom prst="rect">
            <a:avLst/>
          </a:prstGeom>
          <a:noFill/>
        </p:spPr>
        <p:txBody>
          <a:bodyPr wrap="none" rtlCol="0">
            <a:spAutoFit/>
          </a:bodyPr>
          <a:lstStyle/>
          <a:p>
            <a:pPr marL="342900" lvl="0" indent="-342900" defTabSz="914367">
              <a:buFont typeface="+mj-lt"/>
              <a:buAutoNum type="arabicPeriod"/>
              <a:defRPr/>
            </a:pPr>
            <a:r>
              <a:rPr lang="zh-TW" altLang="en-US" sz="1765" dirty="0">
                <a:solidFill>
                  <a:srgbClr val="000000"/>
                </a:solidFill>
              </a:rPr>
              <a:t>進行末端日誌備份</a:t>
            </a:r>
            <a:endParaRPr lang="en-US" altLang="zh-TW" sz="1765" dirty="0">
              <a:solidFill>
                <a:srgbClr val="000000"/>
              </a:solidFill>
            </a:endParaRPr>
          </a:p>
          <a:p>
            <a:pPr marL="342900" lvl="0" indent="-342900" defTabSz="914367">
              <a:buFont typeface="+mj-lt"/>
              <a:buAutoNum type="arabicPeriod"/>
              <a:defRPr/>
            </a:pPr>
            <a:r>
              <a:rPr lang="zh-TW" altLang="en-US" sz="1765" dirty="0">
                <a:solidFill>
                  <a:srgbClr val="000000"/>
                </a:solidFill>
              </a:rPr>
              <a:t>分離資料庫檔案</a:t>
            </a:r>
            <a:endParaRPr lang="en-US" altLang="zh-TW" sz="1765" dirty="0">
              <a:solidFill>
                <a:srgbClr val="000000"/>
              </a:solidFill>
            </a:endParaRPr>
          </a:p>
          <a:p>
            <a:pPr marL="342900" lvl="0" indent="-342900" defTabSz="914367">
              <a:buFont typeface="+mj-lt"/>
              <a:buAutoNum type="arabicPeriod"/>
              <a:defRPr/>
            </a:pPr>
            <a:r>
              <a:rPr lang="zh-TW" altLang="en-US" sz="1765" dirty="0">
                <a:solidFill>
                  <a:srgbClr val="000000"/>
                </a:solidFill>
              </a:rPr>
              <a:t>終止 </a:t>
            </a:r>
            <a:r>
              <a:rPr lang="en-US" altLang="zh-TW" sz="1765" dirty="0">
                <a:solidFill>
                  <a:srgbClr val="000000"/>
                </a:solidFill>
              </a:rPr>
              <a:t>SQL </a:t>
            </a:r>
            <a:r>
              <a:rPr lang="zh-TW" altLang="en-US" sz="1765" dirty="0">
                <a:solidFill>
                  <a:srgbClr val="000000"/>
                </a:solidFill>
              </a:rPr>
              <a:t>實體</a:t>
            </a:r>
            <a:endParaRPr lang="en-US" altLang="zh-TW" sz="1765" dirty="0">
              <a:solidFill>
                <a:srgbClr val="000000"/>
              </a:solidFill>
            </a:endParaRPr>
          </a:p>
          <a:p>
            <a:pPr marL="342900" lvl="0" indent="-342900" defTabSz="914367">
              <a:buFont typeface="+mj-lt"/>
              <a:buAutoNum type="arabicPeriod"/>
              <a:defRPr/>
            </a:pPr>
            <a:r>
              <a:rPr lang="zh-TW" altLang="en-US" sz="1765" dirty="0">
                <a:solidFill>
                  <a:srgbClr val="000000"/>
                </a:solidFill>
              </a:rPr>
              <a:t>停止計算計費</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A6CE42A0-0000-46FB-88A9-2645A5291CB9}"/>
              </a:ext>
            </a:extLst>
          </p:cNvPr>
          <p:cNvSpPr txBox="1"/>
          <p:nvPr/>
        </p:nvSpPr>
        <p:spPr>
          <a:xfrm>
            <a:off x="7113190" y="4530717"/>
            <a:ext cx="1766830"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TW" altLang="en-US" sz="1765" b="0" i="0" u="none" strike="noStrike" kern="1200" cap="none" spc="0" normalizeH="0" baseline="0" noProof="0" dirty="0">
                <a:ln>
                  <a:noFill/>
                </a:ln>
                <a:solidFill>
                  <a:srgbClr val="000000"/>
                </a:solidFill>
                <a:effectLst/>
                <a:uLnTx/>
                <a:uFillTx/>
                <a:latin typeface="Segoe UI"/>
                <a:ea typeface="+mn-ea"/>
                <a:cs typeface="+mn-cs"/>
              </a:rPr>
              <a:t>接收到登入資訊</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F2F5C4-1D26-42FB-A10D-676CFB4F6561}"/>
              </a:ext>
            </a:extLst>
          </p:cNvPr>
          <p:cNvSpPr txBox="1"/>
          <p:nvPr/>
        </p:nvSpPr>
        <p:spPr>
          <a:xfrm>
            <a:off x="7128773" y="5059474"/>
            <a:ext cx="2113079" cy="907171"/>
          </a:xfrm>
          <a:prstGeom prst="rect">
            <a:avLst/>
          </a:prstGeom>
          <a:noFill/>
        </p:spPr>
        <p:txBody>
          <a:bodyPr wrap="none" rtlCol="0" anchor="t">
            <a:spAutoFit/>
          </a:bodyPr>
          <a:lstStyle/>
          <a:p>
            <a:pPr marL="342900" lvl="0" indent="-342900" defTabSz="914367">
              <a:buFontTx/>
              <a:buAutoNum type="arabicPeriod"/>
              <a:defRPr/>
            </a:pPr>
            <a:r>
              <a:rPr lang="zh-TW" altLang="en-US" sz="1765" dirty="0">
                <a:solidFill>
                  <a:srgbClr val="000000"/>
                </a:solidFill>
                <a:cs typeface="Calibri" panose="020F0502020204030204"/>
              </a:rPr>
              <a:t>開始計算費用</a:t>
            </a:r>
            <a:endParaRPr lang="en-US" altLang="zh-TW" sz="1765" dirty="0">
              <a:solidFill>
                <a:srgbClr val="000000"/>
              </a:solidFill>
              <a:cs typeface="Calibri" panose="020F0502020204030204"/>
            </a:endParaRPr>
          </a:p>
          <a:p>
            <a:pPr marL="342900" lvl="0" indent="-342900" defTabSz="914367">
              <a:buFontTx/>
              <a:buAutoNum type="arabicPeriod"/>
              <a:defRPr/>
            </a:pPr>
            <a:r>
              <a:rPr lang="zh-TW" altLang="en-US" sz="1765" dirty="0">
                <a:solidFill>
                  <a:srgbClr val="000000"/>
                </a:solidFill>
                <a:cs typeface="Calibri" panose="020F0502020204030204"/>
              </a:rPr>
              <a:t>啟動 </a:t>
            </a:r>
            <a:r>
              <a:rPr lang="en-US" altLang="zh-TW" sz="1765" dirty="0">
                <a:solidFill>
                  <a:srgbClr val="000000"/>
                </a:solidFill>
                <a:cs typeface="Calibri" panose="020F0502020204030204"/>
              </a:rPr>
              <a:t>SQL </a:t>
            </a:r>
            <a:r>
              <a:rPr lang="zh-TW" altLang="en-US" sz="1765" dirty="0">
                <a:solidFill>
                  <a:srgbClr val="000000"/>
                </a:solidFill>
                <a:cs typeface="Calibri" panose="020F0502020204030204"/>
              </a:rPr>
              <a:t>實體</a:t>
            </a:r>
            <a:endParaRPr lang="en-US" altLang="zh-TW" sz="1765" dirty="0">
              <a:solidFill>
                <a:srgbClr val="000000"/>
              </a:solidFill>
              <a:cs typeface="Calibri" panose="020F0502020204030204"/>
            </a:endParaRPr>
          </a:p>
          <a:p>
            <a:pPr marL="342900" lvl="0" indent="-342900" defTabSz="914367">
              <a:buFontTx/>
              <a:buAutoNum type="arabicPeriod"/>
              <a:defRPr/>
            </a:pPr>
            <a:r>
              <a:rPr lang="zh-TW" altLang="en-US" sz="1765" dirty="0">
                <a:solidFill>
                  <a:srgbClr val="000000"/>
                </a:solidFill>
                <a:cs typeface="Calibri" panose="020F0502020204030204"/>
              </a:rPr>
              <a:t>附加資料庫檔案</a:t>
            </a:r>
            <a:endParaRPr kumimoji="0" lang="en-US" sz="1765" b="0" i="0" u="none" strike="noStrike" kern="1200" cap="none" spc="0" normalizeH="0" baseline="0" noProof="0" dirty="0">
              <a:ln>
                <a:noFill/>
              </a:ln>
              <a:solidFill>
                <a:srgbClr val="000000"/>
              </a:solidFill>
              <a:effectLst/>
              <a:uLnTx/>
              <a:uFillTx/>
              <a:latin typeface="Segoe UI"/>
              <a:ea typeface="+mn-ea"/>
              <a:cs typeface="Calibri" panose="020F0502020204030204"/>
            </a:endParaRPr>
          </a:p>
        </p:txBody>
      </p:sp>
    </p:spTree>
    <p:extLst>
      <p:ext uri="{BB962C8B-B14F-4D97-AF65-F5344CB8AC3E}">
        <p14:creationId xmlns:p14="http://schemas.microsoft.com/office/powerpoint/2010/main" val="1859453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p:bldP spid="30" grpId="0"/>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0033-D567-4D12-9543-C0161E25A367}"/>
              </a:ext>
            </a:extLst>
          </p:cNvPr>
          <p:cNvSpPr>
            <a:spLocks noGrp="1"/>
          </p:cNvSpPr>
          <p:nvPr>
            <p:ph type="title"/>
          </p:nvPr>
        </p:nvSpPr>
        <p:spPr/>
        <p:txBody>
          <a:bodyPr/>
          <a:lstStyle/>
          <a:p>
            <a:r>
              <a:rPr lang="zh-TW" altLang="en-US" dirty="0"/>
              <a:t>超大規模</a:t>
            </a:r>
            <a:r>
              <a:rPr lang="en-US" altLang="zh-TW" dirty="0"/>
              <a:t>(H</a:t>
            </a:r>
            <a:r>
              <a:rPr lang="en-US" altLang="zh-TW" cap="none" dirty="0"/>
              <a:t>yperscale)</a:t>
            </a:r>
            <a:endParaRPr lang="zh-TW" altLang="en-US" dirty="0"/>
          </a:p>
        </p:txBody>
      </p:sp>
      <p:sp>
        <p:nvSpPr>
          <p:cNvPr id="3" name="Slide Number Placeholder 2">
            <a:extLst>
              <a:ext uri="{FF2B5EF4-FFF2-40B4-BE49-F238E27FC236}">
                <a16:creationId xmlns:a16="http://schemas.microsoft.com/office/drawing/2014/main" id="{FF59852E-C495-4B9A-B707-2CF9B6BCD0A4}"/>
              </a:ext>
            </a:extLst>
          </p:cNvPr>
          <p:cNvSpPr>
            <a:spLocks noGrp="1"/>
          </p:cNvSpPr>
          <p:nvPr>
            <p:ph type="sldNum" sz="quarter" idx="12"/>
          </p:nvPr>
        </p:nvSpPr>
        <p:spPr/>
        <p:txBody>
          <a:bodyPr/>
          <a:lstStyle/>
          <a:p>
            <a:fld id="{48BB047D-A6CD-43AB-96F0-683C726B586B}" type="slidenum">
              <a:rPr lang="en-IN" smtClean="0"/>
              <a:pPr/>
              <a:t>19</a:t>
            </a:fld>
            <a:endParaRPr lang="en-IN" dirty="0"/>
          </a:p>
        </p:txBody>
      </p:sp>
      <p:sp>
        <p:nvSpPr>
          <p:cNvPr id="4" name="Rectangle 3">
            <a:extLst>
              <a:ext uri="{FF2B5EF4-FFF2-40B4-BE49-F238E27FC236}">
                <a16:creationId xmlns:a16="http://schemas.microsoft.com/office/drawing/2014/main" id="{B997A075-34D2-4883-8DD8-03AB212DBD70}"/>
              </a:ext>
            </a:extLst>
          </p:cNvPr>
          <p:cNvSpPr/>
          <p:nvPr/>
        </p:nvSpPr>
        <p:spPr>
          <a:xfrm>
            <a:off x="363416" y="1824318"/>
            <a:ext cx="5274884" cy="4339650"/>
          </a:xfrm>
          <a:prstGeom prst="rect">
            <a:avLst/>
          </a:prstGeom>
        </p:spPr>
        <p:txBody>
          <a:bodyPr wrap="square">
            <a:spAutoFit/>
          </a:bodyPr>
          <a:lstStyle/>
          <a:p>
            <a:r>
              <a:rPr lang="en-US" altLang="zh-TW" sz="2000" dirty="0">
                <a:solidFill>
                  <a:srgbClr val="0070C0"/>
                </a:solidFill>
              </a:rPr>
              <a:t>Hyperscale </a:t>
            </a:r>
            <a:r>
              <a:rPr lang="zh-TW" altLang="en-US" sz="2000" dirty="0">
                <a:solidFill>
                  <a:srgbClr val="0070C0"/>
                </a:solidFill>
              </a:rPr>
              <a:t>是一種全新的、高度可擴展的服務層，可按需適應您的工作負載需求，每個資料庫自動擴展至 </a:t>
            </a:r>
            <a:r>
              <a:rPr lang="en-US" altLang="zh-TW" sz="2000" dirty="0">
                <a:solidFill>
                  <a:srgbClr val="0070C0"/>
                </a:solidFill>
              </a:rPr>
              <a:t>100TB</a:t>
            </a:r>
            <a:r>
              <a:rPr lang="zh-TW" altLang="en-US" sz="2000" dirty="0">
                <a:solidFill>
                  <a:srgbClr val="0070C0"/>
                </a:solidFill>
              </a:rPr>
              <a:t>。</a:t>
            </a:r>
            <a:endParaRPr lang="en-US" altLang="zh-TW" sz="2000" dirty="0">
              <a:solidFill>
                <a:srgbClr val="0070C0"/>
              </a:solidFill>
            </a:endParaRPr>
          </a:p>
          <a:p>
            <a:endParaRPr lang="en-US" altLang="zh-TW" dirty="0">
              <a:solidFill>
                <a:srgbClr val="0070C0"/>
              </a:solidFill>
            </a:endParaRPr>
          </a:p>
          <a:p>
            <a:r>
              <a:rPr lang="zh-TW" altLang="en-US" dirty="0"/>
              <a:t>儲存動態適應您的工作負載需求，自動擴展至 </a:t>
            </a:r>
            <a:r>
              <a:rPr lang="en-US" altLang="zh-TW" dirty="0"/>
              <a:t>100TB</a:t>
            </a:r>
            <a:r>
              <a:rPr lang="zh-TW" altLang="en-US" dirty="0"/>
              <a:t>。</a:t>
            </a:r>
          </a:p>
          <a:p>
            <a:endParaRPr lang="zh-TW" altLang="en-US" dirty="0"/>
          </a:p>
          <a:p>
            <a:r>
              <a:rPr lang="zh-TW" altLang="en-US" dirty="0"/>
              <a:t>提供一個或多個額外的運算節點來為您的唯讀</a:t>
            </a:r>
            <a:r>
              <a:rPr lang="en-US" altLang="zh-TW" dirty="0"/>
              <a:t>(Read Only)</a:t>
            </a:r>
            <a:r>
              <a:rPr lang="zh-TW" altLang="en-US" dirty="0"/>
              <a:t>工作負載提供服務，並將它們用作熱備援</a:t>
            </a:r>
            <a:r>
              <a:rPr lang="en-US" altLang="zh-TW" dirty="0"/>
              <a:t>(hot-standby)</a:t>
            </a:r>
            <a:r>
              <a:rPr lang="zh-TW" altLang="en-US" dirty="0"/>
              <a:t>，以防發生故障轉移。</a:t>
            </a:r>
          </a:p>
          <a:p>
            <a:endParaRPr lang="zh-TW" altLang="en-US" dirty="0"/>
          </a:p>
          <a:p>
            <a:r>
              <a:rPr lang="zh-TW" altLang="en-US" dirty="0"/>
              <a:t>在常態時間內執行操作，而不管資斗操作的大小。</a:t>
            </a:r>
          </a:p>
          <a:p>
            <a:endParaRPr lang="zh-TW" altLang="en-US" dirty="0"/>
          </a:p>
          <a:p>
            <a:r>
              <a:rPr lang="zh-TW" altLang="en-US" dirty="0"/>
              <a:t>運算和儲存資源可在不犧牲效能的情況下快速、獨立地擴展。</a:t>
            </a:r>
            <a:endParaRPr lang="en-US" altLang="zh-TW" dirty="0">
              <a:solidFill>
                <a:srgbClr val="0070C0"/>
              </a:solidFill>
            </a:endParaRPr>
          </a:p>
        </p:txBody>
      </p:sp>
      <p:pic>
        <p:nvPicPr>
          <p:cNvPr id="5" name="Picture 4">
            <a:extLst>
              <a:ext uri="{FF2B5EF4-FFF2-40B4-BE49-F238E27FC236}">
                <a16:creationId xmlns:a16="http://schemas.microsoft.com/office/drawing/2014/main" id="{4F25A5CE-4A75-4FB8-B2E9-EE368AEEDDB1}"/>
              </a:ext>
            </a:extLst>
          </p:cNvPr>
          <p:cNvPicPr>
            <a:picLocks noChangeAspect="1"/>
          </p:cNvPicPr>
          <p:nvPr/>
        </p:nvPicPr>
        <p:blipFill>
          <a:blip r:embed="rId3"/>
          <a:stretch>
            <a:fillRect/>
          </a:stretch>
        </p:blipFill>
        <p:spPr>
          <a:xfrm>
            <a:off x="6204485" y="1601104"/>
            <a:ext cx="4730994" cy="5242608"/>
          </a:xfrm>
          <a:prstGeom prst="rect">
            <a:avLst/>
          </a:prstGeom>
        </p:spPr>
      </p:pic>
    </p:spTree>
    <p:extLst>
      <p:ext uri="{BB962C8B-B14F-4D97-AF65-F5344CB8AC3E}">
        <p14:creationId xmlns:p14="http://schemas.microsoft.com/office/powerpoint/2010/main" val="127649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3890296"/>
          </a:xfrm>
        </p:spPr>
        <p:txBody>
          <a:bodyPr/>
          <a:lstStyle/>
          <a:p>
            <a:r>
              <a:rPr lang="en-US" altLang="zh-TW" sz="2800" dirty="0"/>
              <a:t>1</a:t>
            </a:r>
            <a:r>
              <a:rPr lang="zh-TW" altLang="en-US" sz="2800" dirty="0"/>
              <a:t>分鐘搞懂 </a:t>
            </a:r>
            <a:r>
              <a:rPr lang="en-US" altLang="zh-TW" sz="2800" dirty="0"/>
              <a:t>Azure SQL Database</a:t>
            </a:r>
          </a:p>
          <a:p>
            <a:r>
              <a:rPr lang="en-US" altLang="zh-TW" sz="2800" dirty="0"/>
              <a:t>Azure SQL Database Overview</a:t>
            </a:r>
          </a:p>
          <a:p>
            <a:r>
              <a:rPr lang="en-US" altLang="zh-TW" sz="2800" dirty="0"/>
              <a:t>Azure SQL Database</a:t>
            </a:r>
            <a:r>
              <a:rPr lang="zh-TW" altLang="en-US" sz="2800" dirty="0"/>
              <a:t> 重要功能</a:t>
            </a:r>
            <a:endParaRPr lang="en-US" altLang="zh-TW" sz="2800" dirty="0"/>
          </a:p>
          <a:p>
            <a:r>
              <a:rPr lang="en-US" altLang="zh-TW" sz="2800" dirty="0"/>
              <a:t>Azure SQL Database </a:t>
            </a:r>
            <a:r>
              <a:rPr lang="zh-TW" altLang="en-US" sz="2800" dirty="0"/>
              <a:t>安全性</a:t>
            </a:r>
            <a:endParaRPr lang="en-US" altLang="zh-TW" sz="2800" dirty="0"/>
          </a:p>
          <a:p>
            <a:r>
              <a:rPr lang="en-IN" altLang="zh-TW" sz="2800" dirty="0"/>
              <a:t>Managed Instance</a:t>
            </a:r>
            <a:r>
              <a:rPr lang="zh-TW" altLang="en-US" sz="2800" dirty="0"/>
              <a:t> </a:t>
            </a:r>
            <a:r>
              <a:rPr lang="en-US" altLang="zh-TW" sz="2800" dirty="0"/>
              <a:t>(</a:t>
            </a:r>
            <a:r>
              <a:rPr lang="zh-TW" altLang="en-US" sz="2800" dirty="0"/>
              <a:t>受控實例</a:t>
            </a:r>
            <a:r>
              <a:rPr lang="en-US" altLang="zh-TW" sz="2800" dirty="0"/>
              <a:t>)</a:t>
            </a:r>
            <a:endParaRPr lang="en-IN" altLang="zh-TW" sz="2800" dirty="0"/>
          </a:p>
          <a:p>
            <a:r>
              <a:rPr lang="zh-TW" altLang="en-US" sz="2800" dirty="0"/>
              <a:t>如何監控效能</a:t>
            </a:r>
            <a:r>
              <a:rPr lang="en-US" altLang="zh-TW" sz="2800" dirty="0"/>
              <a:t>- </a:t>
            </a:r>
            <a:r>
              <a:rPr lang="zh-TW" altLang="en-US" sz="2800" dirty="0"/>
              <a:t>工具介紹</a:t>
            </a:r>
            <a:endParaRPr lang="en-US" altLang="zh-TW" sz="2800" dirty="0"/>
          </a:p>
          <a:p>
            <a:r>
              <a:rPr lang="en-IN" altLang="zh-TW" sz="2800" dirty="0"/>
              <a:t>Lesson Learned</a:t>
            </a:r>
          </a:p>
          <a:p>
            <a:r>
              <a:rPr lang="zh-TW" altLang="en-US" sz="2800" dirty="0"/>
              <a:t>客戶</a:t>
            </a:r>
            <a:r>
              <a:rPr lang="zh-TW" altLang="en-US" sz="2800"/>
              <a:t>常見問題</a:t>
            </a:r>
            <a:endParaRPr lang="en-US" altLang="zh-TW" sz="2800"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417535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60B8-F907-4194-915C-C68B2D40A31C}"/>
              </a:ext>
            </a:extLst>
          </p:cNvPr>
          <p:cNvSpPr>
            <a:spLocks noGrp="1"/>
          </p:cNvSpPr>
          <p:nvPr>
            <p:ph type="title"/>
          </p:nvPr>
        </p:nvSpPr>
        <p:spPr/>
        <p:txBody>
          <a:bodyPr/>
          <a:lstStyle/>
          <a:p>
            <a:r>
              <a:rPr lang="zh-TW" altLang="en-US" dirty="0"/>
              <a:t>超大規模</a:t>
            </a:r>
            <a:r>
              <a:rPr lang="en-US" altLang="zh-TW" dirty="0"/>
              <a:t>(H</a:t>
            </a:r>
            <a:r>
              <a:rPr lang="en-US" altLang="zh-TW" cap="none" dirty="0"/>
              <a:t>yperscale)</a:t>
            </a:r>
            <a:endParaRPr lang="zh-TW" altLang="en-US" dirty="0"/>
          </a:p>
        </p:txBody>
      </p:sp>
      <p:sp>
        <p:nvSpPr>
          <p:cNvPr id="3" name="Slide Number Placeholder 2">
            <a:extLst>
              <a:ext uri="{FF2B5EF4-FFF2-40B4-BE49-F238E27FC236}">
                <a16:creationId xmlns:a16="http://schemas.microsoft.com/office/drawing/2014/main" id="{66919384-A1A9-4FDF-92B9-1943B45520A0}"/>
              </a:ext>
            </a:extLst>
          </p:cNvPr>
          <p:cNvSpPr>
            <a:spLocks noGrp="1"/>
          </p:cNvSpPr>
          <p:nvPr>
            <p:ph type="sldNum" sz="quarter" idx="12"/>
          </p:nvPr>
        </p:nvSpPr>
        <p:spPr/>
        <p:txBody>
          <a:bodyPr/>
          <a:lstStyle/>
          <a:p>
            <a:fld id="{48BB047D-A6CD-43AB-96F0-683C726B586B}" type="slidenum">
              <a:rPr lang="en-IN" smtClean="0"/>
              <a:pPr/>
              <a:t>20</a:t>
            </a:fld>
            <a:endParaRPr lang="en-IN" dirty="0"/>
          </a:p>
        </p:txBody>
      </p:sp>
      <p:pic>
        <p:nvPicPr>
          <p:cNvPr id="4" name="Picture 3">
            <a:extLst>
              <a:ext uri="{FF2B5EF4-FFF2-40B4-BE49-F238E27FC236}">
                <a16:creationId xmlns:a16="http://schemas.microsoft.com/office/drawing/2014/main" id="{E85EF6BA-9981-4B72-882E-EDFA5F60E450}"/>
              </a:ext>
            </a:extLst>
          </p:cNvPr>
          <p:cNvPicPr>
            <a:picLocks noChangeAspect="1"/>
          </p:cNvPicPr>
          <p:nvPr/>
        </p:nvPicPr>
        <p:blipFill>
          <a:blip r:embed="rId3"/>
          <a:stretch>
            <a:fillRect/>
          </a:stretch>
        </p:blipFill>
        <p:spPr>
          <a:xfrm>
            <a:off x="4214007" y="246186"/>
            <a:ext cx="7206224" cy="6324238"/>
          </a:xfrm>
          <a:prstGeom prst="rect">
            <a:avLst/>
          </a:prstGeom>
        </p:spPr>
      </p:pic>
      <p:sp>
        <p:nvSpPr>
          <p:cNvPr id="5" name="Rectangle 4">
            <a:extLst>
              <a:ext uri="{FF2B5EF4-FFF2-40B4-BE49-F238E27FC236}">
                <a16:creationId xmlns:a16="http://schemas.microsoft.com/office/drawing/2014/main" id="{0F18A0C5-3A22-43DC-B8BE-CBD5CB9B3A39}"/>
              </a:ext>
            </a:extLst>
          </p:cNvPr>
          <p:cNvSpPr/>
          <p:nvPr/>
        </p:nvSpPr>
        <p:spPr>
          <a:xfrm>
            <a:off x="363416" y="1663938"/>
            <a:ext cx="1415772" cy="830997"/>
          </a:xfrm>
          <a:prstGeom prst="rect">
            <a:avLst/>
          </a:prstGeom>
        </p:spPr>
        <p:txBody>
          <a:bodyPr wrap="none">
            <a:spAutoFit/>
          </a:bodyPr>
          <a:lstStyle/>
          <a:p>
            <a:r>
              <a:rPr lang="zh-TW" altLang="en-US" sz="4800" dirty="0">
                <a:solidFill>
                  <a:srgbClr val="0070C0"/>
                </a:solidFill>
              </a:rPr>
              <a:t>架構</a:t>
            </a:r>
          </a:p>
        </p:txBody>
      </p:sp>
    </p:spTree>
    <p:extLst>
      <p:ext uri="{BB962C8B-B14F-4D97-AF65-F5344CB8AC3E}">
        <p14:creationId xmlns:p14="http://schemas.microsoft.com/office/powerpoint/2010/main" val="115343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en-US" altLang="zh-TW" dirty="0"/>
              <a:t>A</a:t>
            </a:r>
            <a:r>
              <a:rPr lang="en-US" altLang="zh-TW" cap="none" dirty="0"/>
              <a:t>zure </a:t>
            </a:r>
            <a:r>
              <a:rPr lang="zh-TW" altLang="en-US" cap="none" dirty="0"/>
              <a:t>平台的</a:t>
            </a:r>
            <a:r>
              <a:rPr lang="en-US" altLang="zh-TW" dirty="0"/>
              <a:t>SQL S</a:t>
            </a:r>
            <a:r>
              <a:rPr lang="en-US" altLang="zh-TW" cap="none" dirty="0"/>
              <a:t>erver</a:t>
            </a:r>
            <a:r>
              <a:rPr lang="en-US" altLang="zh-TW" dirty="0"/>
              <a:t> </a:t>
            </a:r>
            <a:r>
              <a:rPr lang="zh-TW" altLang="en-US" dirty="0"/>
              <a:t>選項</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4" name="Table 3">
            <a:extLst>
              <a:ext uri="{FF2B5EF4-FFF2-40B4-BE49-F238E27FC236}">
                <a16:creationId xmlns:a16="http://schemas.microsoft.com/office/drawing/2014/main" id="{95DC4D08-9337-412C-A23B-0EB75B2B4885}"/>
              </a:ext>
            </a:extLst>
          </p:cNvPr>
          <p:cNvGraphicFramePr>
            <a:graphicFrameLocks noGrp="1"/>
          </p:cNvGraphicFramePr>
          <p:nvPr>
            <p:extLst>
              <p:ext uri="{D42A27DB-BD31-4B8C-83A1-F6EECF244321}">
                <p14:modId xmlns:p14="http://schemas.microsoft.com/office/powerpoint/2010/main" val="3640970730"/>
              </p:ext>
            </p:extLst>
          </p:nvPr>
        </p:nvGraphicFramePr>
        <p:xfrm>
          <a:off x="303426" y="1560095"/>
          <a:ext cx="11592012" cy="4082823"/>
        </p:xfrm>
        <a:graphic>
          <a:graphicData uri="http://schemas.openxmlformats.org/drawingml/2006/table">
            <a:tbl>
              <a:tblPr firstRow="1" bandRow="1">
                <a:tableStyleId>{5C22544A-7EE6-4342-B048-85BDC9FD1C3A}</a:tableStyleId>
              </a:tblPr>
              <a:tblGrid>
                <a:gridCol w="1932002">
                  <a:extLst>
                    <a:ext uri="{9D8B030D-6E8A-4147-A177-3AD203B41FA5}">
                      <a16:colId xmlns:a16="http://schemas.microsoft.com/office/drawing/2014/main" val="2823892588"/>
                    </a:ext>
                  </a:extLst>
                </a:gridCol>
                <a:gridCol w="1932002">
                  <a:extLst>
                    <a:ext uri="{9D8B030D-6E8A-4147-A177-3AD203B41FA5}">
                      <a16:colId xmlns:a16="http://schemas.microsoft.com/office/drawing/2014/main" val="3403604836"/>
                    </a:ext>
                  </a:extLst>
                </a:gridCol>
                <a:gridCol w="1932002">
                  <a:extLst>
                    <a:ext uri="{9D8B030D-6E8A-4147-A177-3AD203B41FA5}">
                      <a16:colId xmlns:a16="http://schemas.microsoft.com/office/drawing/2014/main" val="388618802"/>
                    </a:ext>
                  </a:extLst>
                </a:gridCol>
                <a:gridCol w="1932002">
                  <a:extLst>
                    <a:ext uri="{9D8B030D-6E8A-4147-A177-3AD203B41FA5}">
                      <a16:colId xmlns:a16="http://schemas.microsoft.com/office/drawing/2014/main" val="988666889"/>
                    </a:ext>
                  </a:extLst>
                </a:gridCol>
                <a:gridCol w="1932002">
                  <a:extLst>
                    <a:ext uri="{9D8B030D-6E8A-4147-A177-3AD203B41FA5}">
                      <a16:colId xmlns:a16="http://schemas.microsoft.com/office/drawing/2014/main" val="2250700846"/>
                    </a:ext>
                  </a:extLst>
                </a:gridCol>
                <a:gridCol w="1932002">
                  <a:extLst>
                    <a:ext uri="{9D8B030D-6E8A-4147-A177-3AD203B41FA5}">
                      <a16:colId xmlns:a16="http://schemas.microsoft.com/office/drawing/2014/main" val="3789274799"/>
                    </a:ext>
                  </a:extLst>
                </a:gridCol>
              </a:tblGrid>
              <a:tr h="609388">
                <a:tc>
                  <a:txBody>
                    <a:bodyPr/>
                    <a:lstStyle/>
                    <a:p>
                      <a:pPr algn="ctr" fontAlgn="b"/>
                      <a:r>
                        <a:rPr lang="zh-TW" altLang="en-US" dirty="0">
                          <a:effectLst/>
                        </a:rPr>
                        <a:t>功能</a:t>
                      </a:r>
                    </a:p>
                  </a:txBody>
                  <a:tcPr marL="76200" marR="76200" marT="57150" marB="57150" anchor="b"/>
                </a:tc>
                <a:tc>
                  <a:txBody>
                    <a:bodyPr/>
                    <a:lstStyle/>
                    <a:p>
                      <a:pPr algn="ctr" fontAlgn="b"/>
                      <a:r>
                        <a:rPr lang="zh-TW" altLang="en-US">
                          <a:effectLst/>
                        </a:rPr>
                        <a:t>基本</a:t>
                      </a:r>
                    </a:p>
                  </a:txBody>
                  <a:tcPr marL="76200" marR="76200" marT="57150" marB="57150" anchor="b"/>
                </a:tc>
                <a:tc>
                  <a:txBody>
                    <a:bodyPr/>
                    <a:lstStyle/>
                    <a:p>
                      <a:pPr algn="ctr" fontAlgn="b"/>
                      <a:r>
                        <a:rPr lang="zh-TW" altLang="en-US" dirty="0">
                          <a:effectLst/>
                        </a:rPr>
                        <a:t>標準</a:t>
                      </a:r>
                    </a:p>
                  </a:txBody>
                  <a:tcPr marL="76200" marR="76200" marT="57150" marB="57150" anchor="b"/>
                </a:tc>
                <a:tc>
                  <a:txBody>
                    <a:bodyPr/>
                    <a:lstStyle/>
                    <a:p>
                      <a:pPr algn="ctr" fontAlgn="b"/>
                      <a:r>
                        <a:rPr lang="zh-TW" altLang="en-US">
                          <a:effectLst/>
                        </a:rPr>
                        <a:t>進階</a:t>
                      </a:r>
                    </a:p>
                  </a:txBody>
                  <a:tcPr marL="76200" marR="76200" marT="57150" marB="57150" anchor="b"/>
                </a:tc>
                <a:tc>
                  <a:txBody>
                    <a:bodyPr/>
                    <a:lstStyle/>
                    <a:p>
                      <a:pPr algn="ctr" fontAlgn="b"/>
                      <a:r>
                        <a:rPr lang="zh-TW" altLang="en-US" dirty="0">
                          <a:effectLst/>
                        </a:rPr>
                        <a:t>一般用途</a:t>
                      </a:r>
                    </a:p>
                  </a:txBody>
                  <a:tcPr marL="76200" marR="76200" marT="57150" marB="57150" anchor="b"/>
                </a:tc>
                <a:tc>
                  <a:txBody>
                    <a:bodyPr/>
                    <a:lstStyle/>
                    <a:p>
                      <a:pPr algn="ctr" fontAlgn="b"/>
                      <a:r>
                        <a:rPr lang="zh-TW" altLang="en-US" dirty="0">
                          <a:effectLst/>
                        </a:rPr>
                        <a:t>業務關鍵</a:t>
                      </a:r>
                    </a:p>
                  </a:txBody>
                  <a:tcPr marL="76200" marR="76200" marT="57150" marB="57150" anchor="b"/>
                </a:tc>
                <a:extLst>
                  <a:ext uri="{0D108BD9-81ED-4DB2-BD59-A6C34878D82A}">
                    <a16:rowId xmlns:a16="http://schemas.microsoft.com/office/drawing/2014/main" val="3949423818"/>
                  </a:ext>
                </a:extLst>
              </a:tr>
              <a:tr h="1439886">
                <a:tc>
                  <a:txBody>
                    <a:bodyPr/>
                    <a:lstStyle/>
                    <a:p>
                      <a:pPr fontAlgn="t"/>
                      <a:r>
                        <a:rPr lang="zh-TW" altLang="en-US">
                          <a:effectLst/>
                        </a:rPr>
                        <a:t>從備份進行時間點還原</a:t>
                      </a:r>
                    </a:p>
                  </a:txBody>
                  <a:tcPr marL="76200" marR="76200" marT="57150" marB="57150"/>
                </a:tc>
                <a:tc>
                  <a:txBody>
                    <a:bodyPr/>
                    <a:lstStyle/>
                    <a:p>
                      <a:pPr fontAlgn="t"/>
                      <a:r>
                        <a:rPr lang="en-US" altLang="zh-TW" dirty="0">
                          <a:effectLst/>
                        </a:rPr>
                        <a:t>7 </a:t>
                      </a:r>
                      <a:r>
                        <a:rPr lang="zh-TW" altLang="en-US" dirty="0">
                          <a:effectLst/>
                        </a:rPr>
                        <a:t>天內的任何還原點</a:t>
                      </a:r>
                    </a:p>
                  </a:txBody>
                  <a:tcPr marL="76200" marR="76200" marT="57150" marB="57150"/>
                </a:tc>
                <a:tc>
                  <a:txBody>
                    <a:bodyPr/>
                    <a:lstStyle/>
                    <a:p>
                      <a:pPr fontAlgn="t"/>
                      <a:r>
                        <a:rPr lang="en-US" altLang="zh-TW" dirty="0">
                          <a:effectLst/>
                        </a:rPr>
                        <a:t>35 </a:t>
                      </a:r>
                      <a:r>
                        <a:rPr lang="zh-TW" altLang="en-US" dirty="0">
                          <a:effectLst/>
                        </a:rPr>
                        <a:t>天內的任何還原點</a:t>
                      </a:r>
                    </a:p>
                  </a:txBody>
                  <a:tcPr marL="76200" marR="76200" marT="57150" marB="57150"/>
                </a:tc>
                <a:tc>
                  <a:txBody>
                    <a:bodyPr/>
                    <a:lstStyle/>
                    <a:p>
                      <a:pPr fontAlgn="t"/>
                      <a:r>
                        <a:rPr lang="en-US" altLang="zh-TW" dirty="0">
                          <a:effectLst/>
                        </a:rPr>
                        <a:t>35 </a:t>
                      </a:r>
                      <a:r>
                        <a:rPr lang="zh-TW" altLang="en-US" dirty="0">
                          <a:effectLst/>
                        </a:rPr>
                        <a:t>天內的任何還原點</a:t>
                      </a:r>
                    </a:p>
                  </a:txBody>
                  <a:tcPr marL="76200" marR="76200" marT="57150" marB="57150"/>
                </a:tc>
                <a:tc>
                  <a:txBody>
                    <a:bodyPr/>
                    <a:lstStyle/>
                    <a:p>
                      <a:pPr fontAlgn="t"/>
                      <a:r>
                        <a:rPr lang="zh-TW" altLang="en-US" dirty="0">
                          <a:effectLst/>
                        </a:rPr>
                        <a:t>設定期間內的任何還原點 </a:t>
                      </a:r>
                      <a:r>
                        <a:rPr lang="en-US" altLang="zh-TW" dirty="0">
                          <a:effectLst/>
                        </a:rPr>
                        <a:t>(</a:t>
                      </a:r>
                      <a:r>
                        <a:rPr lang="zh-TW" altLang="en-US" dirty="0">
                          <a:effectLst/>
                        </a:rPr>
                        <a:t>最多 </a:t>
                      </a:r>
                      <a:r>
                        <a:rPr lang="en-US" altLang="zh-TW" dirty="0">
                          <a:effectLst/>
                        </a:rPr>
                        <a:t>35 </a:t>
                      </a:r>
                      <a:r>
                        <a:rPr lang="zh-TW" altLang="en-US" dirty="0">
                          <a:effectLst/>
                        </a:rPr>
                        <a:t>天</a:t>
                      </a:r>
                      <a:r>
                        <a:rPr lang="en-US" altLang="zh-TW" dirty="0">
                          <a:effectLst/>
                        </a:rPr>
                        <a:t>)</a:t>
                      </a:r>
                    </a:p>
                  </a:txBody>
                  <a:tcPr marL="76200" marR="76200" marT="57150" marB="57150"/>
                </a:tc>
                <a:tc>
                  <a:txBody>
                    <a:bodyPr/>
                    <a:lstStyle/>
                    <a:p>
                      <a:pPr fontAlgn="t"/>
                      <a:r>
                        <a:rPr lang="zh-TW" altLang="en-US">
                          <a:effectLst/>
                        </a:rPr>
                        <a:t>設定期間內的任何還原點 </a:t>
                      </a:r>
                      <a:r>
                        <a:rPr lang="en-US" altLang="zh-TW">
                          <a:effectLst/>
                        </a:rPr>
                        <a:t>(</a:t>
                      </a:r>
                      <a:r>
                        <a:rPr lang="zh-TW" altLang="en-US">
                          <a:effectLst/>
                        </a:rPr>
                        <a:t>最多 </a:t>
                      </a:r>
                      <a:r>
                        <a:rPr lang="en-US" altLang="zh-TW">
                          <a:effectLst/>
                        </a:rPr>
                        <a:t>35 </a:t>
                      </a:r>
                      <a:r>
                        <a:rPr lang="zh-TW" altLang="en-US">
                          <a:effectLst/>
                        </a:rPr>
                        <a:t>天</a:t>
                      </a:r>
                      <a:r>
                        <a:rPr lang="en-US" altLang="zh-TW">
                          <a:effectLst/>
                        </a:rPr>
                        <a:t>)</a:t>
                      </a:r>
                    </a:p>
                  </a:txBody>
                  <a:tcPr marL="76200" marR="76200" marT="57150" marB="57150"/>
                </a:tc>
                <a:extLst>
                  <a:ext uri="{0D108BD9-81ED-4DB2-BD59-A6C34878D82A}">
                    <a16:rowId xmlns:a16="http://schemas.microsoft.com/office/drawing/2014/main" val="856803725"/>
                  </a:ext>
                </a:extLst>
              </a:tr>
              <a:tr h="1172001">
                <a:tc>
                  <a:txBody>
                    <a:bodyPr/>
                    <a:lstStyle/>
                    <a:p>
                      <a:pPr fontAlgn="t"/>
                      <a:r>
                        <a:rPr lang="zh-TW" altLang="en-US">
                          <a:effectLst/>
                        </a:rPr>
                        <a:t>從異地複寫備份進行異地還原</a:t>
                      </a:r>
                    </a:p>
                  </a:txBody>
                  <a:tcPr marL="76200" marR="76200" marT="57150" marB="57150"/>
                </a:tc>
                <a:tc>
                  <a:txBody>
                    <a:bodyPr/>
                    <a:lstStyle/>
                    <a:p>
                      <a:pPr fontAlgn="t"/>
                      <a:r>
                        <a:rPr lang="en-US">
                          <a:effectLst/>
                        </a:rPr>
                        <a:t>ERT &lt; 12 </a:t>
                      </a:r>
                      <a:r>
                        <a:rPr lang="zh-TW" altLang="en-US">
                          <a:effectLst/>
                        </a:rPr>
                        <a:t>小時</a:t>
                      </a:r>
                      <a:br>
                        <a:rPr lang="zh-TW" altLang="en-US">
                          <a:effectLst/>
                        </a:rPr>
                      </a:br>
                      <a:r>
                        <a:rPr lang="en-US">
                          <a:effectLst/>
                        </a:rPr>
                        <a:t>RPO &lt; 1 </a:t>
                      </a:r>
                      <a:r>
                        <a:rPr lang="zh-TW" altLang="en-US">
                          <a:effectLst/>
                        </a:rPr>
                        <a:t>小時</a:t>
                      </a:r>
                    </a:p>
                  </a:txBody>
                  <a:tcPr marL="76200" marR="76200" marT="57150" marB="57150"/>
                </a:tc>
                <a:tc>
                  <a:txBody>
                    <a:bodyPr/>
                    <a:lstStyle/>
                    <a:p>
                      <a:pPr fontAlgn="t"/>
                      <a:r>
                        <a:rPr lang="en-US">
                          <a:effectLst/>
                        </a:rPr>
                        <a:t>ERT &lt; 12 </a:t>
                      </a:r>
                      <a:r>
                        <a:rPr lang="zh-TW" altLang="en-US">
                          <a:effectLst/>
                        </a:rPr>
                        <a:t>小時</a:t>
                      </a:r>
                      <a:br>
                        <a:rPr lang="zh-TW" altLang="en-US">
                          <a:effectLst/>
                        </a:rPr>
                      </a:br>
                      <a:r>
                        <a:rPr lang="en-US">
                          <a:effectLst/>
                        </a:rPr>
                        <a:t>RPO &lt; 1 </a:t>
                      </a:r>
                      <a:r>
                        <a:rPr lang="zh-TW" altLang="en-US">
                          <a:effectLst/>
                        </a:rPr>
                        <a:t>小時</a:t>
                      </a:r>
                    </a:p>
                  </a:txBody>
                  <a:tcPr marL="76200" marR="76200" marT="57150" marB="57150"/>
                </a:tc>
                <a:tc>
                  <a:txBody>
                    <a:bodyPr/>
                    <a:lstStyle/>
                    <a:p>
                      <a:pPr fontAlgn="t"/>
                      <a:r>
                        <a:rPr lang="en-US">
                          <a:effectLst/>
                        </a:rPr>
                        <a:t>ERT &lt; 12 </a:t>
                      </a:r>
                      <a:r>
                        <a:rPr lang="zh-TW" altLang="en-US">
                          <a:effectLst/>
                        </a:rPr>
                        <a:t>小時</a:t>
                      </a:r>
                      <a:br>
                        <a:rPr lang="zh-TW" altLang="en-US">
                          <a:effectLst/>
                        </a:rPr>
                      </a:br>
                      <a:r>
                        <a:rPr lang="en-US">
                          <a:effectLst/>
                        </a:rPr>
                        <a:t>RPO &lt; 1 </a:t>
                      </a:r>
                      <a:r>
                        <a:rPr lang="zh-TW" altLang="en-US">
                          <a:effectLst/>
                        </a:rPr>
                        <a:t>小時</a:t>
                      </a:r>
                    </a:p>
                  </a:txBody>
                  <a:tcPr marL="76200" marR="76200" marT="57150" marB="57150"/>
                </a:tc>
                <a:tc>
                  <a:txBody>
                    <a:bodyPr/>
                    <a:lstStyle/>
                    <a:p>
                      <a:pPr fontAlgn="t"/>
                      <a:r>
                        <a:rPr lang="en-US">
                          <a:effectLst/>
                        </a:rPr>
                        <a:t>ERT &lt; 12 </a:t>
                      </a:r>
                      <a:r>
                        <a:rPr lang="zh-TW" altLang="en-US">
                          <a:effectLst/>
                        </a:rPr>
                        <a:t>小時</a:t>
                      </a:r>
                      <a:br>
                        <a:rPr lang="zh-TW" altLang="en-US">
                          <a:effectLst/>
                        </a:rPr>
                      </a:br>
                      <a:r>
                        <a:rPr lang="en-US">
                          <a:effectLst/>
                        </a:rPr>
                        <a:t>RPO &lt; 1 </a:t>
                      </a:r>
                      <a:r>
                        <a:rPr lang="zh-TW" altLang="en-US">
                          <a:effectLst/>
                        </a:rPr>
                        <a:t>小時</a:t>
                      </a:r>
                    </a:p>
                  </a:txBody>
                  <a:tcPr marL="76200" marR="76200" marT="57150" marB="57150"/>
                </a:tc>
                <a:tc>
                  <a:txBody>
                    <a:bodyPr/>
                    <a:lstStyle/>
                    <a:p>
                      <a:pPr fontAlgn="t"/>
                      <a:r>
                        <a:rPr lang="en-US">
                          <a:effectLst/>
                        </a:rPr>
                        <a:t>ERT &lt; 12 </a:t>
                      </a:r>
                      <a:r>
                        <a:rPr lang="zh-TW" altLang="en-US">
                          <a:effectLst/>
                        </a:rPr>
                        <a:t>小時</a:t>
                      </a:r>
                      <a:br>
                        <a:rPr lang="zh-TW" altLang="en-US">
                          <a:effectLst/>
                        </a:rPr>
                      </a:br>
                      <a:r>
                        <a:rPr lang="en-US">
                          <a:effectLst/>
                        </a:rPr>
                        <a:t>RPO &lt; 1 </a:t>
                      </a:r>
                      <a:r>
                        <a:rPr lang="zh-TW" altLang="en-US">
                          <a:effectLst/>
                        </a:rPr>
                        <a:t>小時</a:t>
                      </a:r>
                    </a:p>
                  </a:txBody>
                  <a:tcPr marL="76200" marR="76200" marT="57150" marB="57150"/>
                </a:tc>
                <a:extLst>
                  <a:ext uri="{0D108BD9-81ED-4DB2-BD59-A6C34878D82A}">
                    <a16:rowId xmlns:a16="http://schemas.microsoft.com/office/drawing/2014/main" val="3346075034"/>
                  </a:ext>
                </a:extLst>
              </a:tr>
              <a:tr h="861548">
                <a:tc>
                  <a:txBody>
                    <a:bodyPr/>
                    <a:lstStyle/>
                    <a:p>
                      <a:pPr fontAlgn="t"/>
                      <a:r>
                        <a:rPr lang="zh-TW" altLang="en-US" dirty="0">
                          <a:effectLst/>
                        </a:rPr>
                        <a:t>自動容錯移轉群組</a:t>
                      </a:r>
                    </a:p>
                  </a:txBody>
                  <a:tcPr marL="76200" marR="76200" marT="57150" marB="57150"/>
                </a:tc>
                <a:tc>
                  <a:txBody>
                    <a:bodyPr/>
                    <a:lstStyle/>
                    <a:p>
                      <a:pPr fontAlgn="t"/>
                      <a:r>
                        <a:rPr lang="en-US">
                          <a:effectLst/>
                        </a:rPr>
                        <a:t>RTO = 1 </a:t>
                      </a:r>
                      <a:r>
                        <a:rPr lang="zh-TW" altLang="en-US">
                          <a:effectLst/>
                        </a:rPr>
                        <a:t>小時</a:t>
                      </a:r>
                      <a:br>
                        <a:rPr lang="zh-TW" altLang="en-US">
                          <a:effectLst/>
                        </a:rPr>
                      </a:br>
                      <a:r>
                        <a:rPr lang="en-US">
                          <a:effectLst/>
                        </a:rPr>
                        <a:t>RPO &lt; 5 </a:t>
                      </a:r>
                      <a:r>
                        <a:rPr lang="zh-TW" altLang="en-US">
                          <a:effectLst/>
                        </a:rPr>
                        <a:t>秒</a:t>
                      </a:r>
                    </a:p>
                  </a:txBody>
                  <a:tcPr marL="76200" marR="76200" marT="57150" marB="57150"/>
                </a:tc>
                <a:tc>
                  <a:txBody>
                    <a:bodyPr/>
                    <a:lstStyle/>
                    <a:p>
                      <a:pPr fontAlgn="t"/>
                      <a:r>
                        <a:rPr lang="en-US">
                          <a:effectLst/>
                        </a:rPr>
                        <a:t>RTO = 1 </a:t>
                      </a:r>
                      <a:r>
                        <a:rPr lang="zh-TW" altLang="en-US">
                          <a:effectLst/>
                        </a:rPr>
                        <a:t>小時</a:t>
                      </a:r>
                      <a:br>
                        <a:rPr lang="zh-TW" altLang="en-US">
                          <a:effectLst/>
                        </a:rPr>
                      </a:br>
                      <a:r>
                        <a:rPr lang="en-US">
                          <a:effectLst/>
                        </a:rPr>
                        <a:t>RPO &lt; 5 </a:t>
                      </a:r>
                      <a:r>
                        <a:rPr lang="zh-TW" altLang="en-US">
                          <a:effectLst/>
                        </a:rPr>
                        <a:t>秒</a:t>
                      </a:r>
                    </a:p>
                  </a:txBody>
                  <a:tcPr marL="76200" marR="76200" marT="57150" marB="57150"/>
                </a:tc>
                <a:tc>
                  <a:txBody>
                    <a:bodyPr/>
                    <a:lstStyle/>
                    <a:p>
                      <a:pPr fontAlgn="t"/>
                      <a:r>
                        <a:rPr lang="en-US">
                          <a:effectLst/>
                        </a:rPr>
                        <a:t>RTO = 1 </a:t>
                      </a:r>
                      <a:r>
                        <a:rPr lang="zh-TW" altLang="en-US">
                          <a:effectLst/>
                        </a:rPr>
                        <a:t>小時</a:t>
                      </a:r>
                      <a:br>
                        <a:rPr lang="zh-TW" altLang="en-US">
                          <a:effectLst/>
                        </a:rPr>
                      </a:br>
                      <a:r>
                        <a:rPr lang="en-US">
                          <a:effectLst/>
                        </a:rPr>
                        <a:t>RPO &lt; 5 </a:t>
                      </a:r>
                      <a:r>
                        <a:rPr lang="zh-TW" altLang="en-US">
                          <a:effectLst/>
                        </a:rPr>
                        <a:t>秒</a:t>
                      </a:r>
                    </a:p>
                  </a:txBody>
                  <a:tcPr marL="76200" marR="76200" marT="57150" marB="57150"/>
                </a:tc>
                <a:tc>
                  <a:txBody>
                    <a:bodyPr/>
                    <a:lstStyle/>
                    <a:p>
                      <a:pPr fontAlgn="t"/>
                      <a:r>
                        <a:rPr lang="en-US">
                          <a:effectLst/>
                        </a:rPr>
                        <a:t>RTO = 1 </a:t>
                      </a:r>
                      <a:r>
                        <a:rPr lang="zh-TW" altLang="en-US">
                          <a:effectLst/>
                        </a:rPr>
                        <a:t>小時</a:t>
                      </a:r>
                      <a:br>
                        <a:rPr lang="zh-TW" altLang="en-US">
                          <a:effectLst/>
                        </a:rPr>
                      </a:br>
                      <a:r>
                        <a:rPr lang="en-US">
                          <a:effectLst/>
                        </a:rPr>
                        <a:t>RPO &lt; 5 </a:t>
                      </a:r>
                      <a:r>
                        <a:rPr lang="zh-TW" altLang="en-US">
                          <a:effectLst/>
                        </a:rPr>
                        <a:t>秒</a:t>
                      </a:r>
                    </a:p>
                  </a:txBody>
                  <a:tcPr marL="76200" marR="76200" marT="57150" marB="57150"/>
                </a:tc>
                <a:tc>
                  <a:txBody>
                    <a:bodyPr/>
                    <a:lstStyle/>
                    <a:p>
                      <a:pPr fontAlgn="t"/>
                      <a:r>
                        <a:rPr lang="en-US" dirty="0">
                          <a:effectLst/>
                        </a:rPr>
                        <a:t>RTO = 1 </a:t>
                      </a:r>
                      <a:r>
                        <a:rPr lang="zh-TW" altLang="en-US" dirty="0">
                          <a:effectLst/>
                        </a:rPr>
                        <a:t>小時</a:t>
                      </a:r>
                      <a:br>
                        <a:rPr lang="zh-TW" altLang="en-US" dirty="0">
                          <a:effectLst/>
                        </a:rPr>
                      </a:br>
                      <a:r>
                        <a:rPr lang="en-US" dirty="0">
                          <a:effectLst/>
                        </a:rPr>
                        <a:t>RPO &lt; 5 </a:t>
                      </a:r>
                      <a:r>
                        <a:rPr lang="zh-TW" altLang="en-US" dirty="0">
                          <a:effectLst/>
                        </a:rPr>
                        <a:t>秒</a:t>
                      </a:r>
                    </a:p>
                  </a:txBody>
                  <a:tcPr marL="76200" marR="76200" marT="57150" marB="57150"/>
                </a:tc>
                <a:extLst>
                  <a:ext uri="{0D108BD9-81ED-4DB2-BD59-A6C34878D82A}">
                    <a16:rowId xmlns:a16="http://schemas.microsoft.com/office/drawing/2014/main" val="3908504955"/>
                  </a:ext>
                </a:extLst>
              </a:tr>
            </a:tbl>
          </a:graphicData>
        </a:graphic>
      </p:graphicFrame>
      <p:sp>
        <p:nvSpPr>
          <p:cNvPr id="6" name="TextBox 5">
            <a:extLst>
              <a:ext uri="{FF2B5EF4-FFF2-40B4-BE49-F238E27FC236}">
                <a16:creationId xmlns:a16="http://schemas.microsoft.com/office/drawing/2014/main" id="{EDD571BD-787D-405B-BD12-2FA91FCD5650}"/>
              </a:ext>
            </a:extLst>
          </p:cNvPr>
          <p:cNvSpPr txBox="1"/>
          <p:nvPr/>
        </p:nvSpPr>
        <p:spPr>
          <a:xfrm>
            <a:off x="242774" y="5789262"/>
            <a:ext cx="9087627"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Estimated Recovery Time (</a:t>
            </a:r>
            <a:r>
              <a:rPr lang="en-US" altLang="zh-TW" b="1" dirty="0"/>
              <a:t>ERT</a:t>
            </a:r>
            <a:r>
              <a:rPr lang="en-US" altLang="zh-TW" dirty="0"/>
              <a:t>) </a:t>
            </a:r>
            <a:r>
              <a:rPr lang="zh-TW" altLang="en-US" dirty="0"/>
              <a:t>預估復原時間</a:t>
            </a:r>
            <a:endParaRPr lang="en-US" altLang="zh-TW" dirty="0"/>
          </a:p>
          <a:p>
            <a:pPr marL="285750" indent="-285750">
              <a:buFont typeface="Arial" panose="020B0604020202020204" pitchFamily="34" charset="0"/>
              <a:buChar char="•"/>
            </a:pPr>
            <a:r>
              <a:rPr lang="en-US" altLang="zh-TW" dirty="0"/>
              <a:t>Recovery Time Object (</a:t>
            </a:r>
            <a:r>
              <a:rPr lang="en-US" altLang="zh-TW" b="1" dirty="0"/>
              <a:t>RTO</a:t>
            </a:r>
            <a:r>
              <a:rPr lang="en-US" altLang="zh-TW" dirty="0"/>
              <a:t>) </a:t>
            </a:r>
            <a:r>
              <a:rPr lang="zh-TW" altLang="en-US" dirty="0"/>
              <a:t>復原時間目標</a:t>
            </a:r>
            <a:endParaRPr lang="en-US" altLang="zh-TW" dirty="0"/>
          </a:p>
          <a:p>
            <a:pPr marL="285750" indent="-285750">
              <a:buFont typeface="Arial" panose="020B0604020202020204" pitchFamily="34" charset="0"/>
              <a:buChar char="•"/>
            </a:pPr>
            <a:r>
              <a:rPr lang="en-US" altLang="zh-TW" dirty="0"/>
              <a:t>Recovery Point Object (</a:t>
            </a:r>
            <a:r>
              <a:rPr lang="en-US" altLang="zh-TW" b="1" dirty="0"/>
              <a:t>RPO</a:t>
            </a:r>
            <a:r>
              <a:rPr lang="en-US" altLang="zh-TW" dirty="0"/>
              <a:t>)</a:t>
            </a:r>
            <a:r>
              <a:rPr lang="zh-TW" altLang="en-US" dirty="0"/>
              <a:t>復原點目標</a:t>
            </a:r>
          </a:p>
        </p:txBody>
      </p:sp>
    </p:spTree>
    <p:extLst>
      <p:ext uri="{BB962C8B-B14F-4D97-AF65-F5344CB8AC3E}">
        <p14:creationId xmlns:p14="http://schemas.microsoft.com/office/powerpoint/2010/main" val="3678733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Lab1:</a:t>
            </a:r>
            <a:br>
              <a:rPr lang="en-US" dirty="0">
                <a:solidFill>
                  <a:schemeClr val="tx1"/>
                </a:solidFill>
              </a:rPr>
            </a:br>
            <a:br>
              <a:rPr lang="en-US" dirty="0">
                <a:solidFill>
                  <a:schemeClr val="tx1"/>
                </a:solidFill>
              </a:rPr>
            </a:br>
            <a:r>
              <a:rPr lang="zh-TW" altLang="en-US" sz="4800" dirty="0">
                <a:solidFill>
                  <a:schemeClr val="tx1"/>
                </a:solidFill>
              </a:rPr>
              <a:t>建立 </a:t>
            </a:r>
            <a:r>
              <a:rPr lang="en-US" sz="4800" dirty="0">
                <a:solidFill>
                  <a:schemeClr val="tx1"/>
                </a:solidFill>
              </a:rPr>
              <a:t>Azure SQL Database</a:t>
            </a:r>
          </a:p>
        </p:txBody>
      </p:sp>
    </p:spTree>
    <p:extLst>
      <p:ext uri="{BB962C8B-B14F-4D97-AF65-F5344CB8AC3E}">
        <p14:creationId xmlns:p14="http://schemas.microsoft.com/office/powerpoint/2010/main" val="33706411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Lab2:</a:t>
            </a:r>
            <a:br>
              <a:rPr lang="en-US" dirty="0">
                <a:solidFill>
                  <a:schemeClr val="tx1"/>
                </a:solidFill>
              </a:rPr>
            </a:br>
            <a:br>
              <a:rPr lang="en-US" altLang="zh-TW" sz="4800" dirty="0">
                <a:solidFill>
                  <a:schemeClr val="tx1"/>
                </a:solidFill>
              </a:rPr>
            </a:br>
            <a:r>
              <a:rPr lang="zh-TW" altLang="en-US" sz="4800" dirty="0">
                <a:solidFill>
                  <a:schemeClr val="tx1"/>
                </a:solidFill>
              </a:rPr>
              <a:t>建立防火牆規則</a:t>
            </a:r>
            <a:endParaRPr lang="en-US" sz="4800" dirty="0">
              <a:solidFill>
                <a:schemeClr val="tx1"/>
              </a:solidFill>
            </a:endParaRPr>
          </a:p>
        </p:txBody>
      </p:sp>
    </p:spTree>
    <p:extLst>
      <p:ext uri="{BB962C8B-B14F-4D97-AF65-F5344CB8AC3E}">
        <p14:creationId xmlns:p14="http://schemas.microsoft.com/office/powerpoint/2010/main" val="41021851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en-US" altLang="zh-TW" dirty="0">
                <a:solidFill>
                  <a:srgbClr val="000000"/>
                </a:solidFill>
              </a:rPr>
              <a:t>Azure SQL Database IP </a:t>
            </a:r>
            <a:r>
              <a:rPr lang="zh-TW" altLang="en-US" dirty="0">
                <a:solidFill>
                  <a:srgbClr val="000000"/>
                </a:solidFill>
              </a:rPr>
              <a:t>防火牆設定</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0A29DCDA-D06A-4380-9CF4-09F687A20FFF}"/>
              </a:ext>
            </a:extLst>
          </p:cNvPr>
          <p:cNvPicPr>
            <a:picLocks noChangeAspect="1"/>
          </p:cNvPicPr>
          <p:nvPr/>
        </p:nvPicPr>
        <p:blipFill>
          <a:blip r:embed="rId3"/>
          <a:stretch>
            <a:fillRect/>
          </a:stretch>
        </p:blipFill>
        <p:spPr>
          <a:xfrm>
            <a:off x="7533148" y="-8427"/>
            <a:ext cx="4658852" cy="6471634"/>
          </a:xfrm>
          <a:prstGeom prst="rect">
            <a:avLst/>
          </a:prstGeom>
        </p:spPr>
      </p:pic>
      <p:sp>
        <p:nvSpPr>
          <p:cNvPr id="8" name="Rectangle 7">
            <a:extLst>
              <a:ext uri="{FF2B5EF4-FFF2-40B4-BE49-F238E27FC236}">
                <a16:creationId xmlns:a16="http://schemas.microsoft.com/office/drawing/2014/main" id="{E2B73DD3-FE3F-4D59-AE1B-202444FF3B63}"/>
              </a:ext>
            </a:extLst>
          </p:cNvPr>
          <p:cNvSpPr/>
          <p:nvPr/>
        </p:nvSpPr>
        <p:spPr>
          <a:xfrm>
            <a:off x="494965" y="1859855"/>
            <a:ext cx="6947736" cy="3939540"/>
          </a:xfrm>
          <a:prstGeom prst="rect">
            <a:avLst/>
          </a:prstGeom>
        </p:spPr>
        <p:txBody>
          <a:bodyPr wrap="none">
            <a:spAutoFit/>
          </a:bodyPr>
          <a:lstStyle/>
          <a:p>
            <a:pPr marL="285750" indent="-285750">
              <a:buFont typeface="Arial" panose="020B0604020202020204" pitchFamily="34" charset="0"/>
              <a:buChar char="•"/>
            </a:pPr>
            <a:r>
              <a:rPr lang="zh-TW" altLang="en-US" sz="2400" b="1" dirty="0">
                <a:solidFill>
                  <a:srgbClr val="000000"/>
                </a:solidFill>
                <a:latin typeface="Segoe UI" panose="020B0502040204020203" pitchFamily="34" charset="0"/>
              </a:rPr>
              <a:t>從網際網路連線</a:t>
            </a:r>
            <a:endParaRPr lang="en-US" altLang="zh-TW" sz="2400" b="1" dirty="0">
              <a:solidFill>
                <a:srgbClr val="000000"/>
              </a:solidFill>
              <a:latin typeface="Segoe UI" panose="020B0502040204020203" pitchFamily="34" charset="0"/>
            </a:endParaRPr>
          </a:p>
          <a:p>
            <a:endParaRPr lang="en-US" altLang="zh-TW" sz="2000" b="1" dirty="0">
              <a:solidFill>
                <a:srgbClr val="000000"/>
              </a:solidFill>
              <a:latin typeface="Segoe UI" panose="020B0502040204020203" pitchFamily="34" charset="0"/>
            </a:endParaRPr>
          </a:p>
          <a:p>
            <a:pPr marL="800100" lvl="1" indent="-342900">
              <a:buFont typeface="+mj-lt"/>
              <a:buAutoNum type="arabicPeriod"/>
            </a:pPr>
            <a:r>
              <a:rPr lang="zh-TW" altLang="en-US" sz="2000" dirty="0"/>
              <a:t>檢查要求的 </a:t>
            </a:r>
            <a:r>
              <a:rPr lang="en-US" altLang="zh-TW" sz="2000" dirty="0"/>
              <a:t>IP </a:t>
            </a:r>
            <a:r>
              <a:rPr lang="zh-TW" altLang="en-US" sz="2000" dirty="0"/>
              <a:t>位址是否在</a:t>
            </a:r>
            <a:r>
              <a:rPr lang="zh-TW" altLang="en-US" sz="2000" b="1" dirty="0"/>
              <a:t>資料庫層級防火牆</a:t>
            </a:r>
            <a:r>
              <a:rPr lang="zh-TW" altLang="en-US" sz="2000" dirty="0"/>
              <a:t>規則中</a:t>
            </a:r>
            <a:endParaRPr lang="en-US" altLang="zh-TW" sz="2000" dirty="0"/>
          </a:p>
          <a:p>
            <a:pPr marL="800100" lvl="1" indent="-342900">
              <a:buFont typeface="+mj-lt"/>
              <a:buAutoNum type="arabicPeriod"/>
            </a:pPr>
            <a:r>
              <a:rPr lang="zh-TW" altLang="en-US" sz="2000" dirty="0"/>
              <a:t>檢查</a:t>
            </a:r>
            <a:r>
              <a:rPr lang="zh-TW" altLang="en-US" sz="2000" b="1" dirty="0"/>
              <a:t>伺服器層級防火牆</a:t>
            </a:r>
            <a:r>
              <a:rPr lang="zh-TW" altLang="en-US" sz="2000" dirty="0"/>
              <a:t>規則。</a:t>
            </a:r>
            <a:endParaRPr lang="en-US" altLang="zh-TW" sz="2000" dirty="0"/>
          </a:p>
          <a:p>
            <a:pPr marL="800100" lvl="1" indent="-342900">
              <a:buFont typeface="+mj-lt"/>
              <a:buAutoNum type="arabicPeriod"/>
            </a:pPr>
            <a:r>
              <a:rPr lang="zh-TW" altLang="en-US" sz="2000" dirty="0"/>
              <a:t>如果要求的 </a:t>
            </a:r>
            <a:r>
              <a:rPr lang="en-US" altLang="zh-TW" sz="2000" dirty="0"/>
              <a:t>IP </a:t>
            </a:r>
            <a:r>
              <a:rPr lang="zh-TW" altLang="en-US" sz="2000" dirty="0"/>
              <a:t>位址不在任何資料庫層級或伺服器層級</a:t>
            </a:r>
            <a:endParaRPr lang="en-US" altLang="zh-TW" sz="2000" dirty="0"/>
          </a:p>
          <a:p>
            <a:pPr lvl="1"/>
            <a:r>
              <a:rPr lang="en-US" altLang="zh-TW" sz="2000" dirty="0"/>
              <a:t>      </a:t>
            </a:r>
            <a:r>
              <a:rPr lang="zh-TW" altLang="en-US" sz="2000" dirty="0"/>
              <a:t>防火牆規則指定的範圍內，連線要求會失敗。</a:t>
            </a:r>
          </a:p>
          <a:p>
            <a:pPr marL="800100" lvl="1" indent="-342900">
              <a:buFont typeface="+mj-lt"/>
              <a:buAutoNum type="arabicPeriod"/>
            </a:pPr>
            <a:endParaRPr lang="en-US" altLang="zh-TW" b="1" dirty="0">
              <a:solidFill>
                <a:srgbClr val="000000"/>
              </a:solidFill>
              <a:latin typeface="Segoe UI" panose="020B0502040204020203" pitchFamily="34" charset="0"/>
            </a:endParaRPr>
          </a:p>
          <a:p>
            <a:pPr marL="285750" indent="-285750">
              <a:buFont typeface="Arial" panose="020B0604020202020204" pitchFamily="34" charset="0"/>
              <a:buChar char="•"/>
            </a:pPr>
            <a:r>
              <a:rPr lang="zh-TW" altLang="en-US" sz="2400" b="1" dirty="0"/>
              <a:t>從 </a:t>
            </a:r>
            <a:r>
              <a:rPr lang="en-US" altLang="zh-TW" sz="2400" b="1" dirty="0"/>
              <a:t>Azure </a:t>
            </a:r>
            <a:r>
              <a:rPr lang="zh-TW" altLang="en-US" sz="2400" b="1" dirty="0"/>
              <a:t>連線</a:t>
            </a:r>
            <a:endParaRPr lang="en-US" altLang="zh-TW" sz="2400" b="1" dirty="0"/>
          </a:p>
          <a:p>
            <a:pPr marL="285750" indent="-285750">
              <a:buFont typeface="Arial" panose="020B0604020202020204" pitchFamily="34" charset="0"/>
              <a:buChar char="•"/>
            </a:pPr>
            <a:endParaRPr lang="en-US" altLang="zh-TW" sz="2400" b="1" dirty="0"/>
          </a:p>
          <a:p>
            <a:endParaRPr lang="zh-TW" altLang="en-US" sz="2400" b="1" dirty="0"/>
          </a:p>
          <a:p>
            <a:br>
              <a:rPr lang="zh-TW" altLang="en-US" dirty="0"/>
            </a:br>
            <a:endParaRPr lang="zh-TW" altLang="en-US" b="1"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101563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Lab3:</a:t>
            </a:r>
            <a:br>
              <a:rPr lang="en-US" dirty="0">
                <a:solidFill>
                  <a:schemeClr val="tx1"/>
                </a:solidFill>
              </a:rPr>
            </a:br>
            <a:br>
              <a:rPr lang="en-US" dirty="0">
                <a:solidFill>
                  <a:schemeClr val="tx1"/>
                </a:solidFill>
              </a:rPr>
            </a:br>
            <a:r>
              <a:rPr lang="zh-TW" altLang="en-US" sz="4800" dirty="0">
                <a:solidFill>
                  <a:schemeClr val="tx1"/>
                </a:solidFill>
              </a:rPr>
              <a:t>使用 </a:t>
            </a:r>
            <a:r>
              <a:rPr lang="en-US" sz="4800" dirty="0">
                <a:solidFill>
                  <a:schemeClr val="tx1"/>
                </a:solidFill>
              </a:rPr>
              <a:t>SSMS</a:t>
            </a:r>
            <a:r>
              <a:rPr lang="zh-TW" altLang="en-US" sz="4800" dirty="0">
                <a:solidFill>
                  <a:schemeClr val="tx1"/>
                </a:solidFill>
              </a:rPr>
              <a:t> 連線到資料庫</a:t>
            </a:r>
            <a:endParaRPr lang="en-US" sz="4800" dirty="0">
              <a:solidFill>
                <a:schemeClr val="tx1"/>
              </a:solidFill>
            </a:endParaRPr>
          </a:p>
        </p:txBody>
      </p:sp>
    </p:spTree>
    <p:extLst>
      <p:ext uri="{BB962C8B-B14F-4D97-AF65-F5344CB8AC3E}">
        <p14:creationId xmlns:p14="http://schemas.microsoft.com/office/powerpoint/2010/main" val="3852191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連接和身份驗證</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5232202"/>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t>允許使用 </a:t>
            </a:r>
            <a:r>
              <a:rPr lang="en-US" altLang="zh-TW" sz="2400" dirty="0"/>
              <a:t>TCP/IP </a:t>
            </a:r>
            <a:r>
              <a:rPr lang="zh-TW" altLang="en-US" sz="2400" dirty="0"/>
              <a:t>連接的虛擬網路服務端點和規則。</a:t>
            </a:r>
            <a:endParaRPr lang="en-US" altLang="zh-TW" sz="2400" dirty="0"/>
          </a:p>
          <a:p>
            <a:endParaRPr lang="en-US" altLang="zh-TW" sz="2400" dirty="0"/>
          </a:p>
          <a:p>
            <a:pPr marL="285750" indent="-285750">
              <a:buFont typeface="Arial" panose="020B0604020202020204" pitchFamily="34" charset="0"/>
              <a:buChar char="•"/>
            </a:pPr>
            <a:r>
              <a:rPr lang="en-US" altLang="zh-TW" sz="2400" dirty="0"/>
              <a:t>Azure SQL Database </a:t>
            </a:r>
            <a:r>
              <a:rPr lang="zh-TW" altLang="en-US" sz="2400" dirty="0">
                <a:highlight>
                  <a:srgbClr val="FFFF00"/>
                </a:highlight>
              </a:rPr>
              <a:t>不會有 </a:t>
            </a:r>
            <a:r>
              <a:rPr lang="en-US" altLang="zh-TW" sz="2400" dirty="0">
                <a:highlight>
                  <a:srgbClr val="FFFF00"/>
                </a:highlight>
              </a:rPr>
              <a:t>dynamic ports</a:t>
            </a:r>
            <a:r>
              <a:rPr lang="en-US" altLang="zh-TW" sz="2400" dirty="0"/>
              <a:t>, </a:t>
            </a:r>
            <a:r>
              <a:rPr lang="zh-TW" altLang="en-US" sz="2400" dirty="0"/>
              <a:t>僅會透過連接埠 </a:t>
            </a:r>
            <a:r>
              <a:rPr lang="en-US" altLang="zh-TW" sz="2400" b="1" dirty="0"/>
              <a:t>1433</a:t>
            </a:r>
          </a:p>
          <a:p>
            <a:endParaRPr lang="en-US" altLang="zh-TW" sz="2400" b="1" dirty="0"/>
          </a:p>
          <a:p>
            <a:pPr marL="285750" indent="-285750">
              <a:buFont typeface="Arial" panose="020B0604020202020204" pitchFamily="34" charset="0"/>
              <a:buChar char="•"/>
            </a:pPr>
            <a:r>
              <a:rPr lang="zh-TW" altLang="en-US" sz="2400" b="1" dirty="0"/>
              <a:t>指定特定範圍的 </a:t>
            </a:r>
            <a:r>
              <a:rPr lang="en-US" altLang="zh-TW" sz="2400" b="1" dirty="0"/>
              <a:t>IP</a:t>
            </a:r>
            <a:r>
              <a:rPr lang="zh-TW" altLang="en-US" sz="2400" b="1" dirty="0"/>
              <a:t> 位址</a:t>
            </a:r>
            <a:r>
              <a:rPr lang="en-US" altLang="zh-TW" sz="2400" b="1" dirty="0"/>
              <a:t> </a:t>
            </a:r>
          </a:p>
          <a:p>
            <a:pPr marL="800100" lvl="1" indent="-342900">
              <a:lnSpc>
                <a:spcPct val="150000"/>
              </a:lnSpc>
              <a:buFont typeface="Wingdings" panose="05000000000000000000" pitchFamily="2" charset="2"/>
              <a:buChar char="ü"/>
            </a:pPr>
            <a:r>
              <a:rPr lang="zh-TW" altLang="en-US" sz="2400" dirty="0"/>
              <a:t>服務器層級防火牆</a:t>
            </a:r>
            <a:endParaRPr lang="en-US" altLang="zh-TW" sz="2400" dirty="0"/>
          </a:p>
          <a:p>
            <a:pPr marL="800100" lvl="1" indent="-342900">
              <a:lnSpc>
                <a:spcPct val="150000"/>
              </a:lnSpc>
              <a:buFont typeface="Wingdings" panose="05000000000000000000" pitchFamily="2" charset="2"/>
              <a:buChar char="ü"/>
            </a:pPr>
            <a:r>
              <a:rPr lang="zh-TW" altLang="en-US" sz="2400" dirty="0"/>
              <a:t>資料庫層級防火牆</a:t>
            </a:r>
            <a:endParaRPr lang="en-US" altLang="zh-TW" sz="2400" dirty="0"/>
          </a:p>
          <a:p>
            <a:pPr lvl="1">
              <a:lnSpc>
                <a:spcPct val="150000"/>
              </a:lnSpc>
            </a:pPr>
            <a:endParaRPr lang="en-US" altLang="zh-TW" sz="2400" dirty="0"/>
          </a:p>
          <a:p>
            <a:pPr marL="342900" indent="-342900">
              <a:buFont typeface="Arial" panose="020B0604020202020204" pitchFamily="34" charset="0"/>
              <a:buChar char="•"/>
            </a:pPr>
            <a:r>
              <a:rPr lang="zh-TW" altLang="en-US" sz="2400" b="1" dirty="0"/>
              <a:t>從 </a:t>
            </a:r>
            <a:r>
              <a:rPr lang="en-US" altLang="zh-TW" sz="2400" b="1" dirty="0"/>
              <a:t>Azure</a:t>
            </a:r>
            <a:r>
              <a:rPr lang="zh-TW" altLang="en-US" sz="2400" b="1" dirty="0"/>
              <a:t> 連線</a:t>
            </a:r>
            <a:endParaRPr lang="en-US" altLang="zh-TW" sz="2400" b="1" dirty="0"/>
          </a:p>
          <a:p>
            <a:pPr marL="800100" lvl="1" indent="-342900">
              <a:buFont typeface="Wingdings" panose="05000000000000000000" pitchFamily="2" charset="2"/>
              <a:buChar char="ü"/>
            </a:pPr>
            <a:r>
              <a:rPr lang="zh-TW" altLang="en-US" sz="2400" dirty="0"/>
              <a:t>允許應用程式從 </a:t>
            </a:r>
            <a:r>
              <a:rPr lang="en-US" altLang="zh-TW" sz="2400" dirty="0"/>
              <a:t>Azure </a:t>
            </a:r>
            <a:r>
              <a:rPr lang="zh-TW" altLang="en-US" sz="2400" dirty="0"/>
              <a:t>連接到您的 </a:t>
            </a:r>
            <a:r>
              <a:rPr lang="en-US" altLang="zh-TW" sz="2400" dirty="0"/>
              <a:t>Azure SQL Server</a:t>
            </a:r>
            <a:r>
              <a:rPr lang="zh-TW" altLang="en-US" sz="2400" dirty="0"/>
              <a:t>，</a:t>
            </a:r>
            <a:endParaRPr lang="en-US" altLang="zh-TW" sz="2400" dirty="0"/>
          </a:p>
          <a:p>
            <a:pPr lvl="1"/>
            <a:r>
              <a:rPr lang="zh-TW" altLang="en-US" sz="2400" dirty="0"/>
              <a:t>     必須啟用 </a:t>
            </a:r>
            <a:r>
              <a:rPr lang="en-US" altLang="zh-TW" sz="2400" dirty="0"/>
              <a:t>Azure </a:t>
            </a:r>
            <a:r>
              <a:rPr lang="zh-TW" altLang="en-US" sz="2400" dirty="0"/>
              <a:t>連接。</a:t>
            </a:r>
            <a:endParaRPr kumimoji="0" lang="en-US" altLang="zh-TW" sz="24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20D30728-178F-46D6-AF74-EC5AD561B02F}"/>
              </a:ext>
            </a:extLst>
          </p:cNvPr>
          <p:cNvPicPr>
            <a:picLocks noChangeAspect="1"/>
          </p:cNvPicPr>
          <p:nvPr/>
        </p:nvPicPr>
        <p:blipFill>
          <a:blip r:embed="rId3"/>
          <a:stretch>
            <a:fillRect/>
          </a:stretch>
        </p:blipFill>
        <p:spPr>
          <a:xfrm>
            <a:off x="9819575" y="4207276"/>
            <a:ext cx="2143125" cy="1995323"/>
          </a:xfrm>
          <a:prstGeom prst="rect">
            <a:avLst/>
          </a:prstGeom>
        </p:spPr>
      </p:pic>
    </p:spTree>
    <p:extLst>
      <p:ext uri="{BB962C8B-B14F-4D97-AF65-F5344CB8AC3E}">
        <p14:creationId xmlns:p14="http://schemas.microsoft.com/office/powerpoint/2010/main" val="3146954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連接和身份驗證</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3847207"/>
          </a:xfrm>
          <a:prstGeom prst="rect">
            <a:avLst/>
          </a:prstGeom>
          <a:noFill/>
        </p:spPr>
        <p:txBody>
          <a:bodyPr wrap="square" rtlCol="0">
            <a:spAutoFit/>
          </a:bodyPr>
          <a:lstStyle/>
          <a:p>
            <a:pPr marL="285750" lvl="0" indent="-285750">
              <a:buFont typeface="Arial" panose="020B0604020202020204" pitchFamily="34" charset="0"/>
              <a:buChar char="•"/>
            </a:pPr>
            <a:r>
              <a:rPr lang="zh-TW" altLang="en-US" sz="2400" dirty="0">
                <a:solidFill>
                  <a:prstClr val="black"/>
                </a:solidFill>
                <a:latin typeface="Calibri"/>
              </a:rPr>
              <a:t>用戶端程式是在 </a:t>
            </a:r>
            <a:r>
              <a:rPr lang="en-US" altLang="zh-TW" sz="2400" dirty="0">
                <a:solidFill>
                  <a:prstClr val="black"/>
                </a:solidFill>
                <a:latin typeface="Calibri"/>
              </a:rPr>
              <a:t>Azure </a:t>
            </a:r>
            <a:r>
              <a:rPr lang="zh-TW" altLang="en-US" sz="2400" dirty="0">
                <a:solidFill>
                  <a:prstClr val="black"/>
                </a:solidFill>
                <a:latin typeface="Calibri"/>
              </a:rPr>
              <a:t>雲端界限「外部」或「內部」執行</a:t>
            </a:r>
            <a:r>
              <a:rPr lang="en-US" altLang="zh-TW" sz="2400" dirty="0">
                <a:solidFill>
                  <a:prstClr val="black"/>
                </a:solidFill>
                <a:latin typeface="Calibri"/>
              </a:rPr>
              <a:t>?</a:t>
            </a:r>
          </a:p>
          <a:p>
            <a:pPr lvl="1"/>
            <a:endParaRPr lang="en-US" altLang="zh-TW" sz="2000" b="1" i="1" dirty="0"/>
          </a:p>
          <a:p>
            <a:pPr lvl="1"/>
            <a:r>
              <a:rPr lang="zh-TW" altLang="en-US" sz="2000" b="1" dirty="0">
                <a:solidFill>
                  <a:srgbClr val="0070C0"/>
                </a:solidFill>
              </a:rPr>
              <a:t>外部： 在桌上型電腦上執行的用戶端</a:t>
            </a:r>
          </a:p>
          <a:p>
            <a:pPr lvl="1"/>
            <a:r>
              <a:rPr lang="zh-TW" altLang="en-US" sz="2000" dirty="0"/>
              <a:t>連接埠 </a:t>
            </a:r>
            <a:r>
              <a:rPr lang="en-US" altLang="zh-TW" sz="2000" dirty="0"/>
              <a:t>1433 </a:t>
            </a:r>
            <a:r>
              <a:rPr lang="zh-TW" altLang="en-US" sz="2000" dirty="0"/>
              <a:t>是裝載您的 </a:t>
            </a:r>
            <a:r>
              <a:rPr lang="en-US" altLang="zh-TW" sz="2000" dirty="0"/>
              <a:t>SQL Database </a:t>
            </a:r>
            <a:r>
              <a:rPr lang="zh-TW" altLang="en-US" sz="2000" dirty="0"/>
              <a:t>用戶端應用程式的桌上型電腦上唯一必須開啟的連接埠。</a:t>
            </a:r>
          </a:p>
          <a:p>
            <a:endParaRPr lang="en-US" altLang="zh-TW" sz="2000" b="1" dirty="0">
              <a:solidFill>
                <a:srgbClr val="0070C0"/>
              </a:solidFill>
            </a:endParaRPr>
          </a:p>
          <a:p>
            <a:pPr lvl="1"/>
            <a:r>
              <a:rPr lang="zh-TW" altLang="en-US" sz="2000" b="1" dirty="0">
                <a:solidFill>
                  <a:srgbClr val="0070C0"/>
                </a:solidFill>
              </a:rPr>
              <a:t>內部： 在 </a:t>
            </a:r>
            <a:r>
              <a:rPr lang="en-US" altLang="zh-TW" sz="2000" b="1" dirty="0">
                <a:solidFill>
                  <a:srgbClr val="0070C0"/>
                </a:solidFill>
              </a:rPr>
              <a:t>Azure </a:t>
            </a:r>
            <a:r>
              <a:rPr lang="zh-TW" altLang="en-US" sz="2000" b="1" dirty="0">
                <a:solidFill>
                  <a:srgbClr val="0070C0"/>
                </a:solidFill>
              </a:rPr>
              <a:t>上執行的用戶端</a:t>
            </a:r>
            <a:endParaRPr lang="en-US" altLang="zh-TW" sz="2000" b="1" dirty="0">
              <a:solidFill>
                <a:srgbClr val="0070C0"/>
              </a:solidFill>
            </a:endParaRPr>
          </a:p>
          <a:p>
            <a:pPr lvl="1"/>
            <a:r>
              <a:rPr lang="zh-TW" altLang="en-US" sz="2000" dirty="0"/>
              <a:t>使用 </a:t>
            </a:r>
            <a:r>
              <a:rPr lang="zh-TW" altLang="en-US" sz="2000" b="1" dirty="0"/>
              <a:t>直接路由</a:t>
            </a:r>
            <a:r>
              <a:rPr lang="zh-TW" altLang="en-US" sz="2000" dirty="0"/>
              <a:t> 的路由與 </a:t>
            </a:r>
            <a:r>
              <a:rPr lang="en-US" altLang="zh-TW" sz="2000" dirty="0"/>
              <a:t>SQL Database </a:t>
            </a:r>
            <a:r>
              <a:rPr lang="zh-TW" altLang="en-US" sz="2000" dirty="0"/>
              <a:t>伺服器互動。 建立連線之後，</a:t>
            </a:r>
            <a:endParaRPr lang="en-US" altLang="zh-TW" sz="2000" dirty="0"/>
          </a:p>
          <a:p>
            <a:pPr lvl="1"/>
            <a:r>
              <a:rPr lang="zh-TW" altLang="en-US" sz="2000" dirty="0"/>
              <a:t>用戶端和資料庫之間的進一步互動未牽涉到 </a:t>
            </a:r>
            <a:r>
              <a:rPr lang="en-US" altLang="zh-TW" sz="2000" dirty="0"/>
              <a:t>Azure SQL Database Gateway</a:t>
            </a:r>
            <a:r>
              <a:rPr lang="zh-TW" altLang="en-US" sz="2000" dirty="0"/>
              <a:t>。</a:t>
            </a:r>
          </a:p>
          <a:p>
            <a:pPr lvl="1"/>
            <a:endParaRPr lang="en-US" altLang="zh-TW" sz="2000" dirty="0"/>
          </a:p>
          <a:p>
            <a:pPr lvl="1"/>
            <a:r>
              <a:rPr lang="zh-TW" altLang="zh-TW" sz="2000" dirty="0"/>
              <a:t>需要開</a:t>
            </a:r>
            <a:r>
              <a:rPr lang="zh-TW" altLang="en-US" sz="2000" dirty="0"/>
              <a:t> </a:t>
            </a:r>
            <a:r>
              <a:rPr lang="en-US" altLang="zh-TW" sz="2000" dirty="0"/>
              <a:t>NSG Outbound Rules</a:t>
            </a:r>
            <a:r>
              <a:rPr lang="zh-TW" altLang="en-US" sz="2000" dirty="0"/>
              <a:t>，動態識別的連接埠號碼範圍為 </a:t>
            </a:r>
            <a:r>
              <a:rPr lang="en-US" altLang="zh-TW" sz="2000" b="1" dirty="0"/>
              <a:t>11000-11999</a:t>
            </a:r>
            <a:endPar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20D30728-178F-46D6-AF74-EC5AD561B02F}"/>
              </a:ext>
            </a:extLst>
          </p:cNvPr>
          <p:cNvPicPr>
            <a:picLocks noChangeAspect="1"/>
          </p:cNvPicPr>
          <p:nvPr/>
        </p:nvPicPr>
        <p:blipFill>
          <a:blip r:embed="rId3"/>
          <a:stretch>
            <a:fillRect/>
          </a:stretch>
        </p:blipFill>
        <p:spPr>
          <a:xfrm>
            <a:off x="9819575" y="4207276"/>
            <a:ext cx="2143125" cy="1995323"/>
          </a:xfrm>
          <a:prstGeom prst="rect">
            <a:avLst/>
          </a:prstGeom>
        </p:spPr>
      </p:pic>
    </p:spTree>
    <p:extLst>
      <p:ext uri="{BB962C8B-B14F-4D97-AF65-F5344CB8AC3E}">
        <p14:creationId xmlns:p14="http://schemas.microsoft.com/office/powerpoint/2010/main" val="1194961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5FE8-F9FB-423B-93C9-22777BD122D4}"/>
              </a:ext>
            </a:extLst>
          </p:cNvPr>
          <p:cNvSpPr>
            <a:spLocks noGrp="1"/>
          </p:cNvSpPr>
          <p:nvPr>
            <p:ph type="title"/>
          </p:nvPr>
        </p:nvSpPr>
        <p:spPr/>
        <p:txBody>
          <a:bodyPr/>
          <a:lstStyle/>
          <a:p>
            <a:r>
              <a:rPr lang="zh-TW" altLang="en-US" dirty="0"/>
              <a:t>連接架構</a:t>
            </a:r>
          </a:p>
        </p:txBody>
      </p:sp>
      <p:sp>
        <p:nvSpPr>
          <p:cNvPr id="3" name="Slide Number Placeholder 2">
            <a:extLst>
              <a:ext uri="{FF2B5EF4-FFF2-40B4-BE49-F238E27FC236}">
                <a16:creationId xmlns:a16="http://schemas.microsoft.com/office/drawing/2014/main" id="{26426FB3-626C-487C-B3C1-DC6DF2AA7E76}"/>
              </a:ext>
            </a:extLst>
          </p:cNvPr>
          <p:cNvSpPr>
            <a:spLocks noGrp="1"/>
          </p:cNvSpPr>
          <p:nvPr>
            <p:ph type="sldNum" sz="quarter" idx="12"/>
          </p:nvPr>
        </p:nvSpPr>
        <p:spPr/>
        <p:txBody>
          <a:bodyPr/>
          <a:lstStyle/>
          <a:p>
            <a:fld id="{48BB047D-A6CD-43AB-96F0-683C726B586B}" type="slidenum">
              <a:rPr lang="en-IN" smtClean="0"/>
              <a:pPr/>
              <a:t>28</a:t>
            </a:fld>
            <a:endParaRPr lang="en-IN" dirty="0"/>
          </a:p>
        </p:txBody>
      </p:sp>
      <p:pic>
        <p:nvPicPr>
          <p:cNvPr id="4" name="Picture 3">
            <a:extLst>
              <a:ext uri="{FF2B5EF4-FFF2-40B4-BE49-F238E27FC236}">
                <a16:creationId xmlns:a16="http://schemas.microsoft.com/office/drawing/2014/main" id="{22F998BE-B873-4589-A05B-74B2877B2624}"/>
              </a:ext>
            </a:extLst>
          </p:cNvPr>
          <p:cNvPicPr>
            <a:picLocks noChangeAspect="1"/>
          </p:cNvPicPr>
          <p:nvPr/>
        </p:nvPicPr>
        <p:blipFill>
          <a:blip r:embed="rId3"/>
          <a:stretch>
            <a:fillRect/>
          </a:stretch>
        </p:blipFill>
        <p:spPr>
          <a:xfrm>
            <a:off x="1305468" y="1582322"/>
            <a:ext cx="7779916" cy="5275678"/>
          </a:xfrm>
          <a:prstGeom prst="rect">
            <a:avLst/>
          </a:prstGeom>
        </p:spPr>
      </p:pic>
    </p:spTree>
    <p:extLst>
      <p:ext uri="{BB962C8B-B14F-4D97-AF65-F5344CB8AC3E}">
        <p14:creationId xmlns:p14="http://schemas.microsoft.com/office/powerpoint/2010/main" val="393057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連接和身份驗證</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7322562" y="2413337"/>
            <a:ext cx="4343317" cy="400110"/>
          </a:xfrm>
          <a:prstGeom prst="rect">
            <a:avLst/>
          </a:prstGeom>
          <a:noFill/>
        </p:spPr>
        <p:txBody>
          <a:bodyPr wrap="square" rtlCol="0">
            <a:spAutoFit/>
          </a:bodyPr>
          <a:lstStyle/>
          <a:p>
            <a:pPr marL="342900" indent="-342900">
              <a:buFont typeface="Arial" panose="020B0604020202020204" pitchFamily="34" charset="0"/>
              <a:buChar char="•"/>
              <a:defRPr/>
            </a:pPr>
            <a:r>
              <a:rPr kumimoji="0" lang="zh-TW" altLang="en-US" sz="2000" b="1" i="0" u="none" strike="noStrike" kern="1200" cap="none" spc="0" normalizeH="0" baseline="0" noProof="0" dirty="0">
                <a:ln>
                  <a:noFill/>
                </a:ln>
                <a:solidFill>
                  <a:prstClr val="black"/>
                </a:solidFill>
                <a:effectLst/>
                <a:uLnTx/>
                <a:uFillTx/>
                <a:latin typeface="Calibri"/>
                <a:ea typeface="+mn-ea"/>
                <a:cs typeface="+mn-cs"/>
              </a:rPr>
              <a:t>虛擬網路服務端點</a:t>
            </a:r>
            <a:r>
              <a:rPr lang="zh-TW" altLang="en-US" sz="2000" b="1" dirty="0">
                <a:solidFill>
                  <a:prstClr val="black"/>
                </a:solidFill>
                <a:latin typeface="Calibri"/>
              </a:rPr>
              <a:t>和規則</a:t>
            </a:r>
            <a:endParaRPr kumimoji="0" lang="en-US" altLang="zh-TW" sz="2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20D30728-178F-46D6-AF74-EC5AD561B02F}"/>
              </a:ext>
            </a:extLst>
          </p:cNvPr>
          <p:cNvPicPr>
            <a:picLocks noChangeAspect="1"/>
          </p:cNvPicPr>
          <p:nvPr/>
        </p:nvPicPr>
        <p:blipFill>
          <a:blip r:embed="rId3"/>
          <a:stretch>
            <a:fillRect/>
          </a:stretch>
        </p:blipFill>
        <p:spPr>
          <a:xfrm>
            <a:off x="9819575" y="4207276"/>
            <a:ext cx="2143125" cy="1995323"/>
          </a:xfrm>
          <a:prstGeom prst="rect">
            <a:avLst/>
          </a:prstGeom>
        </p:spPr>
      </p:pic>
      <p:pic>
        <p:nvPicPr>
          <p:cNvPr id="4" name="Picture 3">
            <a:extLst>
              <a:ext uri="{FF2B5EF4-FFF2-40B4-BE49-F238E27FC236}">
                <a16:creationId xmlns:a16="http://schemas.microsoft.com/office/drawing/2014/main" id="{CF7A7405-38A2-4677-9D2D-E5AF09EE1FA2}"/>
              </a:ext>
            </a:extLst>
          </p:cNvPr>
          <p:cNvPicPr>
            <a:picLocks noChangeAspect="1"/>
          </p:cNvPicPr>
          <p:nvPr/>
        </p:nvPicPr>
        <p:blipFill>
          <a:blip r:embed="rId4"/>
          <a:stretch>
            <a:fillRect/>
          </a:stretch>
        </p:blipFill>
        <p:spPr>
          <a:xfrm>
            <a:off x="784304" y="1522710"/>
            <a:ext cx="6222213" cy="5189882"/>
          </a:xfrm>
          <a:prstGeom prst="rect">
            <a:avLst/>
          </a:prstGeom>
        </p:spPr>
      </p:pic>
    </p:spTree>
    <p:extLst>
      <p:ext uri="{BB962C8B-B14F-4D97-AF65-F5344CB8AC3E}">
        <p14:creationId xmlns:p14="http://schemas.microsoft.com/office/powerpoint/2010/main" val="2182430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11205584" cy="2697988"/>
          </a:xfrm>
        </p:spPr>
        <p:txBody>
          <a:bodyPr/>
          <a:lstStyle/>
          <a:p>
            <a:pPr lvl="1"/>
            <a:br>
              <a:rPr lang="en-US" sz="5294" dirty="0">
                <a:solidFill>
                  <a:schemeClr val="tx1"/>
                </a:solidFill>
                <a:latin typeface="+mj-lt"/>
                <a:cs typeface="Segoe UI" panose="020B0502040204020203" pitchFamily="34" charset="0"/>
              </a:rPr>
            </a:br>
            <a:r>
              <a:rPr lang="en-US" altLang="zh-TW" sz="5400" kern="1200" dirty="0">
                <a:solidFill>
                  <a:srgbClr val="FFFFFF"/>
                </a:solidFill>
              </a:rPr>
              <a:t>1</a:t>
            </a:r>
            <a:r>
              <a:rPr lang="zh-TW" altLang="en-US" sz="5400" kern="1200" dirty="0">
                <a:solidFill>
                  <a:srgbClr val="FFFFFF"/>
                </a:solidFill>
              </a:rPr>
              <a:t>分鐘搞懂 </a:t>
            </a:r>
            <a:r>
              <a:rPr lang="en-US" altLang="zh-TW" sz="5400" kern="1200" dirty="0">
                <a:solidFill>
                  <a:srgbClr val="FFFFFF"/>
                </a:solidFill>
              </a:rPr>
              <a:t>Azure SQL Database</a:t>
            </a:r>
            <a:br>
              <a:rPr lang="en-US" sz="5294" dirty="0">
                <a:solidFill>
                  <a:schemeClr val="tx1"/>
                </a:solidFill>
                <a:latin typeface="+mj-lt"/>
                <a:cs typeface="Segoe UI" panose="020B0502040204020203" pitchFamily="34" charset="0"/>
              </a:rPr>
            </a:br>
            <a:endParaRPr lang="en-US" sz="5294" dirty="0">
              <a:solidFill>
                <a:schemeClr val="tx1"/>
              </a:solidFill>
              <a:latin typeface="+mj-lt"/>
              <a:cs typeface="Segoe UI" panose="020B0502040204020203" pitchFamily="34" charset="0"/>
            </a:endParaRPr>
          </a:p>
        </p:txBody>
      </p:sp>
      <p:sp>
        <p:nvSpPr>
          <p:cNvPr id="3" name="Text Placeholder 2"/>
          <p:cNvSpPr>
            <a:spLocks noGrp="1"/>
          </p:cNvSpPr>
          <p:nvPr>
            <p:ph type="body" sz="quarter" idx="12"/>
          </p:nvPr>
        </p:nvSpPr>
        <p:spPr/>
        <p:txBody>
          <a:bodyPr/>
          <a:lstStyle/>
          <a:p>
            <a:endParaRPr lang="en-US" sz="4705" dirty="0"/>
          </a:p>
        </p:txBody>
      </p:sp>
    </p:spTree>
    <p:extLst>
      <p:ext uri="{BB962C8B-B14F-4D97-AF65-F5344CB8AC3E}">
        <p14:creationId xmlns:p14="http://schemas.microsoft.com/office/powerpoint/2010/main" val="12533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連接和身份驗證</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89255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20D30728-178F-46D6-AF74-EC5AD561B02F}"/>
              </a:ext>
            </a:extLst>
          </p:cNvPr>
          <p:cNvPicPr>
            <a:picLocks noChangeAspect="1"/>
          </p:cNvPicPr>
          <p:nvPr/>
        </p:nvPicPr>
        <p:blipFill>
          <a:blip r:embed="rId3"/>
          <a:stretch>
            <a:fillRect/>
          </a:stretch>
        </p:blipFill>
        <p:spPr>
          <a:xfrm>
            <a:off x="8720955" y="2585003"/>
            <a:ext cx="2143125" cy="1995323"/>
          </a:xfrm>
          <a:prstGeom prst="rect">
            <a:avLst/>
          </a:prstGeom>
        </p:spPr>
      </p:pic>
      <p:sp>
        <p:nvSpPr>
          <p:cNvPr id="7" name="TextBox 6">
            <a:extLst>
              <a:ext uri="{FF2B5EF4-FFF2-40B4-BE49-F238E27FC236}">
                <a16:creationId xmlns:a16="http://schemas.microsoft.com/office/drawing/2014/main" id="{BCC794B7-33D1-43BE-9BEE-F7D0031BEB2B}"/>
              </a:ext>
            </a:extLst>
          </p:cNvPr>
          <p:cNvSpPr txBox="1"/>
          <p:nvPr/>
        </p:nvSpPr>
        <p:spPr>
          <a:xfrm>
            <a:off x="479337" y="1852925"/>
            <a:ext cx="10554447" cy="4832092"/>
          </a:xfrm>
          <a:prstGeom prst="rect">
            <a:avLst/>
          </a:prstGeom>
          <a:noFill/>
        </p:spPr>
        <p:txBody>
          <a:bodyPr wrap="square" rtlCol="0">
            <a:spAutoFit/>
          </a:bodyPr>
          <a:lstStyle/>
          <a:p>
            <a:pPr marL="285750" indent="-285750">
              <a:buFont typeface="Arial" panose="020B0604020202020204" pitchFamily="34" charset="0"/>
              <a:buChar char="•"/>
              <a:defRPr/>
            </a:pPr>
            <a:r>
              <a:rPr lang="en-US" altLang="zh-TW" sz="3200" dirty="0"/>
              <a:t>SQL Database </a:t>
            </a:r>
            <a:r>
              <a:rPr lang="zh-TW" altLang="en-US" sz="3200" dirty="0"/>
              <a:t>支援兩種驗證 </a:t>
            </a:r>
            <a:r>
              <a:rPr lang="en-US" altLang="zh-TW" sz="3200" dirty="0"/>
              <a:t>(authentication)</a:t>
            </a:r>
            <a:r>
              <a:rPr lang="zh-TW" altLang="en-US" sz="3200" dirty="0"/>
              <a:t> 類型 </a:t>
            </a:r>
            <a:r>
              <a:rPr lang="en-US" altLang="zh-TW" sz="3200" dirty="0"/>
              <a:t>:</a:t>
            </a:r>
            <a:br>
              <a:rPr lang="en-US" altLang="zh-TW" sz="3200" dirty="0"/>
            </a:br>
            <a:endParaRPr lang="en-US" altLang="zh-TW" sz="3200" dirty="0"/>
          </a:p>
          <a:p>
            <a:pPr marL="914400" lvl="1" indent="-457200">
              <a:buFont typeface="Arial" panose="020B0604020202020204" pitchFamily="34" charset="0"/>
              <a:buChar char="•"/>
              <a:defRPr/>
            </a:pPr>
            <a:r>
              <a:rPr lang="en-US" altLang="zh-TW" sz="2800" dirty="0"/>
              <a:t>SQL</a:t>
            </a:r>
            <a:r>
              <a:rPr lang="zh-TW" altLang="en-US" sz="2800" dirty="0"/>
              <a:t> 驗證</a:t>
            </a:r>
            <a:endParaRPr lang="en-US" altLang="zh-TW" sz="2800" dirty="0"/>
          </a:p>
          <a:p>
            <a:pPr marL="914400" lvl="1" indent="-457200">
              <a:buFont typeface="Arial" panose="020B0604020202020204" pitchFamily="34" charset="0"/>
              <a:buChar char="•"/>
              <a:defRPr/>
            </a:pPr>
            <a:endParaRPr lang="en-US" altLang="zh-TW" sz="2800" dirty="0"/>
          </a:p>
          <a:p>
            <a:pPr marL="914400" lvl="1" indent="-457200">
              <a:buFont typeface="Arial" panose="020B0604020202020204" pitchFamily="34" charset="0"/>
              <a:buChar char="•"/>
              <a:defRPr/>
            </a:pPr>
            <a:r>
              <a:rPr lang="en-US" altLang="zh-TW" sz="2800" dirty="0"/>
              <a:t>Azure Active Directory</a:t>
            </a:r>
            <a:r>
              <a:rPr lang="zh-TW" altLang="en-US" sz="2800" dirty="0"/>
              <a:t> 驗證</a:t>
            </a:r>
            <a:endParaRPr lang="en-US" altLang="zh-TW" sz="2800" dirty="0"/>
          </a:p>
          <a:p>
            <a:pPr marL="1885950" lvl="3" indent="-514350">
              <a:buFont typeface="+mj-lt"/>
              <a:buAutoNum type="arabicPeriod"/>
              <a:defRPr/>
            </a:pPr>
            <a:r>
              <a:rPr kumimoji="0" lang="en-US" altLang="zh-TW" sz="3200" i="0" u="none" strike="noStrike" kern="1200" cap="none" spc="0" normalizeH="0" baseline="0" noProof="0" dirty="0">
                <a:ln>
                  <a:noFill/>
                </a:ln>
                <a:solidFill>
                  <a:prstClr val="black"/>
                </a:solidFill>
                <a:effectLst/>
                <a:uLnTx/>
                <a:uFillTx/>
                <a:latin typeface="Calibri"/>
                <a:ea typeface="+mn-ea"/>
                <a:cs typeface="+mn-cs"/>
              </a:rPr>
              <a:t>Azure Active Directory Password</a:t>
            </a:r>
          </a:p>
          <a:p>
            <a:pPr marL="1885950" lvl="3" indent="-514350">
              <a:buFont typeface="+mj-lt"/>
              <a:buAutoNum type="arabicPeriod"/>
              <a:defRPr/>
            </a:pPr>
            <a:r>
              <a:rPr kumimoji="0" lang="en-US" altLang="zh-TW" sz="3200" i="0" u="none" strike="noStrike" kern="1200" cap="none" spc="0" normalizeH="0" baseline="0" noProof="0" dirty="0">
                <a:ln>
                  <a:noFill/>
                </a:ln>
                <a:solidFill>
                  <a:prstClr val="black"/>
                </a:solidFill>
                <a:effectLst/>
                <a:uLnTx/>
                <a:uFillTx/>
                <a:latin typeface="Calibri"/>
                <a:ea typeface="+mn-ea"/>
                <a:cs typeface="+mn-cs"/>
              </a:rPr>
              <a:t>Azure Active Directory Integrated</a:t>
            </a:r>
          </a:p>
          <a:p>
            <a:pPr marL="1885950" lvl="3" indent="-514350">
              <a:buFont typeface="+mj-lt"/>
              <a:buAutoNum type="arabicPeriod"/>
              <a:defRPr/>
            </a:pPr>
            <a:r>
              <a:rPr kumimoji="0" lang="en-US" altLang="zh-TW" sz="3200" i="0" u="none" strike="noStrike" kern="1200" cap="none" spc="0" normalizeH="0" baseline="0" noProof="0" dirty="0">
                <a:ln>
                  <a:noFill/>
                </a:ln>
                <a:solidFill>
                  <a:prstClr val="black"/>
                </a:solidFill>
                <a:effectLst/>
                <a:uLnTx/>
                <a:uFillTx/>
                <a:latin typeface="Calibri"/>
                <a:ea typeface="+mn-ea"/>
                <a:cs typeface="+mn-cs"/>
              </a:rPr>
              <a:t>Azure Active Directory Universal with Multi-Factor Authentication</a:t>
            </a:r>
          </a:p>
          <a:p>
            <a:pPr marL="1885950" lvl="3" indent="-514350">
              <a:buFont typeface="+mj-lt"/>
              <a:buAutoNum type="arabicPeriod"/>
              <a:defRPr/>
            </a:pPr>
            <a:r>
              <a:rPr kumimoji="0" lang="en-US" altLang="zh-TW" sz="3200" i="0" u="none" strike="noStrike" kern="1200" cap="none" spc="0" normalizeH="0" baseline="0" noProof="0" dirty="0">
                <a:ln>
                  <a:noFill/>
                </a:ln>
                <a:solidFill>
                  <a:prstClr val="black"/>
                </a:solidFill>
                <a:effectLst/>
                <a:uLnTx/>
                <a:uFillTx/>
                <a:latin typeface="Calibri"/>
                <a:ea typeface="+mn-ea"/>
                <a:cs typeface="+mn-cs"/>
              </a:rPr>
              <a:t>Azure Active Directory access token</a:t>
            </a:r>
          </a:p>
        </p:txBody>
      </p:sp>
    </p:spTree>
    <p:extLst>
      <p:ext uri="{BB962C8B-B14F-4D97-AF65-F5344CB8AC3E}">
        <p14:creationId xmlns:p14="http://schemas.microsoft.com/office/powerpoint/2010/main" val="923417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dirty="0"/>
              <a:t>系統管理員存取路徑</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89255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BC07711B-4B77-4B38-92F8-FA1C388D7D6C}"/>
              </a:ext>
            </a:extLst>
          </p:cNvPr>
          <p:cNvPicPr>
            <a:picLocks noChangeAspect="1"/>
          </p:cNvPicPr>
          <p:nvPr/>
        </p:nvPicPr>
        <p:blipFill>
          <a:blip r:embed="rId3"/>
          <a:stretch>
            <a:fillRect/>
          </a:stretch>
        </p:blipFill>
        <p:spPr>
          <a:xfrm>
            <a:off x="1048265" y="1540197"/>
            <a:ext cx="9819575" cy="5317803"/>
          </a:xfrm>
          <a:prstGeom prst="rect">
            <a:avLst/>
          </a:prstGeom>
        </p:spPr>
      </p:pic>
    </p:spTree>
    <p:extLst>
      <p:ext uri="{BB962C8B-B14F-4D97-AF65-F5344CB8AC3E}">
        <p14:creationId xmlns:p14="http://schemas.microsoft.com/office/powerpoint/2010/main" val="921319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額外的特殊角色</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89255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BCC794B7-33D1-43BE-9BEE-F7D0031BEB2B}"/>
              </a:ext>
            </a:extLst>
          </p:cNvPr>
          <p:cNvSpPr txBox="1"/>
          <p:nvPr/>
        </p:nvSpPr>
        <p:spPr>
          <a:xfrm>
            <a:off x="479337" y="1852925"/>
            <a:ext cx="11413839" cy="4647426"/>
          </a:xfrm>
          <a:prstGeom prst="rect">
            <a:avLst/>
          </a:prstGeom>
          <a:noFill/>
        </p:spPr>
        <p:txBody>
          <a:bodyPr wrap="square" rtlCol="0">
            <a:spAutoFit/>
          </a:bodyPr>
          <a:lstStyle/>
          <a:p>
            <a:pPr marL="457200" indent="-457200">
              <a:buFont typeface="Arial" panose="020B0604020202020204" pitchFamily="34" charset="0"/>
              <a:buChar char="•"/>
            </a:pPr>
            <a:r>
              <a:rPr lang="en-US" altLang="zh-TW" sz="3600" b="1" dirty="0" err="1"/>
              <a:t>dbmanager</a:t>
            </a:r>
            <a:r>
              <a:rPr lang="en-US" altLang="zh-TW" sz="3600" dirty="0"/>
              <a:t> (</a:t>
            </a:r>
            <a:r>
              <a:rPr lang="zh-TW" altLang="en-US" sz="3600" b="1" dirty="0"/>
              <a:t>資料庫建立者</a:t>
            </a:r>
            <a:r>
              <a:rPr lang="en-US" altLang="zh-TW" sz="3600" dirty="0"/>
              <a:t>) </a:t>
            </a:r>
            <a:r>
              <a:rPr lang="zh-TW" altLang="en-US" sz="3600" dirty="0"/>
              <a:t>是</a:t>
            </a:r>
            <a:r>
              <a:rPr lang="en-US" altLang="zh-TW" sz="3600" dirty="0"/>
              <a:t>virtual master database</a:t>
            </a:r>
            <a:r>
              <a:rPr lang="zh-TW" altLang="en-US" sz="3600" dirty="0"/>
              <a:t>中的資料庫角色</a:t>
            </a:r>
            <a:endParaRPr lang="en-US" altLang="zh-TW" sz="3600" dirty="0"/>
          </a:p>
          <a:p>
            <a:pPr lvl="1"/>
            <a:endParaRPr lang="en-US" altLang="zh-TW" sz="3200" dirty="0"/>
          </a:p>
          <a:p>
            <a:pPr lvl="1"/>
            <a:r>
              <a:rPr lang="zh-TW" altLang="en-US" sz="3200" dirty="0"/>
              <a:t>建立資料庫層級的登入</a:t>
            </a:r>
            <a:endParaRPr lang="en-US" altLang="zh-TW" sz="3200" dirty="0"/>
          </a:p>
          <a:p>
            <a:pPr lvl="1"/>
            <a:r>
              <a:rPr lang="en-US" altLang="zh-TW" sz="3200" dirty="0">
                <a:solidFill>
                  <a:srgbClr val="0000FF"/>
                </a:solidFill>
                <a:latin typeface="Consolas" panose="020B0609020204030204" pitchFamily="49" charset="0"/>
              </a:rPr>
              <a:t>CREATE</a:t>
            </a:r>
            <a:r>
              <a:rPr lang="en-US" altLang="zh-TW" sz="3200" dirty="0">
                <a:solidFill>
                  <a:srgbClr val="000000"/>
                </a:solidFill>
                <a:latin typeface="Consolas" panose="020B0609020204030204" pitchFamily="49" charset="0"/>
              </a:rPr>
              <a:t> </a:t>
            </a:r>
            <a:r>
              <a:rPr lang="en-US" altLang="zh-TW" sz="3200" dirty="0">
                <a:solidFill>
                  <a:srgbClr val="0000FF"/>
                </a:solidFill>
                <a:latin typeface="Consolas" panose="020B0609020204030204" pitchFamily="49" charset="0"/>
              </a:rPr>
              <a:t>LOGIN</a:t>
            </a:r>
            <a:r>
              <a:rPr lang="en-US" altLang="zh-TW" sz="3200" dirty="0">
                <a:solidFill>
                  <a:srgbClr val="000000"/>
                </a:solidFill>
                <a:latin typeface="Consolas" panose="020B0609020204030204" pitchFamily="49" charset="0"/>
              </a:rPr>
              <a:t> Daniel </a:t>
            </a:r>
            <a:r>
              <a:rPr lang="en-US" altLang="zh-TW" sz="3200" dirty="0">
                <a:solidFill>
                  <a:srgbClr val="0000FF"/>
                </a:solidFill>
                <a:latin typeface="Consolas" panose="020B0609020204030204" pitchFamily="49" charset="0"/>
              </a:rPr>
              <a:t>WITH</a:t>
            </a:r>
            <a:r>
              <a:rPr lang="en-US" altLang="zh-TW" sz="3200" dirty="0">
                <a:solidFill>
                  <a:srgbClr val="000000"/>
                </a:solidFill>
                <a:latin typeface="Consolas" panose="020B0609020204030204" pitchFamily="49" charset="0"/>
              </a:rPr>
              <a:t> </a:t>
            </a:r>
            <a:r>
              <a:rPr lang="en-US" altLang="zh-TW" sz="3200" dirty="0">
                <a:solidFill>
                  <a:srgbClr val="0000FF"/>
                </a:solidFill>
                <a:latin typeface="Consolas" panose="020B0609020204030204" pitchFamily="49" charset="0"/>
              </a:rPr>
              <a:t>PASSWORD</a:t>
            </a:r>
            <a:r>
              <a:rPr lang="en-US" altLang="zh-TW" sz="3200" dirty="0">
                <a:solidFill>
                  <a:srgbClr val="000000"/>
                </a:solidFill>
                <a:latin typeface="Consolas" panose="020B0609020204030204" pitchFamily="49" charset="0"/>
              </a:rPr>
              <a:t> </a:t>
            </a:r>
            <a:r>
              <a:rPr lang="en-US" altLang="zh-TW" sz="3200" dirty="0">
                <a:solidFill>
                  <a:srgbClr val="808080"/>
                </a:solidFill>
                <a:latin typeface="Consolas" panose="020B0609020204030204" pitchFamily="49" charset="0"/>
              </a:rPr>
              <a:t>=</a:t>
            </a:r>
            <a:r>
              <a:rPr lang="en-US" altLang="zh-TW" sz="3200" dirty="0">
                <a:solidFill>
                  <a:srgbClr val="000000"/>
                </a:solidFill>
                <a:latin typeface="Consolas" panose="020B0609020204030204" pitchFamily="49" charset="0"/>
              </a:rPr>
              <a:t> </a:t>
            </a:r>
            <a:r>
              <a:rPr lang="en-US" altLang="zh-TW" sz="3200" dirty="0">
                <a:solidFill>
                  <a:srgbClr val="FF0000"/>
                </a:solidFill>
                <a:latin typeface="Consolas" panose="020B0609020204030204" pitchFamily="49" charset="0"/>
              </a:rPr>
              <a:t>'P@ssw0rd'</a:t>
            </a:r>
            <a:r>
              <a:rPr lang="en-US" altLang="zh-TW" sz="3200" dirty="0">
                <a:solidFill>
                  <a:srgbClr val="808080"/>
                </a:solidFill>
                <a:latin typeface="Consolas" panose="020B0609020204030204" pitchFamily="49" charset="0"/>
              </a:rPr>
              <a:t>;</a:t>
            </a:r>
            <a:r>
              <a:rPr lang="en-US" altLang="zh-TW" sz="3200" dirty="0">
                <a:solidFill>
                  <a:srgbClr val="000000"/>
                </a:solidFill>
                <a:latin typeface="Consolas" panose="020B0609020204030204" pitchFamily="49" charset="0"/>
              </a:rPr>
              <a:t> </a:t>
            </a:r>
            <a:endParaRPr lang="zh-TW" altLang="en-US" sz="3200" dirty="0">
              <a:solidFill>
                <a:srgbClr val="000000"/>
              </a:solidFill>
              <a:latin typeface="Consolas" panose="020B0609020204030204" pitchFamily="49" charset="0"/>
            </a:endParaRPr>
          </a:p>
          <a:p>
            <a:pPr lvl="1"/>
            <a:r>
              <a:rPr lang="zh-TW" altLang="en-US" sz="3200" dirty="0"/>
              <a:t>在</a:t>
            </a:r>
            <a:r>
              <a:rPr lang="en-US" altLang="zh-TW" sz="3200" dirty="0"/>
              <a:t>virtual machine</a:t>
            </a:r>
            <a:r>
              <a:rPr lang="zh-TW" altLang="en-US" sz="3200" dirty="0"/>
              <a:t>上建立使用者</a:t>
            </a:r>
            <a:endParaRPr lang="en-US" altLang="zh-TW" sz="3200" dirty="0"/>
          </a:p>
          <a:p>
            <a:pPr lvl="1"/>
            <a:r>
              <a:rPr lang="en-US" altLang="zh-TW" sz="3200" dirty="0">
                <a:solidFill>
                  <a:srgbClr val="0000FF"/>
                </a:solidFill>
                <a:latin typeface="Consolas" panose="020B0609020204030204" pitchFamily="49" charset="0"/>
              </a:rPr>
              <a:t>CREATE</a:t>
            </a:r>
            <a:r>
              <a:rPr lang="en-US" altLang="zh-TW" sz="3200" dirty="0">
                <a:solidFill>
                  <a:srgbClr val="000000"/>
                </a:solidFill>
                <a:latin typeface="Consolas" panose="020B0609020204030204" pitchFamily="49" charset="0"/>
              </a:rPr>
              <a:t> </a:t>
            </a:r>
            <a:r>
              <a:rPr lang="en-US" altLang="zh-TW" sz="3200" dirty="0">
                <a:solidFill>
                  <a:srgbClr val="0000FF"/>
                </a:solidFill>
                <a:latin typeface="Consolas" panose="020B0609020204030204" pitchFamily="49" charset="0"/>
              </a:rPr>
              <a:t>USER</a:t>
            </a:r>
            <a:r>
              <a:rPr lang="en-US" altLang="zh-TW" sz="3200" dirty="0">
                <a:solidFill>
                  <a:srgbClr val="000000"/>
                </a:solidFill>
                <a:latin typeface="Consolas" panose="020B0609020204030204" pitchFamily="49" charset="0"/>
              </a:rPr>
              <a:t> Daniel </a:t>
            </a:r>
            <a:r>
              <a:rPr lang="en-US" altLang="zh-TW" sz="3200" dirty="0">
                <a:solidFill>
                  <a:srgbClr val="0000FF"/>
                </a:solidFill>
                <a:latin typeface="Consolas" panose="020B0609020204030204" pitchFamily="49" charset="0"/>
              </a:rPr>
              <a:t>FROM</a:t>
            </a:r>
            <a:r>
              <a:rPr lang="en-US" altLang="zh-TW" sz="3200" dirty="0">
                <a:solidFill>
                  <a:srgbClr val="000000"/>
                </a:solidFill>
                <a:latin typeface="Consolas" panose="020B0609020204030204" pitchFamily="49" charset="0"/>
              </a:rPr>
              <a:t> </a:t>
            </a:r>
            <a:r>
              <a:rPr lang="en-US" altLang="zh-TW" sz="3200" dirty="0">
                <a:solidFill>
                  <a:srgbClr val="0000FF"/>
                </a:solidFill>
                <a:latin typeface="Consolas" panose="020B0609020204030204" pitchFamily="49" charset="0"/>
              </a:rPr>
              <a:t>LOGIN</a:t>
            </a:r>
            <a:r>
              <a:rPr lang="en-US" altLang="zh-TW" sz="3200" dirty="0">
                <a:solidFill>
                  <a:srgbClr val="000000"/>
                </a:solidFill>
                <a:latin typeface="Consolas" panose="020B0609020204030204" pitchFamily="49" charset="0"/>
              </a:rPr>
              <a:t> Daniel</a:t>
            </a:r>
            <a:r>
              <a:rPr lang="en-US" altLang="zh-TW" sz="3200" dirty="0">
                <a:solidFill>
                  <a:srgbClr val="808080"/>
                </a:solidFill>
                <a:latin typeface="Consolas" panose="020B0609020204030204" pitchFamily="49" charset="0"/>
              </a:rPr>
              <a:t>;</a:t>
            </a:r>
          </a:p>
          <a:p>
            <a:pPr lvl="1"/>
            <a:r>
              <a:rPr lang="zh-TW" altLang="en-US" sz="3200" dirty="0"/>
              <a:t>加入成員到</a:t>
            </a:r>
            <a:r>
              <a:rPr lang="en-US" altLang="zh-TW" sz="3200" dirty="0"/>
              <a:t> </a:t>
            </a:r>
            <a:r>
              <a:rPr lang="en-US" altLang="zh-TW" sz="3200" dirty="0" err="1"/>
              <a:t>dbmanager</a:t>
            </a:r>
            <a:endParaRPr lang="en-US" altLang="zh-TW" sz="3200" dirty="0"/>
          </a:p>
          <a:p>
            <a:pPr lvl="1"/>
            <a:r>
              <a:rPr lang="en-US" altLang="zh-TW" sz="3200" dirty="0">
                <a:solidFill>
                  <a:srgbClr val="0000FF"/>
                </a:solidFill>
                <a:latin typeface="Consolas" panose="020B0609020204030204" pitchFamily="49" charset="0"/>
              </a:rPr>
              <a:t>ALTER</a:t>
            </a:r>
            <a:r>
              <a:rPr lang="en-US" altLang="zh-TW" sz="3200" dirty="0">
                <a:solidFill>
                  <a:srgbClr val="000000"/>
                </a:solidFill>
                <a:latin typeface="Consolas" panose="020B0609020204030204" pitchFamily="49" charset="0"/>
              </a:rPr>
              <a:t> </a:t>
            </a:r>
            <a:r>
              <a:rPr lang="en-US" altLang="zh-TW" sz="3200" dirty="0">
                <a:solidFill>
                  <a:srgbClr val="0000FF"/>
                </a:solidFill>
                <a:latin typeface="Consolas" panose="020B0609020204030204" pitchFamily="49" charset="0"/>
              </a:rPr>
              <a:t>ROLE</a:t>
            </a:r>
            <a:r>
              <a:rPr lang="en-US" altLang="zh-TW" sz="3200" dirty="0">
                <a:solidFill>
                  <a:srgbClr val="000000"/>
                </a:solidFill>
                <a:latin typeface="Consolas" panose="020B0609020204030204" pitchFamily="49" charset="0"/>
              </a:rPr>
              <a:t> </a:t>
            </a:r>
            <a:r>
              <a:rPr lang="en-US" altLang="zh-TW" sz="3200" dirty="0" err="1">
                <a:solidFill>
                  <a:srgbClr val="000000"/>
                </a:solidFill>
                <a:latin typeface="Consolas" panose="020B0609020204030204" pitchFamily="49" charset="0"/>
              </a:rPr>
              <a:t>dbmanager</a:t>
            </a:r>
            <a:r>
              <a:rPr lang="en-US" altLang="zh-TW" sz="3200" dirty="0">
                <a:solidFill>
                  <a:srgbClr val="000000"/>
                </a:solidFill>
                <a:latin typeface="Consolas" panose="020B0609020204030204" pitchFamily="49" charset="0"/>
              </a:rPr>
              <a:t> </a:t>
            </a:r>
            <a:r>
              <a:rPr lang="en-US" altLang="zh-TW" sz="3200" dirty="0">
                <a:solidFill>
                  <a:srgbClr val="0000FF"/>
                </a:solidFill>
                <a:latin typeface="Consolas" panose="020B0609020204030204" pitchFamily="49" charset="0"/>
              </a:rPr>
              <a:t>ADD</a:t>
            </a:r>
            <a:r>
              <a:rPr lang="en-US" altLang="zh-TW" sz="3200" dirty="0">
                <a:solidFill>
                  <a:srgbClr val="000000"/>
                </a:solidFill>
                <a:latin typeface="Consolas" panose="020B0609020204030204" pitchFamily="49" charset="0"/>
              </a:rPr>
              <a:t> MEMBER Daniel</a:t>
            </a:r>
            <a:r>
              <a:rPr lang="en-US" altLang="zh-TW" sz="3200" dirty="0">
                <a:solidFill>
                  <a:srgbClr val="808080"/>
                </a:solidFill>
                <a:latin typeface="Consolas" panose="020B0609020204030204" pitchFamily="49" charset="0"/>
              </a:rPr>
              <a:t>;</a:t>
            </a:r>
            <a:r>
              <a:rPr lang="en-US" altLang="zh-TW" sz="3200" dirty="0">
                <a:solidFill>
                  <a:srgbClr val="000000"/>
                </a:solidFill>
                <a:latin typeface="Consolas" panose="020B0609020204030204" pitchFamily="49" charset="0"/>
              </a:rPr>
              <a:t> </a:t>
            </a:r>
            <a:endParaRPr kumimoji="0" lang="en-US" altLang="zh-TW"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2965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額外的特殊角色</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89255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BCC794B7-33D1-43BE-9BEE-F7D0031BEB2B}"/>
              </a:ext>
            </a:extLst>
          </p:cNvPr>
          <p:cNvSpPr txBox="1"/>
          <p:nvPr/>
        </p:nvSpPr>
        <p:spPr>
          <a:xfrm>
            <a:off x="479337" y="1852925"/>
            <a:ext cx="11413839" cy="4462760"/>
          </a:xfrm>
          <a:prstGeom prst="rect">
            <a:avLst/>
          </a:prstGeom>
          <a:noFill/>
        </p:spPr>
        <p:txBody>
          <a:bodyPr wrap="square" rtlCol="0">
            <a:spAutoFit/>
          </a:bodyPr>
          <a:lstStyle/>
          <a:p>
            <a:pPr marL="571500" indent="-571500">
              <a:buFont typeface="Arial" panose="020B0604020202020204" pitchFamily="34" charset="0"/>
              <a:buChar char="•"/>
            </a:pPr>
            <a:r>
              <a:rPr lang="en-US" altLang="zh-TW" sz="3600" b="1" dirty="0" err="1"/>
              <a:t>Loginmanager</a:t>
            </a:r>
            <a:r>
              <a:rPr lang="zh-TW" altLang="en-US" sz="3600" b="1" dirty="0"/>
              <a:t> </a:t>
            </a:r>
            <a:r>
              <a:rPr lang="en-US" altLang="zh-TW" sz="3600" b="1" dirty="0"/>
              <a:t>(</a:t>
            </a:r>
            <a:r>
              <a:rPr lang="zh-TW" altLang="en-US" sz="3600" b="1" dirty="0"/>
              <a:t>登入管理員</a:t>
            </a:r>
            <a:r>
              <a:rPr lang="en-US" altLang="zh-TW" sz="3600" b="1" dirty="0"/>
              <a:t>)</a:t>
            </a:r>
            <a:r>
              <a:rPr lang="en-US" altLang="zh-TW" sz="3600" dirty="0"/>
              <a:t> </a:t>
            </a:r>
            <a:r>
              <a:rPr lang="zh-TW" altLang="en-US" sz="3600" dirty="0"/>
              <a:t>是</a:t>
            </a:r>
            <a:r>
              <a:rPr lang="en-US" altLang="zh-TW" sz="3600" dirty="0"/>
              <a:t>virtual master database</a:t>
            </a:r>
            <a:r>
              <a:rPr lang="zh-TW" altLang="en-US" sz="3600" dirty="0"/>
              <a:t>的資料庫角色</a:t>
            </a:r>
            <a:endParaRPr lang="en-US" altLang="zh-TW" sz="3600" dirty="0"/>
          </a:p>
          <a:p>
            <a:pPr marL="571500" indent="-571500">
              <a:buFont typeface="Arial" panose="020B0604020202020204" pitchFamily="34" charset="0"/>
              <a:buChar char="•"/>
            </a:pPr>
            <a:endParaRPr lang="en-US" altLang="zh-TW" sz="3600" dirty="0"/>
          </a:p>
          <a:p>
            <a:pPr lvl="1"/>
            <a:r>
              <a:rPr lang="zh-TW" altLang="en-US" sz="3200" dirty="0"/>
              <a:t>建立伺服器層級的登入</a:t>
            </a:r>
            <a:endParaRPr lang="en-US" altLang="zh-TW" sz="3200" dirty="0"/>
          </a:p>
          <a:p>
            <a:pPr lvl="1"/>
            <a:r>
              <a:rPr lang="zh-TW" altLang="en-US" sz="3200" dirty="0"/>
              <a:t>在</a:t>
            </a:r>
            <a:r>
              <a:rPr lang="en-US" altLang="zh-TW" sz="3200" dirty="0"/>
              <a:t>virtual master or contained user </a:t>
            </a:r>
            <a:r>
              <a:rPr lang="zh-TW" altLang="en-US" sz="3200" dirty="0"/>
              <a:t>中建立使用者</a:t>
            </a:r>
            <a:r>
              <a:rPr lang="en-US" altLang="zh-TW" sz="3200" dirty="0"/>
              <a:t>(</a:t>
            </a:r>
            <a:r>
              <a:rPr lang="zh-TW" altLang="en-US" sz="3200" dirty="0"/>
              <a:t>首選</a:t>
            </a:r>
            <a:r>
              <a:rPr lang="en-US" altLang="zh-TW" sz="3200" dirty="0"/>
              <a:t>)</a:t>
            </a:r>
          </a:p>
          <a:p>
            <a:pPr lvl="1"/>
            <a:r>
              <a:rPr lang="zh-TW" altLang="en-US" sz="3200" dirty="0"/>
              <a:t>加入到</a:t>
            </a:r>
            <a:r>
              <a:rPr lang="en-US" altLang="zh-TW" sz="3200" dirty="0"/>
              <a:t> </a:t>
            </a:r>
            <a:r>
              <a:rPr lang="en-US" altLang="zh-TW" sz="3200" dirty="0" err="1"/>
              <a:t>dbmanager</a:t>
            </a:r>
            <a:r>
              <a:rPr lang="en-US" altLang="zh-TW" sz="3200" dirty="0"/>
              <a:t> </a:t>
            </a:r>
            <a:r>
              <a:rPr lang="zh-TW" altLang="en-US" sz="3200" dirty="0"/>
              <a:t>語法</a:t>
            </a:r>
            <a:endParaRPr lang="en-US" altLang="zh-TW" sz="3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Calibri"/>
              <a:ea typeface="+mn-ea"/>
              <a:cs typeface="+mn-cs"/>
            </a:endParaRPr>
          </a:p>
          <a:p>
            <a:pPr>
              <a:defRPr/>
            </a:pPr>
            <a:r>
              <a:rPr lang="en-US" altLang="zh-TW" sz="2400" dirty="0">
                <a:solidFill>
                  <a:srgbClr val="0000FF"/>
                </a:solidFill>
                <a:latin typeface="Consolas" panose="020B0609020204030204" pitchFamily="49" charset="0"/>
              </a:rPr>
              <a:t>	</a:t>
            </a:r>
            <a:r>
              <a:rPr lang="en-US" altLang="zh-TW" sz="3200" dirty="0">
                <a:solidFill>
                  <a:srgbClr val="0000FF"/>
                </a:solidFill>
                <a:latin typeface="Consolas" panose="020B0609020204030204" pitchFamily="49" charset="0"/>
              </a:rPr>
              <a:t>ALTER</a:t>
            </a:r>
            <a:r>
              <a:rPr lang="en-US" altLang="zh-TW" sz="3200" dirty="0">
                <a:solidFill>
                  <a:srgbClr val="000000"/>
                </a:solidFill>
                <a:latin typeface="Consolas" panose="020B0609020204030204" pitchFamily="49" charset="0"/>
              </a:rPr>
              <a:t> </a:t>
            </a:r>
            <a:r>
              <a:rPr lang="en-US" altLang="zh-TW" sz="3200" dirty="0">
                <a:solidFill>
                  <a:srgbClr val="0000FF"/>
                </a:solidFill>
                <a:latin typeface="Consolas" panose="020B0609020204030204" pitchFamily="49" charset="0"/>
              </a:rPr>
              <a:t>ROLE</a:t>
            </a:r>
            <a:r>
              <a:rPr lang="en-US" altLang="zh-TW" sz="3200" dirty="0">
                <a:solidFill>
                  <a:srgbClr val="000000"/>
                </a:solidFill>
                <a:latin typeface="Consolas" panose="020B0609020204030204" pitchFamily="49" charset="0"/>
              </a:rPr>
              <a:t> </a:t>
            </a:r>
            <a:r>
              <a:rPr lang="en-US" altLang="zh-TW" sz="3200" dirty="0" err="1">
                <a:solidFill>
                  <a:srgbClr val="000000"/>
                </a:solidFill>
                <a:latin typeface="Consolas" panose="020B0609020204030204" pitchFamily="49" charset="0"/>
              </a:rPr>
              <a:t>loginmanager</a:t>
            </a:r>
            <a:r>
              <a:rPr lang="en-US" altLang="zh-TW" sz="3200" dirty="0">
                <a:solidFill>
                  <a:srgbClr val="000000"/>
                </a:solidFill>
                <a:latin typeface="Consolas" panose="020B0609020204030204" pitchFamily="49" charset="0"/>
              </a:rPr>
              <a:t> </a:t>
            </a:r>
            <a:r>
              <a:rPr lang="en-US" altLang="zh-TW" sz="3200" dirty="0">
                <a:solidFill>
                  <a:srgbClr val="0000FF"/>
                </a:solidFill>
                <a:latin typeface="Consolas" panose="020B0609020204030204" pitchFamily="49" charset="0"/>
              </a:rPr>
              <a:t>ADD</a:t>
            </a:r>
            <a:r>
              <a:rPr lang="en-US" altLang="zh-TW" sz="3200" dirty="0">
                <a:solidFill>
                  <a:srgbClr val="000000"/>
                </a:solidFill>
                <a:latin typeface="Consolas" panose="020B0609020204030204" pitchFamily="49" charset="0"/>
              </a:rPr>
              <a:t> MEMBER Daniel</a:t>
            </a:r>
            <a:r>
              <a:rPr lang="en-US" altLang="zh-TW" sz="3200" dirty="0">
                <a:solidFill>
                  <a:srgbClr val="808080"/>
                </a:solidFill>
                <a:latin typeface="Consolas" panose="020B0609020204030204" pitchFamily="49" charset="0"/>
              </a:rPr>
              <a:t>;</a:t>
            </a:r>
            <a:r>
              <a:rPr lang="en-US" altLang="zh-TW" sz="3200" dirty="0">
                <a:solidFill>
                  <a:srgbClr val="000000"/>
                </a:solidFill>
                <a:latin typeface="Consolas" panose="020B0609020204030204" pitchFamily="49" charset="0"/>
              </a:rPr>
              <a:t> </a:t>
            </a:r>
            <a:endParaRPr lang="en-US" altLang="zh-TW" sz="2400" dirty="0">
              <a:solidFill>
                <a:srgbClr val="000000"/>
              </a:solidFill>
              <a:latin typeface="Consolas" panose="020B0609020204030204" pitchFamily="49"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6156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dirty="0">
                <a:solidFill>
                  <a:srgbClr val="000000"/>
                </a:solidFill>
              </a:rPr>
              <a:t>非</a:t>
            </a:r>
            <a:r>
              <a:rPr lang="zh-TW" altLang="en-US" dirty="0"/>
              <a:t>系統管理員存取路徑</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89255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D985525F-58D3-482F-9D04-FAA0EB7C4EF3}"/>
              </a:ext>
            </a:extLst>
          </p:cNvPr>
          <p:cNvPicPr>
            <a:picLocks noChangeAspect="1"/>
          </p:cNvPicPr>
          <p:nvPr/>
        </p:nvPicPr>
        <p:blipFill>
          <a:blip r:embed="rId3"/>
          <a:stretch>
            <a:fillRect/>
          </a:stretch>
        </p:blipFill>
        <p:spPr>
          <a:xfrm>
            <a:off x="1214528" y="1533470"/>
            <a:ext cx="7731449" cy="5254170"/>
          </a:xfrm>
          <a:prstGeom prst="rect">
            <a:avLst/>
          </a:prstGeom>
        </p:spPr>
      </p:pic>
    </p:spTree>
    <p:extLst>
      <p:ext uri="{BB962C8B-B14F-4D97-AF65-F5344CB8AC3E}">
        <p14:creationId xmlns:p14="http://schemas.microsoft.com/office/powerpoint/2010/main" val="737778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Lab4:</a:t>
            </a:r>
            <a:br>
              <a:rPr lang="en-US" dirty="0">
                <a:solidFill>
                  <a:schemeClr val="tx1"/>
                </a:solidFill>
              </a:rPr>
            </a:br>
            <a:br>
              <a:rPr lang="en-US" dirty="0">
                <a:solidFill>
                  <a:schemeClr val="tx1"/>
                </a:solidFill>
              </a:rPr>
            </a:br>
            <a:r>
              <a:rPr lang="zh-TW" altLang="en-US" sz="4800" dirty="0">
                <a:solidFill>
                  <a:schemeClr val="tx1"/>
                </a:solidFill>
              </a:rPr>
              <a:t>建立資料庫使用者</a:t>
            </a:r>
            <a:endParaRPr lang="en-US" sz="4800" dirty="0">
              <a:solidFill>
                <a:schemeClr val="tx1"/>
              </a:solidFill>
            </a:endParaRPr>
          </a:p>
        </p:txBody>
      </p:sp>
    </p:spTree>
    <p:extLst>
      <p:ext uri="{BB962C8B-B14F-4D97-AF65-F5344CB8AC3E}">
        <p14:creationId xmlns:p14="http://schemas.microsoft.com/office/powerpoint/2010/main" val="17066735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t>什麼是</a:t>
            </a:r>
            <a:r>
              <a:rPr lang="en-US" altLang="zh-TW" dirty="0"/>
              <a:t>SQL Database </a:t>
            </a:r>
            <a:r>
              <a:rPr lang="zh-TW" altLang="en-US" dirty="0"/>
              <a:t>彈性集區？</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89255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BCC794B7-33D1-43BE-9BEE-F7D0031BEB2B}"/>
              </a:ext>
            </a:extLst>
          </p:cNvPr>
          <p:cNvSpPr txBox="1"/>
          <p:nvPr/>
        </p:nvSpPr>
        <p:spPr>
          <a:xfrm>
            <a:off x="479337" y="1852925"/>
            <a:ext cx="11413839" cy="1077218"/>
          </a:xfrm>
          <a:prstGeom prst="rect">
            <a:avLst/>
          </a:prstGeom>
          <a:noFill/>
        </p:spPr>
        <p:txBody>
          <a:bodyPr wrap="square" rtlCol="0">
            <a:spAutoFit/>
          </a:bodyPr>
          <a:lstStyle/>
          <a:p>
            <a:pPr marL="285750" indent="-285750">
              <a:buFont typeface="Arial" panose="020B0604020202020204" pitchFamily="34" charset="0"/>
              <a:buChar char="•"/>
              <a:defRPr/>
            </a:pPr>
            <a:r>
              <a:rPr lang="en-US" altLang="zh-TW" sz="3200" dirty="0"/>
              <a:t>SQL Database </a:t>
            </a:r>
            <a:r>
              <a:rPr lang="zh-TW" altLang="en-US" sz="3200" dirty="0"/>
              <a:t>彈性集區是簡單、符合成本效益的解決方案，可用來管理及調整使用</a:t>
            </a:r>
            <a:r>
              <a:rPr lang="zh-TW" altLang="en-US" sz="3200" dirty="0">
                <a:solidFill>
                  <a:srgbClr val="0070C0"/>
                </a:solidFill>
              </a:rPr>
              <a:t>需求變化不定且無法預測的多個資料庫</a:t>
            </a:r>
            <a:r>
              <a:rPr lang="zh-TW" altLang="en-US" sz="3200" dirty="0"/>
              <a:t>。</a:t>
            </a:r>
            <a:endParaRPr kumimoji="0" lang="en-US" altLang="zh-TW" sz="4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56D86AB6-D037-4B85-BC9A-28FFE4DB8406}"/>
              </a:ext>
            </a:extLst>
          </p:cNvPr>
          <p:cNvPicPr>
            <a:picLocks noChangeAspect="1"/>
          </p:cNvPicPr>
          <p:nvPr/>
        </p:nvPicPr>
        <p:blipFill>
          <a:blip r:embed="rId3"/>
          <a:stretch>
            <a:fillRect/>
          </a:stretch>
        </p:blipFill>
        <p:spPr>
          <a:xfrm>
            <a:off x="3194901" y="3499390"/>
            <a:ext cx="5525516" cy="2812025"/>
          </a:xfrm>
          <a:prstGeom prst="rect">
            <a:avLst/>
          </a:prstGeom>
        </p:spPr>
      </p:pic>
    </p:spTree>
    <p:extLst>
      <p:ext uri="{BB962C8B-B14F-4D97-AF65-F5344CB8AC3E}">
        <p14:creationId xmlns:p14="http://schemas.microsoft.com/office/powerpoint/2010/main" val="3429290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t>什麼是</a:t>
            </a:r>
            <a:r>
              <a:rPr lang="en-US" altLang="zh-TW" dirty="0"/>
              <a:t>SQL Database </a:t>
            </a:r>
            <a:r>
              <a:rPr lang="zh-TW" altLang="en-US" dirty="0"/>
              <a:t>彈性集區？</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89255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BCC794B7-33D1-43BE-9BEE-F7D0031BEB2B}"/>
              </a:ext>
            </a:extLst>
          </p:cNvPr>
          <p:cNvSpPr txBox="1"/>
          <p:nvPr/>
        </p:nvSpPr>
        <p:spPr>
          <a:xfrm>
            <a:off x="479337" y="1852925"/>
            <a:ext cx="11413839" cy="2862322"/>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t>在集區內，會給予個別資料庫彈性以在設定的參數內自動調整</a:t>
            </a:r>
            <a:endParaRPr lang="en-US" altLang="zh-TW" sz="2800" dirty="0"/>
          </a:p>
          <a:p>
            <a:pPr marL="457200" indent="-457200">
              <a:buFont typeface="Arial" panose="020B0604020202020204" pitchFamily="34" charset="0"/>
              <a:buChar char="•"/>
            </a:pPr>
            <a:endParaRPr lang="en-US" altLang="zh-TW" sz="4400" dirty="0"/>
          </a:p>
          <a:p>
            <a:pPr marL="457200" indent="-457200">
              <a:buFont typeface="Arial" panose="020B0604020202020204" pitchFamily="34" charset="0"/>
              <a:buChar char="•"/>
            </a:pPr>
            <a:r>
              <a:rPr lang="zh-TW" altLang="en-US" sz="2800" dirty="0"/>
              <a:t> 負載量大時，資料庫可以取用更多的資源以滿足需求</a:t>
            </a:r>
            <a:r>
              <a:rPr lang="en-US" altLang="zh-TW" sz="2800" dirty="0"/>
              <a:t>;</a:t>
            </a:r>
            <a:r>
              <a:rPr lang="zh-TW" altLang="en-US" sz="2800" dirty="0"/>
              <a:t> </a:t>
            </a:r>
            <a:r>
              <a:rPr lang="zh-TW" altLang="en-US" dirty="0"/>
              <a:t> </a:t>
            </a:r>
            <a:endParaRPr lang="en-US" altLang="zh-TW" dirty="0"/>
          </a:p>
          <a:p>
            <a:r>
              <a:rPr lang="zh-TW" altLang="en-US" sz="2800" dirty="0"/>
              <a:t>       負載較輕的資料庫取用較少的資源</a:t>
            </a:r>
            <a:endParaRPr lang="en-US" altLang="zh-TW" sz="2800" dirty="0"/>
          </a:p>
          <a:p>
            <a:pPr marL="457200" indent="-457200">
              <a:buFont typeface="Arial" panose="020B0604020202020204" pitchFamily="34" charset="0"/>
              <a:buChar char="•"/>
            </a:pPr>
            <a:endParaRPr lang="en-US" altLang="zh-TW"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4429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Lab5:</a:t>
            </a:r>
            <a:br>
              <a:rPr lang="en-US" dirty="0">
                <a:solidFill>
                  <a:schemeClr val="tx1"/>
                </a:solidFill>
              </a:rPr>
            </a:br>
            <a:br>
              <a:rPr lang="en-US" sz="4800" dirty="0">
                <a:solidFill>
                  <a:schemeClr val="tx1"/>
                </a:solidFill>
              </a:rPr>
            </a:br>
            <a:r>
              <a:rPr lang="zh-TW" altLang="en-US" sz="4800" dirty="0">
                <a:solidFill>
                  <a:schemeClr val="tx1"/>
                </a:solidFill>
              </a:rPr>
              <a:t>建立彈性集區</a:t>
            </a:r>
            <a:endParaRPr lang="en-US" sz="4800" dirty="0">
              <a:solidFill>
                <a:schemeClr val="tx1"/>
              </a:solidFill>
            </a:endParaRPr>
          </a:p>
        </p:txBody>
      </p:sp>
    </p:spTree>
    <p:extLst>
      <p:ext uri="{BB962C8B-B14F-4D97-AF65-F5344CB8AC3E}">
        <p14:creationId xmlns:p14="http://schemas.microsoft.com/office/powerpoint/2010/main" val="34807745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5294" dirty="0">
                <a:solidFill>
                  <a:schemeClr val="tx1"/>
                </a:solidFill>
                <a:latin typeface="+mj-lt"/>
                <a:cs typeface="Segoe UI" panose="020B0502040204020203" pitchFamily="34" charset="0"/>
              </a:rPr>
              <a:t>Azure SQL Database </a:t>
            </a:r>
            <a:r>
              <a:rPr lang="zh-TW" altLang="en-US" sz="5294" dirty="0">
                <a:solidFill>
                  <a:schemeClr val="tx1"/>
                </a:solidFill>
                <a:latin typeface="+mj-lt"/>
                <a:cs typeface="Segoe UI" panose="020B0502040204020203" pitchFamily="34" charset="0"/>
              </a:rPr>
              <a:t>重要功能</a:t>
            </a:r>
            <a:endParaRPr lang="en-US" sz="5294" dirty="0">
              <a:solidFill>
                <a:schemeClr val="tx1"/>
              </a:solidFill>
              <a:latin typeface="+mj-lt"/>
              <a:cs typeface="Segoe UI" panose="020B0502040204020203" pitchFamily="34" charset="0"/>
            </a:endParaRPr>
          </a:p>
        </p:txBody>
      </p:sp>
      <p:sp>
        <p:nvSpPr>
          <p:cNvPr id="3" name="Text Placeholder 2"/>
          <p:cNvSpPr>
            <a:spLocks noGrp="1"/>
          </p:cNvSpPr>
          <p:nvPr>
            <p:ph type="body" sz="quarter" idx="12"/>
          </p:nvPr>
        </p:nvSpPr>
        <p:spPr>
          <a:xfrm>
            <a:off x="269240" y="2532059"/>
            <a:ext cx="9860674" cy="1793881"/>
          </a:xfrm>
        </p:spPr>
        <p:txBody>
          <a:bodyPr/>
          <a:lstStyle/>
          <a:p>
            <a:r>
              <a:rPr lang="en-US" altLang="zh-TW" sz="3000" dirty="0">
                <a:solidFill>
                  <a:schemeClr val="tx2">
                    <a:lumMod val="20000"/>
                    <a:lumOff val="80000"/>
                  </a:schemeClr>
                </a:solidFill>
              </a:rPr>
              <a:t>Database backup</a:t>
            </a:r>
          </a:p>
          <a:p>
            <a:r>
              <a:rPr lang="en-US" altLang="zh-TW" sz="3000" dirty="0">
                <a:solidFill>
                  <a:schemeClr val="tx2">
                    <a:lumMod val="20000"/>
                    <a:lumOff val="80000"/>
                  </a:schemeClr>
                </a:solidFill>
              </a:rPr>
              <a:t>Point In Time Restore</a:t>
            </a:r>
          </a:p>
          <a:p>
            <a:r>
              <a:rPr lang="en-US" altLang="zh-TW" sz="3000" dirty="0">
                <a:solidFill>
                  <a:schemeClr val="tx2">
                    <a:lumMod val="20000"/>
                    <a:lumOff val="80000"/>
                  </a:schemeClr>
                </a:solidFill>
              </a:rPr>
              <a:t>Long-term backup retention (LTR)</a:t>
            </a:r>
          </a:p>
          <a:p>
            <a:r>
              <a:rPr lang="en-US" altLang="zh-TW" sz="3000" dirty="0">
                <a:solidFill>
                  <a:schemeClr val="tx2">
                    <a:lumMod val="20000"/>
                    <a:lumOff val="80000"/>
                  </a:schemeClr>
                </a:solidFill>
              </a:rPr>
              <a:t>Scale up/down</a:t>
            </a:r>
          </a:p>
          <a:p>
            <a:r>
              <a:rPr lang="en-US" altLang="zh-TW" sz="3000" dirty="0">
                <a:solidFill>
                  <a:schemeClr val="tx2">
                    <a:lumMod val="20000"/>
                    <a:lumOff val="80000"/>
                  </a:schemeClr>
                </a:solidFill>
              </a:rPr>
              <a:t>Geo-replication</a:t>
            </a:r>
          </a:p>
          <a:p>
            <a:r>
              <a:rPr lang="en-US" altLang="zh-TW" sz="3000" dirty="0">
                <a:solidFill>
                  <a:schemeClr val="tx2">
                    <a:lumMod val="20000"/>
                    <a:lumOff val="80000"/>
                  </a:schemeClr>
                </a:solidFill>
              </a:rPr>
              <a:t>Read scale-out</a:t>
            </a:r>
          </a:p>
          <a:p>
            <a:r>
              <a:rPr lang="en-US" altLang="zh-TW" sz="3000" dirty="0">
                <a:solidFill>
                  <a:schemeClr val="tx2">
                    <a:lumMod val="20000"/>
                    <a:lumOff val="80000"/>
                  </a:schemeClr>
                </a:solidFill>
              </a:rPr>
              <a:t>Data sync</a:t>
            </a:r>
          </a:p>
          <a:p>
            <a:r>
              <a:rPr lang="en-US" altLang="zh-TW" sz="3000" dirty="0">
                <a:solidFill>
                  <a:schemeClr val="tx2">
                    <a:lumMod val="20000"/>
                    <a:lumOff val="80000"/>
                  </a:schemeClr>
                </a:solidFill>
              </a:rPr>
              <a:t>Accelerated Database Recovery (ADR)</a:t>
            </a:r>
          </a:p>
          <a:p>
            <a:endParaRPr lang="en-US" altLang="zh-TW" sz="3000" dirty="0">
              <a:solidFill>
                <a:schemeClr val="tx2">
                  <a:lumMod val="20000"/>
                  <a:lumOff val="80000"/>
                </a:schemeClr>
              </a:solidFill>
            </a:endParaRPr>
          </a:p>
        </p:txBody>
      </p:sp>
    </p:spTree>
    <p:extLst>
      <p:ext uri="{BB962C8B-B14F-4D97-AF65-F5344CB8AC3E}">
        <p14:creationId xmlns:p14="http://schemas.microsoft.com/office/powerpoint/2010/main" val="107360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D0A92D-399A-41B4-B955-6B72A41B7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42264" y="0"/>
            <a:ext cx="934973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6A49DF9-534D-4905-8F46-02AB63EB6F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B9C41048-3293-4D8E-AC53-3C5AF9B28DAA}"/>
              </a:ext>
            </a:extLst>
          </p:cNvPr>
          <p:cNvSpPr>
            <a:spLocks noGrp="1"/>
          </p:cNvSpPr>
          <p:nvPr>
            <p:ph type="title"/>
          </p:nvPr>
        </p:nvSpPr>
        <p:spPr>
          <a:xfrm>
            <a:off x="1739079" y="4583384"/>
            <a:ext cx="5946579" cy="1297115"/>
          </a:xfrm>
        </p:spPr>
        <p:txBody>
          <a:bodyPr vert="horz" lIns="91440" tIns="45720" rIns="91440" bIns="45720" rtlCol="0" anchor="t">
            <a:normAutofit/>
          </a:bodyPr>
          <a:lstStyle/>
          <a:p>
            <a:r>
              <a:rPr lang="en-US" altLang="zh-TW" sz="4400" b="0" kern="1200" dirty="0">
                <a:solidFill>
                  <a:srgbClr val="000000"/>
                </a:solidFill>
                <a:ea typeface="+mj-ea"/>
                <a:cs typeface="+mj-cs"/>
              </a:rPr>
              <a:t>A</a:t>
            </a:r>
            <a:r>
              <a:rPr lang="en-US" altLang="zh-TW" sz="4400" b="0" kern="1200" cap="none" dirty="0">
                <a:solidFill>
                  <a:srgbClr val="000000"/>
                </a:solidFill>
                <a:ea typeface="+mj-ea"/>
                <a:cs typeface="+mj-cs"/>
              </a:rPr>
              <a:t>zure</a:t>
            </a:r>
            <a:r>
              <a:rPr lang="en-US" altLang="zh-TW" sz="4400" b="0" kern="1200" dirty="0">
                <a:solidFill>
                  <a:srgbClr val="000000"/>
                </a:solidFill>
                <a:ea typeface="+mj-ea"/>
                <a:cs typeface="+mj-cs"/>
              </a:rPr>
              <a:t> </a:t>
            </a:r>
            <a:r>
              <a:rPr lang="en-US" altLang="zh-TW" sz="4400" b="0" kern="1200" dirty="0" err="1">
                <a:solidFill>
                  <a:srgbClr val="000000"/>
                </a:solidFill>
                <a:ea typeface="+mj-ea"/>
                <a:cs typeface="+mj-cs"/>
              </a:rPr>
              <a:t>sql</a:t>
            </a:r>
            <a:r>
              <a:rPr lang="en-US" altLang="zh-TW" sz="4400" b="0" kern="1200" dirty="0">
                <a:solidFill>
                  <a:srgbClr val="000000"/>
                </a:solidFill>
                <a:ea typeface="+mj-ea"/>
                <a:cs typeface="+mj-cs"/>
              </a:rPr>
              <a:t> </a:t>
            </a:r>
            <a:r>
              <a:rPr lang="en-US" altLang="zh-TW" sz="4400" b="0" kern="1200" dirty="0" err="1">
                <a:solidFill>
                  <a:srgbClr val="000000"/>
                </a:solidFill>
                <a:ea typeface="+mj-ea"/>
                <a:cs typeface="+mj-cs"/>
              </a:rPr>
              <a:t>db</a:t>
            </a:r>
            <a:r>
              <a:rPr lang="en-US" altLang="zh-TW" sz="4400" b="0" kern="1200" dirty="0">
                <a:solidFill>
                  <a:srgbClr val="000000"/>
                </a:solidFill>
                <a:ea typeface="+mj-ea"/>
                <a:cs typeface="+mj-cs"/>
              </a:rPr>
              <a:t> (</a:t>
            </a:r>
            <a:r>
              <a:rPr lang="en-US" altLang="zh-TW" sz="4400" b="0" kern="1200" dirty="0" err="1">
                <a:solidFill>
                  <a:srgbClr val="000000"/>
                </a:solidFill>
                <a:ea typeface="+mj-ea"/>
                <a:cs typeface="+mj-cs"/>
              </a:rPr>
              <a:t>p</a:t>
            </a:r>
            <a:r>
              <a:rPr lang="en-US" altLang="zh-TW" sz="4400" b="0" kern="1200" cap="none" dirty="0" err="1">
                <a:solidFill>
                  <a:srgbClr val="000000"/>
                </a:solidFill>
                <a:ea typeface="+mj-ea"/>
                <a:cs typeface="+mj-cs"/>
              </a:rPr>
              <a:t>aa</a:t>
            </a:r>
            <a:r>
              <a:rPr lang="en-US" altLang="zh-TW" sz="4400" b="0" kern="1200" dirty="0" err="1">
                <a:solidFill>
                  <a:srgbClr val="000000"/>
                </a:solidFill>
                <a:ea typeface="+mj-ea"/>
                <a:cs typeface="+mj-cs"/>
              </a:rPr>
              <a:t>s</a:t>
            </a:r>
            <a:r>
              <a:rPr lang="en-US" altLang="zh-TW" sz="4400" b="0" kern="1200" dirty="0">
                <a:solidFill>
                  <a:srgbClr val="000000"/>
                </a:solidFill>
                <a:ea typeface="+mj-ea"/>
                <a:cs typeface="+mj-cs"/>
              </a:rPr>
              <a:t>)</a:t>
            </a:r>
          </a:p>
        </p:txBody>
      </p:sp>
      <p:sp>
        <p:nvSpPr>
          <p:cNvPr id="14" name="Freeform 56">
            <a:extLst>
              <a:ext uri="{FF2B5EF4-FFF2-40B4-BE49-F238E27FC236}">
                <a16:creationId xmlns:a16="http://schemas.microsoft.com/office/drawing/2014/main" id="{9FA51AA9-DFBD-4CB2-9C70-26DAC24A3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5021" y="2"/>
            <a:ext cx="4305922" cy="3193227"/>
          </a:xfrm>
          <a:custGeom>
            <a:avLst/>
            <a:gdLst>
              <a:gd name="connsiteX0" fmla="*/ 268379 w 4305922"/>
              <a:gd name="connsiteY0" fmla="*/ 0 h 3193227"/>
              <a:gd name="connsiteX1" fmla="*/ 4037544 w 4305922"/>
              <a:gd name="connsiteY1" fmla="*/ 0 h 3193227"/>
              <a:gd name="connsiteX2" fmla="*/ 4046072 w 4305922"/>
              <a:gd name="connsiteY2" fmla="*/ 14037 h 3193227"/>
              <a:gd name="connsiteX3" fmla="*/ 4305922 w 4305922"/>
              <a:gd name="connsiteY3" fmla="*/ 1040266 h 3193227"/>
              <a:gd name="connsiteX4" fmla="*/ 2152962 w 4305922"/>
              <a:gd name="connsiteY4" fmla="*/ 3193227 h 3193227"/>
              <a:gd name="connsiteX5" fmla="*/ 0 w 4305922"/>
              <a:gd name="connsiteY5" fmla="*/ 1040266 h 3193227"/>
              <a:gd name="connsiteX6" fmla="*/ 259851 w 4305922"/>
              <a:gd name="connsiteY6" fmla="*/ 14037 h 319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922" h="3193227">
                <a:moveTo>
                  <a:pt x="268379" y="0"/>
                </a:moveTo>
                <a:lnTo>
                  <a:pt x="4037544" y="0"/>
                </a:lnTo>
                <a:lnTo>
                  <a:pt x="4046072" y="14037"/>
                </a:lnTo>
                <a:cubicBezTo>
                  <a:pt x="4211790" y="319097"/>
                  <a:pt x="4305922" y="668689"/>
                  <a:pt x="4305922" y="1040266"/>
                </a:cubicBezTo>
                <a:cubicBezTo>
                  <a:pt x="4305922" y="2229314"/>
                  <a:pt x="3342009" y="3193227"/>
                  <a:pt x="2152962" y="3193227"/>
                </a:cubicBezTo>
                <a:cubicBezTo>
                  <a:pt x="963913" y="3193227"/>
                  <a:pt x="0" y="2229314"/>
                  <a:pt x="0" y="1040266"/>
                </a:cubicBezTo>
                <a:cubicBezTo>
                  <a:pt x="0" y="668689"/>
                  <a:pt x="94133" y="319097"/>
                  <a:pt x="259851" y="14037"/>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ç¸éåç">
            <a:extLst>
              <a:ext uri="{FF2B5EF4-FFF2-40B4-BE49-F238E27FC236}">
                <a16:creationId xmlns:a16="http://schemas.microsoft.com/office/drawing/2014/main" id="{DFAF5E9D-A33D-48F2-83DC-1555C8D2579C}"/>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8276" r="3425" b="-3"/>
          <a:stretch/>
        </p:blipFill>
        <p:spPr bwMode="auto">
          <a:xfrm>
            <a:off x="3347837" y="0"/>
            <a:ext cx="4193106" cy="3169901"/>
          </a:xfrm>
          <a:custGeom>
            <a:avLst/>
            <a:gdLst>
              <a:gd name="connsiteX0" fmla="*/ 288818 w 4063868"/>
              <a:gd name="connsiteY0" fmla="*/ 0 h 3072200"/>
              <a:gd name="connsiteX1" fmla="*/ 3775050 w 4063868"/>
              <a:gd name="connsiteY1" fmla="*/ 0 h 3072200"/>
              <a:gd name="connsiteX2" fmla="*/ 3818625 w 4063868"/>
              <a:gd name="connsiteY2" fmla="*/ 71726 h 3072200"/>
              <a:gd name="connsiteX3" fmla="*/ 4063868 w 4063868"/>
              <a:gd name="connsiteY3" fmla="*/ 1040266 h 3072200"/>
              <a:gd name="connsiteX4" fmla="*/ 2031934 w 4063868"/>
              <a:gd name="connsiteY4" fmla="*/ 3072200 h 3072200"/>
              <a:gd name="connsiteX5" fmla="*/ 0 w 4063868"/>
              <a:gd name="connsiteY5" fmla="*/ 1040266 h 3072200"/>
              <a:gd name="connsiteX6" fmla="*/ 245244 w 4063868"/>
              <a:gd name="connsiteY6" fmla="*/ 71726 h 30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3868" h="3072200">
                <a:moveTo>
                  <a:pt x="288818" y="0"/>
                </a:moveTo>
                <a:lnTo>
                  <a:pt x="3775050" y="0"/>
                </a:lnTo>
                <a:lnTo>
                  <a:pt x="3818625" y="71726"/>
                </a:lnTo>
                <a:cubicBezTo>
                  <a:pt x="3975028" y="359637"/>
                  <a:pt x="4063868" y="689577"/>
                  <a:pt x="4063868" y="1040266"/>
                </a:cubicBezTo>
                <a:cubicBezTo>
                  <a:pt x="4063868" y="2162473"/>
                  <a:pt x="3154140" y="3072200"/>
                  <a:pt x="2031934" y="3072200"/>
                </a:cubicBezTo>
                <a:cubicBezTo>
                  <a:pt x="909728" y="3072200"/>
                  <a:pt x="0" y="2162473"/>
                  <a:pt x="0" y="1040266"/>
                </a:cubicBezTo>
                <a:cubicBezTo>
                  <a:pt x="0" y="689577"/>
                  <a:pt x="88841" y="359637"/>
                  <a:pt x="245244" y="71726"/>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16" name="Freeform 58">
            <a:extLst>
              <a:ext uri="{FF2B5EF4-FFF2-40B4-BE49-F238E27FC236}">
                <a16:creationId xmlns:a16="http://schemas.microsoft.com/office/drawing/2014/main" id="{D5905D0D-FE5E-454B-A340-4DE821C09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658" y="1424717"/>
            <a:ext cx="4506342" cy="5442758"/>
          </a:xfrm>
          <a:custGeom>
            <a:avLst/>
            <a:gdLst>
              <a:gd name="connsiteX0" fmla="*/ 3034499 w 4506342"/>
              <a:gd name="connsiteY0" fmla="*/ 0 h 5442758"/>
              <a:gd name="connsiteX1" fmla="*/ 4480922 w 4506342"/>
              <a:gd name="connsiteY1" fmla="*/ 366248 h 5442758"/>
              <a:gd name="connsiteX2" fmla="*/ 4506342 w 4506342"/>
              <a:gd name="connsiteY2" fmla="*/ 381691 h 5442758"/>
              <a:gd name="connsiteX3" fmla="*/ 4506342 w 4506342"/>
              <a:gd name="connsiteY3" fmla="*/ 5442758 h 5442758"/>
              <a:gd name="connsiteX4" fmla="*/ 1193461 w 4506342"/>
              <a:gd name="connsiteY4" fmla="*/ 5442758 h 5442758"/>
              <a:gd name="connsiteX5" fmla="*/ 1104276 w 4506342"/>
              <a:gd name="connsiteY5" fmla="*/ 5376066 h 5442758"/>
              <a:gd name="connsiteX6" fmla="*/ 0 w 4506342"/>
              <a:gd name="connsiteY6" fmla="*/ 3034499 h 5442758"/>
              <a:gd name="connsiteX7" fmla="*/ 3034499 w 4506342"/>
              <a:gd name="connsiteY7" fmla="*/ 0 h 54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6342" h="5442758">
                <a:moveTo>
                  <a:pt x="3034499" y="0"/>
                </a:moveTo>
                <a:cubicBezTo>
                  <a:pt x="3558220" y="0"/>
                  <a:pt x="4050953" y="132675"/>
                  <a:pt x="4480922" y="366248"/>
                </a:cubicBezTo>
                <a:lnTo>
                  <a:pt x="4506342" y="381691"/>
                </a:lnTo>
                <a:lnTo>
                  <a:pt x="4506342" y="5442758"/>
                </a:lnTo>
                <a:lnTo>
                  <a:pt x="1193461" y="5442758"/>
                </a:lnTo>
                <a:lnTo>
                  <a:pt x="1104276" y="5376066"/>
                </a:lnTo>
                <a:cubicBezTo>
                  <a:pt x="429867" y="4819495"/>
                  <a:pt x="0" y="3977198"/>
                  <a:pt x="0" y="3034499"/>
                </a:cubicBezTo>
                <a:cubicBezTo>
                  <a:pt x="0" y="1358591"/>
                  <a:pt x="1358591" y="0"/>
                  <a:pt x="3034499"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64AA8D5-3EF9-47E7-AB66-D2C131E776BF}"/>
              </a:ext>
            </a:extLst>
          </p:cNvPr>
          <p:cNvPicPr>
            <a:picLocks noChangeAspect="1"/>
          </p:cNvPicPr>
          <p:nvPr/>
        </p:nvPicPr>
        <p:blipFill rotWithShape="1">
          <a:blip r:embed="rId5">
            <a:alphaModFix/>
          </a:blip>
          <a:srcRect l="35599" r="14409" b="1"/>
          <a:stretch/>
        </p:blipFill>
        <p:spPr>
          <a:xfrm>
            <a:off x="7840768" y="1579827"/>
            <a:ext cx="4351232" cy="5287648"/>
          </a:xfrm>
          <a:custGeom>
            <a:avLst/>
            <a:gdLst>
              <a:gd name="connsiteX0" fmla="*/ 2879389 w 4351232"/>
              <a:gd name="connsiteY0" fmla="*/ 0 h 5287648"/>
              <a:gd name="connsiteX1" fmla="*/ 4251877 w 4351232"/>
              <a:gd name="connsiteY1" fmla="*/ 347527 h 5287648"/>
              <a:gd name="connsiteX2" fmla="*/ 4351232 w 4351232"/>
              <a:gd name="connsiteY2" fmla="*/ 407886 h 5287648"/>
              <a:gd name="connsiteX3" fmla="*/ 4351232 w 4351232"/>
              <a:gd name="connsiteY3" fmla="*/ 5287648 h 5287648"/>
              <a:gd name="connsiteX4" fmla="*/ 1303444 w 4351232"/>
              <a:gd name="connsiteY4" fmla="*/ 5287648 h 5287648"/>
              <a:gd name="connsiteX5" fmla="*/ 1269495 w 4351232"/>
              <a:gd name="connsiteY5" fmla="*/ 5267024 h 5287648"/>
              <a:gd name="connsiteX6" fmla="*/ 0 w 4351232"/>
              <a:gd name="connsiteY6" fmla="*/ 2879389 h 5287648"/>
              <a:gd name="connsiteX7" fmla="*/ 2879389 w 4351232"/>
              <a:gd name="connsiteY7" fmla="*/ 0 h 528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232" h="5287648">
                <a:moveTo>
                  <a:pt x="2879389" y="0"/>
                </a:moveTo>
                <a:cubicBezTo>
                  <a:pt x="3376340" y="0"/>
                  <a:pt x="3843887" y="125893"/>
                  <a:pt x="4251877" y="347527"/>
                </a:cubicBezTo>
                <a:lnTo>
                  <a:pt x="4351232" y="407886"/>
                </a:lnTo>
                <a:lnTo>
                  <a:pt x="4351232" y="5287648"/>
                </a:lnTo>
                <a:lnTo>
                  <a:pt x="1303444" y="5287648"/>
                </a:lnTo>
                <a:lnTo>
                  <a:pt x="1269495" y="5267024"/>
                </a:lnTo>
                <a:cubicBezTo>
                  <a:pt x="503573" y="4749577"/>
                  <a:pt x="0" y="3873291"/>
                  <a:pt x="0" y="2879389"/>
                </a:cubicBezTo>
                <a:cubicBezTo>
                  <a:pt x="0" y="1289146"/>
                  <a:pt x="1289146" y="0"/>
                  <a:pt x="2879389" y="0"/>
                </a:cubicBezTo>
                <a:close/>
              </a:path>
            </a:pathLst>
          </a:custGeom>
          <a:effectLst>
            <a:softEdge rad="0"/>
          </a:effectLst>
        </p:spPr>
      </p:pic>
      <p:sp>
        <p:nvSpPr>
          <p:cNvPr id="3" name="Slide Number Placeholder 2">
            <a:extLst>
              <a:ext uri="{FF2B5EF4-FFF2-40B4-BE49-F238E27FC236}">
                <a16:creationId xmlns:a16="http://schemas.microsoft.com/office/drawing/2014/main" id="{83807696-DFE8-4204-BB51-2D62BAC0D5B2}"/>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48BB047D-A6CD-43AB-96F0-683C726B586B}" type="slidenum">
              <a:rPr lang="en-US" sz="1100">
                <a:solidFill>
                  <a:srgbClr val="FFFFFF"/>
                </a:solidFill>
              </a:rPr>
              <a:pPr>
                <a:spcAft>
                  <a:spcPts val="600"/>
                </a:spcAft>
              </a:pPr>
              <a:t>4</a:t>
            </a:fld>
            <a:endParaRPr lang="en-US" sz="1100">
              <a:solidFill>
                <a:srgbClr val="FFFFFF"/>
              </a:solidFill>
            </a:endParaRPr>
          </a:p>
        </p:txBody>
      </p:sp>
      <p:sp>
        <p:nvSpPr>
          <p:cNvPr id="8" name="Rectangle 7">
            <a:extLst>
              <a:ext uri="{FF2B5EF4-FFF2-40B4-BE49-F238E27FC236}">
                <a16:creationId xmlns:a16="http://schemas.microsoft.com/office/drawing/2014/main" id="{D61D1397-145A-4675-9EF9-3B3C70514F93}"/>
              </a:ext>
            </a:extLst>
          </p:cNvPr>
          <p:cNvSpPr/>
          <p:nvPr/>
        </p:nvSpPr>
        <p:spPr>
          <a:xfrm>
            <a:off x="21589" y="1192844"/>
            <a:ext cx="3434979" cy="1446550"/>
          </a:xfrm>
          <a:prstGeom prst="rect">
            <a:avLst/>
          </a:prstGeom>
        </p:spPr>
        <p:txBody>
          <a:bodyPr wrap="none">
            <a:spAutoFit/>
          </a:bodyPr>
          <a:lstStyle/>
          <a:p>
            <a:r>
              <a:rPr lang="en-US" altLang="zh-TW" sz="4400" dirty="0">
                <a:solidFill>
                  <a:srgbClr val="000000"/>
                </a:solidFill>
              </a:rPr>
              <a:t>Azure SQL VM</a:t>
            </a:r>
          </a:p>
          <a:p>
            <a:r>
              <a:rPr lang="en-US" altLang="zh-TW" sz="4400" dirty="0">
                <a:solidFill>
                  <a:srgbClr val="000000"/>
                </a:solidFill>
              </a:rPr>
              <a:t>(IaaS)</a:t>
            </a:r>
            <a:endParaRPr lang="zh-TW" altLang="en-US" sz="4400" dirty="0"/>
          </a:p>
        </p:txBody>
      </p:sp>
    </p:spTree>
    <p:extLst>
      <p:ext uri="{BB962C8B-B14F-4D97-AF65-F5344CB8AC3E}">
        <p14:creationId xmlns:p14="http://schemas.microsoft.com/office/powerpoint/2010/main" val="1716469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t>資料庫備份</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677724"/>
            <a:ext cx="10554447"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800" dirty="0">
                <a:latin typeface="Calibri"/>
              </a:rPr>
              <a:t>自動備份</a:t>
            </a:r>
            <a:endParaRPr kumimoji="0" lang="en-US" altLang="zh-TW" sz="2800" b="0" i="0" u="none" strike="noStrike" kern="1200" cap="none" spc="0" normalizeH="0" baseline="0" noProof="0" dirty="0">
              <a:ln>
                <a:noFill/>
              </a:ln>
              <a:effectLst/>
              <a:uLnTx/>
              <a:uFillTx/>
              <a:latin typeface="Calibri"/>
              <a:ea typeface="+mn-ea"/>
              <a:cs typeface="+mn-cs"/>
            </a:endParaRPr>
          </a:p>
          <a:p>
            <a:pPr marL="742950" lvl="1" indent="-285750">
              <a:buFont typeface="Arial" panose="020B0604020202020204" pitchFamily="34" charset="0"/>
              <a:buChar char="•"/>
              <a:defRPr/>
            </a:pPr>
            <a:r>
              <a:rPr kumimoji="0" lang="zh-TW" altLang="en-US" sz="2800" b="0" i="0" u="none" strike="noStrike" kern="1200" cap="none" spc="0" normalizeH="0" baseline="0" noProof="0" dirty="0">
                <a:ln>
                  <a:noFill/>
                </a:ln>
                <a:effectLst/>
                <a:uLnTx/>
                <a:uFillTx/>
                <a:latin typeface="Calibri"/>
                <a:ea typeface="+mn-ea"/>
                <a:cs typeface="+mn-cs"/>
              </a:rPr>
              <a:t>每周</a:t>
            </a:r>
            <a:r>
              <a:rPr lang="zh-TW" altLang="en-US" sz="2800" dirty="0">
                <a:latin typeface="Calibri"/>
              </a:rPr>
              <a:t>一次</a:t>
            </a:r>
            <a:r>
              <a:rPr lang="zh-TW" altLang="en-US" sz="2800" dirty="0">
                <a:solidFill>
                  <a:srgbClr val="0070C0"/>
                </a:solidFill>
                <a:latin typeface="Calibri"/>
              </a:rPr>
              <a:t>完整備份</a:t>
            </a:r>
            <a:endParaRPr lang="en-US" altLang="zh-TW" sz="2800" dirty="0">
              <a:solidFill>
                <a:srgbClr val="0070C0"/>
              </a:solidFill>
              <a:latin typeface="Calibri"/>
            </a:endParaRPr>
          </a:p>
          <a:p>
            <a:pPr marL="742950" lvl="1" indent="-285750">
              <a:buFont typeface="Arial" panose="020B0604020202020204" pitchFamily="34" charset="0"/>
              <a:buChar char="•"/>
              <a:defRPr/>
            </a:pPr>
            <a:r>
              <a:rPr kumimoji="0" lang="zh-TW" altLang="en-US" sz="2800" b="0" i="0" u="none" strike="noStrike" kern="1200" cap="none" spc="0" normalizeH="0" baseline="0" noProof="0" dirty="0">
                <a:ln>
                  <a:noFill/>
                </a:ln>
                <a:effectLst/>
                <a:uLnTx/>
                <a:uFillTx/>
                <a:latin typeface="Calibri"/>
                <a:ea typeface="+mn-ea"/>
                <a:cs typeface="+mn-cs"/>
              </a:rPr>
              <a:t>每</a:t>
            </a:r>
            <a:r>
              <a:rPr kumimoji="0" lang="en-US" altLang="zh-TW" sz="2800" b="0" i="0" u="none" strike="noStrike" kern="1200" cap="none" spc="0" normalizeH="0" baseline="0" noProof="0" dirty="0">
                <a:ln>
                  <a:noFill/>
                </a:ln>
                <a:effectLst/>
                <a:uLnTx/>
                <a:uFillTx/>
                <a:latin typeface="Calibri"/>
                <a:ea typeface="+mn-ea"/>
                <a:cs typeface="+mn-cs"/>
              </a:rPr>
              <a:t>12</a:t>
            </a:r>
            <a:r>
              <a:rPr kumimoji="0" lang="zh-TW" altLang="en-US" sz="2800" b="0" i="0" u="none" strike="noStrike" kern="1200" cap="none" spc="0" normalizeH="0" baseline="0" noProof="0" dirty="0">
                <a:ln>
                  <a:noFill/>
                </a:ln>
                <a:effectLst/>
                <a:uLnTx/>
                <a:uFillTx/>
                <a:latin typeface="Calibri"/>
                <a:ea typeface="+mn-ea"/>
                <a:cs typeface="+mn-cs"/>
              </a:rPr>
              <a:t>或</a:t>
            </a:r>
            <a:r>
              <a:rPr kumimoji="0" lang="en-US" altLang="zh-TW" sz="2800" b="0" i="0" u="none" strike="noStrike" kern="1200" cap="none" spc="0" normalizeH="0" baseline="0" noProof="0" dirty="0">
                <a:ln>
                  <a:noFill/>
                </a:ln>
                <a:effectLst/>
                <a:uLnTx/>
                <a:uFillTx/>
                <a:latin typeface="Calibri"/>
                <a:ea typeface="+mn-ea"/>
                <a:cs typeface="+mn-cs"/>
              </a:rPr>
              <a:t>24</a:t>
            </a:r>
            <a:r>
              <a:rPr kumimoji="0" lang="zh-TW" altLang="en-US" sz="2800" b="0" i="0" u="none" strike="noStrike" kern="1200" cap="none" spc="0" normalizeH="0" baseline="0" noProof="0" dirty="0">
                <a:ln>
                  <a:noFill/>
                </a:ln>
                <a:effectLst/>
                <a:uLnTx/>
                <a:uFillTx/>
                <a:latin typeface="Calibri"/>
                <a:ea typeface="+mn-ea"/>
                <a:cs typeface="+mn-cs"/>
              </a:rPr>
              <a:t>小時一次</a:t>
            </a:r>
            <a:r>
              <a:rPr kumimoji="0" lang="zh-TW" altLang="en-US" sz="2800" b="0" i="0" u="none" strike="noStrike" kern="1200" cap="none" spc="0" normalizeH="0" baseline="0" noProof="0" dirty="0">
                <a:ln>
                  <a:noFill/>
                </a:ln>
                <a:solidFill>
                  <a:srgbClr val="0070C0"/>
                </a:solidFill>
                <a:effectLst/>
                <a:uLnTx/>
                <a:uFillTx/>
                <a:latin typeface="Calibri"/>
                <a:ea typeface="+mn-ea"/>
                <a:cs typeface="+mn-cs"/>
              </a:rPr>
              <a:t>差異備份</a:t>
            </a:r>
            <a:endParaRPr kumimoji="0" lang="en-US" altLang="zh-TW" sz="2800" b="0" i="0" u="none" strike="noStrike" kern="1200" cap="none" spc="0" normalizeH="0" baseline="0" noProof="0" dirty="0">
              <a:ln>
                <a:noFill/>
              </a:ln>
              <a:solidFill>
                <a:srgbClr val="0070C0"/>
              </a:solidFill>
              <a:effectLst/>
              <a:uLnTx/>
              <a:uFillTx/>
              <a:latin typeface="Calibri"/>
              <a:ea typeface="+mn-ea"/>
              <a:cs typeface="+mn-cs"/>
            </a:endParaRPr>
          </a:p>
          <a:p>
            <a:pPr marL="742950" lvl="1" indent="-285750">
              <a:buFont typeface="Arial" panose="020B0604020202020204" pitchFamily="34" charset="0"/>
              <a:buChar char="•"/>
              <a:defRPr/>
            </a:pPr>
            <a:r>
              <a:rPr lang="zh-TW" altLang="en-US" sz="2800" dirty="0">
                <a:latin typeface="Calibri"/>
              </a:rPr>
              <a:t>每</a:t>
            </a:r>
            <a:r>
              <a:rPr lang="en-US" altLang="zh-TW" sz="2800" dirty="0">
                <a:latin typeface="Calibri"/>
              </a:rPr>
              <a:t>10</a:t>
            </a:r>
            <a:r>
              <a:rPr lang="zh-TW" altLang="en-US" sz="2800" dirty="0">
                <a:latin typeface="Calibri"/>
              </a:rPr>
              <a:t>分鐘</a:t>
            </a:r>
            <a:r>
              <a:rPr lang="zh-TW" altLang="en-US" sz="2800" dirty="0">
                <a:solidFill>
                  <a:srgbClr val="0070C0"/>
                </a:solidFill>
                <a:latin typeface="Calibri"/>
              </a:rPr>
              <a:t>交易記錄備份</a:t>
            </a:r>
            <a:endParaRPr lang="en-US" altLang="zh-TW" sz="2800" dirty="0">
              <a:solidFill>
                <a:srgbClr val="0070C0"/>
              </a:solidFill>
              <a:latin typeface="Calibri"/>
            </a:endParaRPr>
          </a:p>
          <a:p>
            <a:pPr lvl="1">
              <a:defRPr/>
            </a:pPr>
            <a:endParaRPr kumimoji="0" lang="zh-TW" altLang="zh-TW" sz="2800" b="0" i="0" u="none" strike="noStrike" kern="1200" cap="none" spc="0" normalizeH="0" baseline="0" noProof="0" dirty="0">
              <a:ln>
                <a:noFill/>
              </a:ln>
              <a:solidFill>
                <a:srgbClr val="0070C0"/>
              </a:solidFill>
              <a:effectLst/>
              <a:uLnTx/>
              <a:uFillTx/>
              <a:latin typeface="Calibri"/>
            </a:endParaRPr>
          </a:p>
          <a:p>
            <a:pPr marL="285750" indent="-285750">
              <a:buFont typeface="Arial" panose="020B0604020202020204" pitchFamily="34" charset="0"/>
              <a:buChar char="•"/>
              <a:defRPr/>
            </a:pPr>
            <a:r>
              <a:rPr lang="zh-TW" altLang="en-US" sz="2800" dirty="0">
                <a:latin typeface="Calibri"/>
              </a:rPr>
              <a:t>保留期限</a:t>
            </a:r>
            <a:endParaRPr lang="en-US" altLang="zh-TW" sz="2800" dirty="0">
              <a:latin typeface="Calibri"/>
            </a:endParaRPr>
          </a:p>
          <a:p>
            <a:pPr marL="742950" lvl="1" indent="-285750">
              <a:buFont typeface="Arial" panose="020B0604020202020204" pitchFamily="34" charset="0"/>
              <a:buChar char="•"/>
            </a:pPr>
            <a:r>
              <a:rPr lang="zh-TW" altLang="en-US" sz="2400" dirty="0">
                <a:latin typeface="Calibri"/>
              </a:rPr>
              <a:t>預設的備份保留是 </a:t>
            </a:r>
            <a:r>
              <a:rPr lang="en-US" altLang="zh-TW" sz="2400" dirty="0">
                <a:latin typeface="Calibri"/>
              </a:rPr>
              <a:t>7</a:t>
            </a:r>
            <a:r>
              <a:rPr lang="zh-TW" altLang="en-US" sz="2400" dirty="0">
                <a:latin typeface="Calibri"/>
              </a:rPr>
              <a:t> 天，最多可延長至 </a:t>
            </a:r>
            <a:r>
              <a:rPr lang="en-US" altLang="zh-TW" sz="2400" dirty="0">
                <a:latin typeface="Calibri"/>
              </a:rPr>
              <a:t>35</a:t>
            </a:r>
            <a:r>
              <a:rPr lang="zh-TW" altLang="en-US" sz="2400" dirty="0">
                <a:latin typeface="Calibri"/>
              </a:rPr>
              <a:t> 天</a:t>
            </a:r>
            <a:endParaRPr lang="en-US" altLang="zh-TW" sz="2400" dirty="0">
              <a:latin typeface="Calibri"/>
            </a:endParaRPr>
          </a:p>
          <a:p>
            <a:pPr marL="742950" lvl="1" indent="-285750">
              <a:buFont typeface="Arial" panose="020B0604020202020204" pitchFamily="34" charset="0"/>
              <a:buChar char="•"/>
            </a:pPr>
            <a:r>
              <a:rPr lang="zh-TW" altLang="en-US" sz="2400" b="0" i="0" dirty="0">
                <a:solidFill>
                  <a:srgbClr val="161616"/>
                </a:solidFill>
                <a:effectLst/>
                <a:latin typeface="Segoe UI" panose="020B0502040204020203" pitchFamily="34" charset="0"/>
              </a:rPr>
              <a:t>如果您的資料保護規則要求備份在 </a:t>
            </a:r>
            <a:r>
              <a:rPr lang="en-US" altLang="zh-TW" sz="2400" b="0" i="0" dirty="0">
                <a:solidFill>
                  <a:srgbClr val="161616"/>
                </a:solidFill>
                <a:effectLst/>
                <a:latin typeface="Segoe UI" panose="020B0502040204020203" pitchFamily="34" charset="0"/>
              </a:rPr>
              <a:t>10 </a:t>
            </a:r>
            <a:r>
              <a:rPr lang="zh-TW" altLang="en-US" sz="2400" b="0" i="0" dirty="0">
                <a:solidFill>
                  <a:srgbClr val="161616"/>
                </a:solidFill>
                <a:effectLst/>
                <a:latin typeface="Segoe UI" panose="020B0502040204020203" pitchFamily="34" charset="0"/>
              </a:rPr>
              <a:t>年 </a:t>
            </a:r>
            <a:r>
              <a:rPr lang="en-US" altLang="zh-TW" sz="2400" b="0" i="0" dirty="0">
                <a:solidFill>
                  <a:srgbClr val="161616"/>
                </a:solidFill>
                <a:effectLst/>
                <a:latin typeface="Segoe UI" panose="020B0502040204020203" pitchFamily="34" charset="0"/>
              </a:rPr>
              <a:t>(</a:t>
            </a:r>
            <a:r>
              <a:rPr lang="zh-TW" altLang="en-US" sz="2400" b="0" i="0" dirty="0">
                <a:solidFill>
                  <a:srgbClr val="161616"/>
                </a:solidFill>
                <a:effectLst/>
                <a:latin typeface="Segoe UI" panose="020B0502040204020203" pitchFamily="34" charset="0"/>
              </a:rPr>
              <a:t>最多 </a:t>
            </a:r>
            <a:r>
              <a:rPr lang="en-US" altLang="zh-TW" sz="2400" b="0" i="0" dirty="0">
                <a:solidFill>
                  <a:srgbClr val="161616"/>
                </a:solidFill>
                <a:effectLst/>
                <a:latin typeface="Segoe UI" panose="020B0502040204020203" pitchFamily="34" charset="0"/>
              </a:rPr>
              <a:t>10 </a:t>
            </a:r>
            <a:r>
              <a:rPr lang="zh-TW" altLang="en-US" sz="2400" b="0" i="0" dirty="0">
                <a:solidFill>
                  <a:srgbClr val="161616"/>
                </a:solidFill>
                <a:effectLst/>
                <a:latin typeface="Segoe UI" panose="020B0502040204020203" pitchFamily="34" charset="0"/>
              </a:rPr>
              <a:t>年</a:t>
            </a:r>
            <a:r>
              <a:rPr lang="en-US" altLang="zh-TW" sz="2400" b="0" i="0" dirty="0">
                <a:solidFill>
                  <a:srgbClr val="161616"/>
                </a:solidFill>
                <a:effectLst/>
                <a:latin typeface="Segoe UI" panose="020B0502040204020203" pitchFamily="34" charset="0"/>
              </a:rPr>
              <a:t>) </a:t>
            </a:r>
            <a:r>
              <a:rPr lang="zh-TW" altLang="en-US" sz="2400" b="0" i="0" dirty="0">
                <a:solidFill>
                  <a:srgbClr val="161616"/>
                </a:solidFill>
                <a:effectLst/>
                <a:latin typeface="Segoe UI" panose="020B0502040204020203" pitchFamily="34" charset="0"/>
              </a:rPr>
              <a:t>，您可以針對單一資料庫和集區資料庫設定 </a:t>
            </a:r>
            <a:r>
              <a:rPr lang="zh-TW" altLang="en-US" sz="2400" b="0" i="0" u="none" strike="noStrike" dirty="0">
                <a:effectLst/>
                <a:latin typeface="Segoe UI" panose="020B0502040204020203" pitchFamily="34" charset="0"/>
                <a:hlinkClick r:id="rId3"/>
              </a:rPr>
              <a:t>長期保留 </a:t>
            </a:r>
            <a:r>
              <a:rPr lang="en-US" altLang="zh-TW" sz="2400" b="0" i="0" u="none" strike="noStrike" dirty="0">
                <a:effectLst/>
                <a:latin typeface="Segoe UI" panose="020B0502040204020203" pitchFamily="34" charset="0"/>
                <a:hlinkClick r:id="rId3"/>
              </a:rPr>
              <a:t>(LTR)</a:t>
            </a:r>
            <a:endParaRPr lang="en-US" altLang="zh-TW" sz="2400" dirty="0">
              <a:latin typeface="Calibri"/>
            </a:endParaRPr>
          </a:p>
        </p:txBody>
      </p:sp>
      <p:pic>
        <p:nvPicPr>
          <p:cNvPr id="7" name="Picture 6">
            <a:extLst>
              <a:ext uri="{FF2B5EF4-FFF2-40B4-BE49-F238E27FC236}">
                <a16:creationId xmlns:a16="http://schemas.microsoft.com/office/drawing/2014/main" id="{39330EE1-BB1F-2A5C-C365-DE37C3B8AAEA}"/>
              </a:ext>
            </a:extLst>
          </p:cNvPr>
          <p:cNvPicPr>
            <a:picLocks noChangeAspect="1"/>
          </p:cNvPicPr>
          <p:nvPr/>
        </p:nvPicPr>
        <p:blipFill>
          <a:blip r:embed="rId4"/>
          <a:stretch>
            <a:fillRect/>
          </a:stretch>
        </p:blipFill>
        <p:spPr>
          <a:xfrm>
            <a:off x="5607549" y="1330558"/>
            <a:ext cx="6654863" cy="2711440"/>
          </a:xfrm>
          <a:prstGeom prst="rect">
            <a:avLst/>
          </a:prstGeom>
        </p:spPr>
      </p:pic>
    </p:spTree>
    <p:extLst>
      <p:ext uri="{BB962C8B-B14F-4D97-AF65-F5344CB8AC3E}">
        <p14:creationId xmlns:p14="http://schemas.microsoft.com/office/powerpoint/2010/main" val="3003057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en-US" altLang="zh-TW" dirty="0">
                <a:solidFill>
                  <a:srgbClr val="000000"/>
                </a:solidFill>
              </a:rPr>
              <a:t>P</a:t>
            </a:r>
            <a:r>
              <a:rPr lang="en-US" altLang="zh-TW" cap="none" dirty="0">
                <a:solidFill>
                  <a:srgbClr val="000000"/>
                </a:solidFill>
              </a:rPr>
              <a:t>oint</a:t>
            </a:r>
            <a:r>
              <a:rPr lang="en-US" altLang="zh-TW" dirty="0">
                <a:solidFill>
                  <a:srgbClr val="000000"/>
                </a:solidFill>
              </a:rPr>
              <a:t> I</a:t>
            </a:r>
            <a:r>
              <a:rPr lang="en-US" altLang="zh-TW" cap="none" dirty="0">
                <a:solidFill>
                  <a:srgbClr val="000000"/>
                </a:solidFill>
              </a:rPr>
              <a:t>n</a:t>
            </a:r>
            <a:r>
              <a:rPr lang="en-US" altLang="zh-TW" dirty="0">
                <a:solidFill>
                  <a:srgbClr val="000000"/>
                </a:solidFill>
              </a:rPr>
              <a:t> T</a:t>
            </a:r>
            <a:r>
              <a:rPr lang="en-US" altLang="zh-TW" cap="none" dirty="0">
                <a:solidFill>
                  <a:srgbClr val="000000"/>
                </a:solidFill>
              </a:rPr>
              <a:t>ime</a:t>
            </a:r>
            <a:r>
              <a:rPr lang="en-US" altLang="zh-TW" dirty="0">
                <a:solidFill>
                  <a:srgbClr val="000000"/>
                </a:solidFill>
              </a:rPr>
              <a:t> R</a:t>
            </a:r>
            <a:r>
              <a:rPr lang="en-US" altLang="zh-TW" cap="none" dirty="0">
                <a:solidFill>
                  <a:srgbClr val="000000"/>
                </a:solidFill>
              </a:rPr>
              <a:t>estore</a:t>
            </a:r>
            <a:r>
              <a:rPr lang="zh-TW" altLang="en-US" cap="none" dirty="0">
                <a:solidFill>
                  <a:srgbClr val="000000"/>
                </a:solidFill>
              </a:rPr>
              <a:t> </a:t>
            </a:r>
            <a:r>
              <a:rPr lang="en-US" altLang="zh-TW" cap="none" dirty="0">
                <a:solidFill>
                  <a:srgbClr val="000000"/>
                </a:solidFill>
              </a:rPr>
              <a:t>(PITR)</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9085384" y="6463207"/>
            <a:ext cx="2743200" cy="24938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892552"/>
          </a:xfrm>
          <a:prstGeom prst="rect">
            <a:avLst/>
          </a:prstGeom>
          <a:noFill/>
        </p:spPr>
        <p:txBody>
          <a:bodyPr wrap="square" rtlCol="0">
            <a:spAutoFit/>
          </a:bodyPr>
          <a:lstStyle/>
          <a:p>
            <a:pPr lvl="1"/>
            <a:endParaRPr kumimoji="0" lang="en-US" altLang="zh-TW" b="1" i="0" u="none" strike="noStrike" kern="1200" cap="none" spc="0" normalizeH="0" baseline="0" noProof="0">
              <a:ln>
                <a:noFill/>
              </a:ln>
              <a:solidFill>
                <a:srgbClr val="FF0000"/>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F75B5BE9-0CFB-421A-BF1D-62DD6399E056}"/>
              </a:ext>
            </a:extLst>
          </p:cNvPr>
          <p:cNvPicPr>
            <a:picLocks noChangeAspect="1"/>
          </p:cNvPicPr>
          <p:nvPr/>
        </p:nvPicPr>
        <p:blipFill>
          <a:blip r:embed="rId3"/>
          <a:stretch>
            <a:fillRect/>
          </a:stretch>
        </p:blipFill>
        <p:spPr>
          <a:xfrm>
            <a:off x="429065" y="1530738"/>
            <a:ext cx="6879102" cy="2897235"/>
          </a:xfrm>
          <a:prstGeom prst="rect">
            <a:avLst/>
          </a:prstGeom>
        </p:spPr>
      </p:pic>
      <p:pic>
        <p:nvPicPr>
          <p:cNvPr id="4" name="Picture 3">
            <a:extLst>
              <a:ext uri="{FF2B5EF4-FFF2-40B4-BE49-F238E27FC236}">
                <a16:creationId xmlns:a16="http://schemas.microsoft.com/office/drawing/2014/main" id="{C58F1BEC-608D-4DA8-9D26-EA3DB76F6E91}"/>
              </a:ext>
            </a:extLst>
          </p:cNvPr>
          <p:cNvPicPr>
            <a:picLocks noChangeAspect="1"/>
          </p:cNvPicPr>
          <p:nvPr/>
        </p:nvPicPr>
        <p:blipFill>
          <a:blip r:embed="rId4"/>
          <a:stretch>
            <a:fillRect/>
          </a:stretch>
        </p:blipFill>
        <p:spPr>
          <a:xfrm>
            <a:off x="3647140" y="3730574"/>
            <a:ext cx="8544860" cy="2982018"/>
          </a:xfrm>
          <a:prstGeom prst="rect">
            <a:avLst/>
          </a:prstGeom>
        </p:spPr>
      </p:pic>
    </p:spTree>
    <p:extLst>
      <p:ext uri="{BB962C8B-B14F-4D97-AF65-F5344CB8AC3E}">
        <p14:creationId xmlns:p14="http://schemas.microsoft.com/office/powerpoint/2010/main" val="651903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cap="none" dirty="0">
                <a:solidFill>
                  <a:srgbClr val="000000"/>
                </a:solidFill>
              </a:rPr>
              <a:t>長期備份保留</a:t>
            </a:r>
            <a:r>
              <a:rPr lang="en-US" altLang="zh-TW" cap="none" dirty="0">
                <a:solidFill>
                  <a:srgbClr val="000000"/>
                </a:solidFill>
              </a:rPr>
              <a:t>(LTR)</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168647" y="1750393"/>
            <a:ext cx="10554447" cy="5201424"/>
          </a:xfrm>
          <a:prstGeom prst="rect">
            <a:avLst/>
          </a:prstGeom>
          <a:noFill/>
        </p:spPr>
        <p:txBody>
          <a:bodyPr wrap="square" rtlCol="0">
            <a:spAutoFit/>
          </a:bodyPr>
          <a:lstStyle/>
          <a:p>
            <a:pPr marL="285750" lvl="0" indent="-285750">
              <a:buFont typeface="Arial" panose="020B0604020202020204" pitchFamily="34" charset="0"/>
              <a:buChar char="•"/>
              <a:defRPr/>
            </a:pPr>
            <a:r>
              <a:rPr lang="zh-TW" altLang="en-US" sz="2800" dirty="0"/>
              <a:t>備份保留期限最大為 </a:t>
            </a:r>
            <a:r>
              <a:rPr lang="en-US" altLang="zh-TW" sz="2800" dirty="0">
                <a:solidFill>
                  <a:srgbClr val="0070C0"/>
                </a:solidFill>
              </a:rPr>
              <a:t>35</a:t>
            </a:r>
            <a:r>
              <a:rPr lang="zh-TW" altLang="en-US" sz="2800" dirty="0">
                <a:solidFill>
                  <a:srgbClr val="0070C0"/>
                </a:solidFill>
              </a:rPr>
              <a:t> 天</a:t>
            </a:r>
            <a:endParaRPr lang="en-US" altLang="zh-TW" sz="2800" dirty="0">
              <a:solidFill>
                <a:srgbClr val="0070C0"/>
              </a:solidFill>
            </a:endParaRPr>
          </a:p>
          <a:p>
            <a:pPr lvl="0">
              <a:defRPr/>
            </a:pPr>
            <a:endParaRPr lang="en-US" altLang="zh-TW" sz="2800" dirty="0">
              <a:solidFill>
                <a:srgbClr val="0070C0"/>
              </a:solidFill>
            </a:endParaRPr>
          </a:p>
          <a:p>
            <a:pPr marL="285750" lvl="0" indent="-285750">
              <a:buFont typeface="Arial" panose="020B0604020202020204" pitchFamily="34" charset="0"/>
              <a:buChar char="•"/>
              <a:defRPr/>
            </a:pPr>
            <a:r>
              <a:rPr lang="zh-TW" altLang="zh-TW" sz="2800" dirty="0">
                <a:solidFill>
                  <a:srgbClr val="0070C0"/>
                </a:solidFill>
              </a:rPr>
              <a:t>完整備份</a:t>
            </a:r>
            <a:r>
              <a:rPr lang="zh-TW" altLang="zh-TW" sz="2800" dirty="0"/>
              <a:t>複製到異地備援儲存體</a:t>
            </a:r>
            <a:r>
              <a:rPr lang="en-US" altLang="zh-TW" sz="2800" dirty="0"/>
              <a:t> (RA-GRS)</a:t>
            </a:r>
            <a:r>
              <a:rPr lang="zh-TW" altLang="en-US" sz="2800" dirty="0"/>
              <a:t>，最多</a:t>
            </a:r>
            <a:r>
              <a:rPr lang="en-US" altLang="zh-TW" sz="2800" dirty="0">
                <a:solidFill>
                  <a:srgbClr val="0070C0"/>
                </a:solidFill>
              </a:rPr>
              <a:t>10</a:t>
            </a:r>
            <a:r>
              <a:rPr lang="zh-TW" altLang="en-US" sz="2800" dirty="0">
                <a:solidFill>
                  <a:srgbClr val="0070C0"/>
                </a:solidFill>
              </a:rPr>
              <a:t>年</a:t>
            </a:r>
            <a:r>
              <a:rPr lang="zh-TW" altLang="en-US" sz="2800" dirty="0"/>
              <a:t>備份</a:t>
            </a:r>
            <a:endParaRPr lang="en-US" altLang="zh-TW" sz="2800" dirty="0"/>
          </a:p>
          <a:p>
            <a:pPr>
              <a:defRPr/>
            </a:pPr>
            <a:endParaRPr lang="en-US" altLang="zh-TW" sz="2200" b="1" dirty="0"/>
          </a:p>
          <a:p>
            <a:pPr marL="285750" indent="-285750">
              <a:buFont typeface="Arial" panose="020B0604020202020204" pitchFamily="34" charset="0"/>
              <a:buChar char="•"/>
            </a:pPr>
            <a:r>
              <a:rPr lang="zh-TW" altLang="zh-TW" sz="2200" dirty="0"/>
              <a:t>範例：</a:t>
            </a:r>
          </a:p>
          <a:p>
            <a:pPr lvl="1"/>
            <a:endParaRPr lang="zh-TW" altLang="zh-TW" sz="2200" dirty="0"/>
          </a:p>
          <a:p>
            <a:pPr lvl="1"/>
            <a:r>
              <a:rPr lang="en-US" altLang="zh-TW" sz="2200" dirty="0"/>
              <a:t>W=0, M=3, Y=0</a:t>
            </a:r>
            <a:endParaRPr lang="zh-TW" altLang="zh-TW" sz="2200" dirty="0"/>
          </a:p>
          <a:p>
            <a:pPr lvl="1"/>
            <a:r>
              <a:rPr lang="zh-TW" altLang="zh-TW" sz="2200" dirty="0"/>
              <a:t>每月的第</a:t>
            </a:r>
            <a:r>
              <a:rPr lang="en-US" altLang="zh-TW" sz="2200" dirty="0"/>
              <a:t> 1 </a:t>
            </a:r>
            <a:r>
              <a:rPr lang="zh-TW" altLang="zh-TW" sz="2200" dirty="0"/>
              <a:t>個完整備份會保留</a:t>
            </a:r>
            <a:r>
              <a:rPr lang="en-US" altLang="zh-TW" sz="2200" dirty="0"/>
              <a:t> 3 </a:t>
            </a:r>
            <a:r>
              <a:rPr lang="zh-TW" altLang="zh-TW" sz="2200" dirty="0"/>
              <a:t>個月。</a:t>
            </a:r>
            <a:endParaRPr lang="en-US" altLang="zh-TW" sz="2200" dirty="0"/>
          </a:p>
          <a:p>
            <a:pPr lvl="1"/>
            <a:endParaRPr lang="zh-TW" altLang="zh-TW" sz="2200" dirty="0"/>
          </a:p>
          <a:p>
            <a:pPr lvl="1"/>
            <a:r>
              <a:rPr lang="en-US" altLang="zh-TW" sz="2200" dirty="0"/>
              <a:t>W=12, M=0, Y=0</a:t>
            </a:r>
            <a:endParaRPr lang="zh-TW" altLang="zh-TW" sz="2200" dirty="0"/>
          </a:p>
          <a:p>
            <a:pPr lvl="1"/>
            <a:r>
              <a:rPr lang="zh-TW" altLang="zh-TW" sz="2200" dirty="0"/>
              <a:t>每個每週完整備份皆會保留</a:t>
            </a:r>
            <a:r>
              <a:rPr lang="en-US" altLang="zh-TW" sz="2200" dirty="0"/>
              <a:t> 12 </a:t>
            </a:r>
            <a:r>
              <a:rPr lang="zh-TW" altLang="zh-TW" sz="2200" dirty="0"/>
              <a:t>週。</a:t>
            </a:r>
          </a:p>
          <a:p>
            <a:pPr marL="285750" indent="-285750">
              <a:buFont typeface="Arial" panose="020B0604020202020204" pitchFamily="34" charset="0"/>
              <a:buChar char="•"/>
              <a:defRPr/>
            </a:pPr>
            <a:endParaRPr lang="zh-TW" altLang="zh-TW" sz="2000" dirty="0"/>
          </a:p>
          <a:p>
            <a:pPr marL="285750" lvl="0" indent="-285750">
              <a:buFont typeface="Arial" panose="020B0604020202020204" pitchFamily="34" charset="0"/>
              <a:buChar char="•"/>
              <a:defRPr/>
            </a:pPr>
            <a:endParaRPr kumimoji="0" lang="en-US" altLang="zh-TW" sz="18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7478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cap="none" dirty="0">
                <a:solidFill>
                  <a:srgbClr val="000000"/>
                </a:solidFill>
              </a:rPr>
              <a:t>長期備份保留</a:t>
            </a:r>
            <a:r>
              <a:rPr lang="en-US" altLang="zh-TW" cap="none" dirty="0">
                <a:solidFill>
                  <a:srgbClr val="000000"/>
                </a:solidFill>
              </a:rPr>
              <a:t>(LTR)</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0388" y="1764363"/>
            <a:ext cx="10554447" cy="1292662"/>
          </a:xfrm>
          <a:prstGeom prst="rect">
            <a:avLst/>
          </a:prstGeom>
          <a:noFill/>
        </p:spPr>
        <p:txBody>
          <a:bodyPr wrap="square" rtlCol="0">
            <a:spAutoFit/>
          </a:bodyPr>
          <a:lstStyle/>
          <a:p>
            <a:pPr marL="285750" indent="-285750">
              <a:buFont typeface="Arial" panose="020B0604020202020204" pitchFamily="34" charset="0"/>
              <a:buChar char="•"/>
              <a:defRPr/>
            </a:pPr>
            <a:r>
              <a:rPr lang="zh-TW" altLang="en-US" sz="2200" dirty="0"/>
              <a:t>例如</a:t>
            </a:r>
            <a:r>
              <a:rPr lang="en-US" altLang="zh-TW" sz="2200" dirty="0"/>
              <a:t>:</a:t>
            </a:r>
            <a:r>
              <a:rPr lang="zh-TW" altLang="en-US" sz="2200" dirty="0"/>
              <a:t> 備份檔</a:t>
            </a:r>
            <a:r>
              <a:rPr lang="zh-TW" altLang="zh-TW" sz="2200" dirty="0"/>
              <a:t>保留半年</a:t>
            </a:r>
            <a:r>
              <a:rPr lang="en-US" altLang="zh-TW" sz="2200" dirty="0"/>
              <a:t> (26</a:t>
            </a:r>
            <a:r>
              <a:rPr lang="zh-TW" altLang="zh-TW" sz="2200" dirty="0"/>
              <a:t>週</a:t>
            </a:r>
            <a:r>
              <a:rPr lang="en-US" altLang="zh-TW" sz="2200" dirty="0"/>
              <a:t>)</a:t>
            </a:r>
            <a:r>
              <a:rPr lang="zh-TW" altLang="zh-TW" sz="2200" dirty="0"/>
              <a:t>，可以設定</a:t>
            </a:r>
            <a:r>
              <a:rPr lang="en-US" altLang="zh-TW" sz="2200" dirty="0"/>
              <a:t>Weekly LTR</a:t>
            </a:r>
            <a:r>
              <a:rPr lang="zh-TW" altLang="zh-TW" sz="2200" dirty="0"/>
              <a:t>為</a:t>
            </a:r>
            <a:r>
              <a:rPr lang="en-US" altLang="zh-TW" sz="2200" dirty="0"/>
              <a:t>26</a:t>
            </a:r>
            <a:r>
              <a:rPr lang="zh-TW" altLang="zh-TW" sz="2200" dirty="0"/>
              <a:t>週。</a:t>
            </a:r>
            <a:endParaRPr lang="en-US" altLang="zh-TW" sz="2200" dirty="0"/>
          </a:p>
          <a:p>
            <a:pPr>
              <a:defRPr/>
            </a:pPr>
            <a:r>
              <a:rPr lang="en-US" altLang="zh-TW" sz="2200" dirty="0"/>
              <a:t>     </a:t>
            </a:r>
            <a:r>
              <a:rPr lang="zh-TW" altLang="zh-TW" sz="2200" dirty="0"/>
              <a:t>此時，</a:t>
            </a:r>
            <a:r>
              <a:rPr lang="zh-TW" altLang="zh-TW" sz="2200" dirty="0">
                <a:solidFill>
                  <a:srgbClr val="0070C0"/>
                </a:solidFill>
              </a:rPr>
              <a:t>每週一次的完整備份會複製到長期儲存體，並且保留半年</a:t>
            </a:r>
            <a:r>
              <a:rPr lang="en-US" altLang="zh-TW" sz="2200" dirty="0">
                <a:solidFill>
                  <a:srgbClr val="0070C0"/>
                </a:solidFill>
              </a:rPr>
              <a:t> (26</a:t>
            </a:r>
            <a:r>
              <a:rPr lang="zh-TW" altLang="zh-TW" sz="2200" dirty="0">
                <a:solidFill>
                  <a:srgbClr val="0070C0"/>
                </a:solidFill>
              </a:rPr>
              <a:t>週</a:t>
            </a:r>
            <a:r>
              <a:rPr lang="en-US" altLang="zh-TW" sz="2200" dirty="0">
                <a:solidFill>
                  <a:srgbClr val="0070C0"/>
                </a:solidFill>
              </a:rPr>
              <a:t>)</a:t>
            </a:r>
            <a:r>
              <a:rPr lang="zh-TW" altLang="zh-TW" sz="2200" dirty="0">
                <a:solidFill>
                  <a:srgbClr val="0070C0"/>
                </a:solidFill>
              </a:rPr>
              <a:t>。</a:t>
            </a:r>
            <a:endParaRPr lang="en-US" altLang="zh-TW" sz="2200"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1" descr="image004">
            <a:extLst>
              <a:ext uri="{FF2B5EF4-FFF2-40B4-BE49-F238E27FC236}">
                <a16:creationId xmlns:a16="http://schemas.microsoft.com/office/drawing/2014/main" id="{141508CE-35CF-429F-A357-CB40CE191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02" y="2611846"/>
            <a:ext cx="10675739" cy="417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6264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dirty="0">
                <a:solidFill>
                  <a:srgbClr val="000000"/>
                </a:solidFill>
              </a:rPr>
              <a:t>延伸問題</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780988"/>
            <a:ext cx="10851197" cy="5355312"/>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3200" dirty="0"/>
              <a:t>如果想 </a:t>
            </a:r>
            <a:r>
              <a:rPr lang="en-US" altLang="zh-TW" sz="3200" dirty="0"/>
              <a:t>”</a:t>
            </a:r>
            <a:r>
              <a:rPr lang="zh-TW" altLang="en-US" sz="3200" dirty="0"/>
              <a:t>每天</a:t>
            </a:r>
            <a:r>
              <a:rPr lang="en-US" altLang="zh-TW" sz="3200" dirty="0"/>
              <a:t>”</a:t>
            </a:r>
            <a:r>
              <a:rPr lang="zh-TW" altLang="en-US" sz="3200" dirty="0"/>
              <a:t> 保留一份資料</a:t>
            </a:r>
            <a:r>
              <a:rPr lang="en-US" altLang="zh-TW" sz="3200" dirty="0"/>
              <a:t>;</a:t>
            </a:r>
            <a:r>
              <a:rPr lang="zh-TW" altLang="en-US" sz="3200" dirty="0"/>
              <a:t> 且須保留半年</a:t>
            </a:r>
            <a:r>
              <a:rPr lang="en-US" altLang="zh-TW" sz="3200" dirty="0"/>
              <a:t>…</a:t>
            </a:r>
          </a:p>
          <a:p>
            <a:pPr marL="742950" lvl="1" indent="-285750">
              <a:buFont typeface="Arial" panose="020B0604020202020204" pitchFamily="34" charset="0"/>
              <a:buChar char="•"/>
            </a:pPr>
            <a:endParaRPr lang="en-US" altLang="zh-TW" sz="3200" dirty="0"/>
          </a:p>
          <a:p>
            <a:pPr marL="742950" lvl="1" indent="-285750">
              <a:buFont typeface="Arial" panose="020B0604020202020204" pitchFamily="34" charset="0"/>
              <a:buChar char="•"/>
            </a:pPr>
            <a:r>
              <a:rPr lang="zh-TW" altLang="zh-TW" sz="3200" dirty="0"/>
              <a:t>透過</a:t>
            </a:r>
            <a:r>
              <a:rPr lang="en-US" altLang="zh-TW" sz="3200" dirty="0"/>
              <a:t> Azure automatic runbook </a:t>
            </a:r>
            <a:r>
              <a:rPr lang="zh-TW" altLang="zh-TW" sz="3200" dirty="0"/>
              <a:t>每天執行匯出</a:t>
            </a:r>
            <a:r>
              <a:rPr lang="en-US" altLang="zh-TW" sz="3200" dirty="0"/>
              <a:t> </a:t>
            </a:r>
            <a:r>
              <a:rPr lang="en-US" altLang="zh-TW" sz="3200" dirty="0" err="1"/>
              <a:t>bacpac</a:t>
            </a:r>
            <a:r>
              <a:rPr lang="en-US" altLang="zh-TW" sz="3200" dirty="0"/>
              <a:t> </a:t>
            </a:r>
            <a:r>
              <a:rPr lang="zh-TW" altLang="zh-TW" sz="3200" dirty="0"/>
              <a:t>的</a:t>
            </a:r>
            <a:r>
              <a:rPr lang="en-US" altLang="zh-TW" sz="3200" dirty="0"/>
              <a:t> PowerShell</a:t>
            </a:r>
            <a:endParaRPr lang="en-US" altLang="zh-TW" sz="3600" dirty="0"/>
          </a:p>
          <a:p>
            <a:pPr marL="609600">
              <a:spcAft>
                <a:spcPts val="0"/>
              </a:spcAft>
            </a:pPr>
            <a:endParaRPr lang="en-US" altLang="zh-TW" dirty="0">
              <a:solidFill>
                <a:srgbClr val="000000"/>
              </a:solidFill>
              <a:highlight>
                <a:srgbClr val="FFFF00"/>
              </a:highlight>
              <a:latin typeface="Consolas" panose="020B0609020204030204" pitchFamily="49" charset="0"/>
              <a:ea typeface="新細明體" panose="02020500000000000000" pitchFamily="18" charset="-120"/>
            </a:endParaRPr>
          </a:p>
          <a:p>
            <a:pPr marL="609600">
              <a:spcAft>
                <a:spcPts val="0"/>
              </a:spcAft>
            </a:pPr>
            <a:r>
              <a:rPr lang="en-US" altLang="zh-TW" dirty="0">
                <a:solidFill>
                  <a:srgbClr val="FF4500"/>
                </a:solidFill>
                <a:latin typeface="Lucida Console" panose="020B0609040504020204" pitchFamily="49" charset="0"/>
                <a:ea typeface="新細明體" panose="02020500000000000000" pitchFamily="18" charset="-120"/>
              </a:rPr>
              <a:t>$</a:t>
            </a:r>
            <a:r>
              <a:rPr lang="en-US" altLang="zh-TW" dirty="0" err="1">
                <a:solidFill>
                  <a:srgbClr val="FF4500"/>
                </a:solidFill>
                <a:latin typeface="Lucida Console" panose="020B0609040504020204" pitchFamily="49" charset="0"/>
                <a:ea typeface="新細明體" panose="02020500000000000000" pitchFamily="18" charset="-120"/>
              </a:rPr>
              <a:t>SecurePassword</a:t>
            </a:r>
            <a:r>
              <a:rPr lang="en-US" altLang="zh-TW" dirty="0">
                <a:solidFill>
                  <a:srgbClr val="A9A9A9"/>
                </a:solidFill>
                <a:latin typeface="Lucida Console" panose="020B0609040504020204" pitchFamily="49" charset="0"/>
                <a:ea typeface="新細明體" panose="02020500000000000000" pitchFamily="18" charset="-120"/>
              </a:rPr>
              <a:t>=</a:t>
            </a:r>
            <a:r>
              <a:rPr lang="en-US" altLang="zh-TW" dirty="0" err="1">
                <a:solidFill>
                  <a:srgbClr val="0000FF"/>
                </a:solidFill>
                <a:latin typeface="Lucida Console" panose="020B0609040504020204" pitchFamily="49" charset="0"/>
                <a:ea typeface="新細明體" panose="02020500000000000000" pitchFamily="18" charset="-120"/>
              </a:rPr>
              <a:t>ConvertTo-SecureString</a:t>
            </a:r>
            <a:r>
              <a:rPr lang="en-US" altLang="zh-TW" dirty="0">
                <a:latin typeface="Lucida Console" panose="020B0609040504020204" pitchFamily="49" charset="0"/>
                <a:ea typeface="新細明體" panose="02020500000000000000" pitchFamily="18" charset="-120"/>
              </a:rPr>
              <a:t> </a:t>
            </a:r>
            <a:r>
              <a:rPr lang="en-US" altLang="zh-TW" dirty="0">
                <a:solidFill>
                  <a:srgbClr val="8B0000"/>
                </a:solidFill>
                <a:latin typeface="Lucida Console" panose="020B0609040504020204" pitchFamily="49" charset="0"/>
                <a:ea typeface="新細明體" panose="02020500000000000000" pitchFamily="18" charset="-120"/>
              </a:rPr>
              <a:t>"Password"</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Vasplaintext</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Vforce</a:t>
            </a:r>
            <a:endParaRPr lang="zh-TW" altLang="zh-TW" sz="2000" dirty="0">
              <a:latin typeface="Calibri" panose="020F0502020204030204" pitchFamily="34" charset="0"/>
              <a:ea typeface="新細明體" panose="02020500000000000000" pitchFamily="18" charset="-120"/>
            </a:endParaRPr>
          </a:p>
          <a:p>
            <a:pPr marL="609600">
              <a:spcAft>
                <a:spcPts val="0"/>
              </a:spcAft>
            </a:pPr>
            <a:r>
              <a:rPr lang="en-US" altLang="zh-TW" dirty="0">
                <a:latin typeface="Lucida Console" panose="020B0609040504020204" pitchFamily="49" charset="0"/>
                <a:ea typeface="新細明體" panose="02020500000000000000" pitchFamily="18" charset="-120"/>
              </a:rPr>
              <a:t> </a:t>
            </a:r>
            <a:endParaRPr lang="zh-TW" altLang="zh-TW" sz="2000" dirty="0">
              <a:latin typeface="Calibri" panose="020F0502020204030204" pitchFamily="34" charset="0"/>
              <a:ea typeface="新細明體" panose="02020500000000000000" pitchFamily="18" charset="-120"/>
            </a:endParaRPr>
          </a:p>
          <a:p>
            <a:pPr marL="609600">
              <a:spcAft>
                <a:spcPts val="0"/>
              </a:spcAft>
            </a:pPr>
            <a:r>
              <a:rPr lang="en-US" altLang="zh-TW" dirty="0">
                <a:solidFill>
                  <a:srgbClr val="0000FF"/>
                </a:solidFill>
                <a:latin typeface="Lucida Console" panose="020B0609040504020204" pitchFamily="49" charset="0"/>
                <a:ea typeface="新細明體" panose="02020500000000000000" pitchFamily="18" charset="-120"/>
              </a:rPr>
              <a:t>New-</a:t>
            </a:r>
            <a:r>
              <a:rPr lang="en-US" altLang="zh-TW" dirty="0" err="1">
                <a:solidFill>
                  <a:srgbClr val="0000FF"/>
                </a:solidFill>
                <a:latin typeface="Lucida Console" panose="020B0609040504020204" pitchFamily="49" charset="0"/>
                <a:ea typeface="新細明體" panose="02020500000000000000" pitchFamily="18" charset="-120"/>
              </a:rPr>
              <a:t>AzureRmSqlDatabaseExport</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ResourceGroupName</a:t>
            </a:r>
            <a:r>
              <a:rPr lang="en-US" altLang="zh-TW" dirty="0">
                <a:latin typeface="Lucida Console" panose="020B0609040504020204" pitchFamily="49" charset="0"/>
                <a:ea typeface="新細明體" panose="02020500000000000000" pitchFamily="18" charset="-120"/>
              </a:rPr>
              <a:t> </a:t>
            </a:r>
            <a:r>
              <a:rPr lang="en-US" altLang="zh-TW" dirty="0">
                <a:solidFill>
                  <a:srgbClr val="8B0000"/>
                </a:solidFill>
                <a:latin typeface="Lucida Console" panose="020B0609040504020204" pitchFamily="49" charset="0"/>
                <a:ea typeface="新細明體" panose="02020500000000000000" pitchFamily="18" charset="-120"/>
              </a:rPr>
              <a:t>“</a:t>
            </a:r>
            <a:r>
              <a:rPr lang="en-US" altLang="zh-TW" dirty="0" err="1">
                <a:solidFill>
                  <a:srgbClr val="8B0000"/>
                </a:solidFill>
                <a:latin typeface="Lucida Console" panose="020B0609040504020204" pitchFamily="49" charset="0"/>
                <a:ea typeface="新細明體" panose="02020500000000000000" pitchFamily="18" charset="-120"/>
              </a:rPr>
              <a:t>DemoRG</a:t>
            </a:r>
            <a:r>
              <a:rPr lang="en-US" altLang="zh-TW" dirty="0">
                <a:solidFill>
                  <a:srgbClr val="8B0000"/>
                </a:solidFill>
                <a:latin typeface="Lucida Console" panose="020B0609040504020204" pitchFamily="49" charset="0"/>
                <a:ea typeface="新細明體" panose="02020500000000000000" pitchFamily="18" charset="-120"/>
              </a:rPr>
              <a:t>”</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ServerName</a:t>
            </a:r>
            <a:r>
              <a:rPr lang="en-US" altLang="zh-TW" dirty="0">
                <a:latin typeface="Lucida Console" panose="020B0609040504020204" pitchFamily="49" charset="0"/>
                <a:ea typeface="新細明體" panose="02020500000000000000" pitchFamily="18" charset="-120"/>
              </a:rPr>
              <a:t> </a:t>
            </a:r>
            <a:r>
              <a:rPr lang="en-US" altLang="zh-TW" dirty="0">
                <a:solidFill>
                  <a:srgbClr val="8B0000"/>
                </a:solidFill>
                <a:latin typeface="Lucida Console" panose="020B0609040504020204" pitchFamily="49" charset="0"/>
                <a:ea typeface="新細明體" panose="02020500000000000000" pitchFamily="18" charset="-120"/>
              </a:rPr>
              <a:t>“</a:t>
            </a:r>
            <a:r>
              <a:rPr lang="en-US" altLang="zh-TW" dirty="0" err="1">
                <a:solidFill>
                  <a:srgbClr val="8B0000"/>
                </a:solidFill>
                <a:latin typeface="Lucida Console" panose="020B0609040504020204" pitchFamily="49" charset="0"/>
                <a:ea typeface="新細明體" panose="02020500000000000000" pitchFamily="18" charset="-120"/>
              </a:rPr>
              <a:t>danieldemoserver</a:t>
            </a:r>
            <a:r>
              <a:rPr lang="en-US" altLang="zh-TW" dirty="0">
                <a:solidFill>
                  <a:srgbClr val="8B0000"/>
                </a:solidFill>
                <a:latin typeface="Lucida Console" panose="020B0609040504020204" pitchFamily="49" charset="0"/>
                <a:ea typeface="新細明體" panose="02020500000000000000" pitchFamily="18" charset="-120"/>
              </a:rPr>
              <a:t>"</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DatabaseName</a:t>
            </a:r>
            <a:r>
              <a:rPr lang="en-US" altLang="zh-TW" dirty="0">
                <a:latin typeface="Lucida Console" panose="020B0609040504020204" pitchFamily="49" charset="0"/>
                <a:ea typeface="新細明體" panose="02020500000000000000" pitchFamily="18" charset="-120"/>
              </a:rPr>
              <a:t> </a:t>
            </a:r>
            <a:r>
              <a:rPr lang="en-US" altLang="zh-TW" dirty="0">
                <a:solidFill>
                  <a:srgbClr val="8B0000"/>
                </a:solidFill>
                <a:latin typeface="Lucida Console" panose="020B0609040504020204" pitchFamily="49" charset="0"/>
                <a:ea typeface="新細明體" panose="02020500000000000000" pitchFamily="18" charset="-120"/>
              </a:rPr>
              <a:t>"AdventureWorks2008R2"</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StorageKeyType</a:t>
            </a:r>
            <a:r>
              <a:rPr lang="en-US" altLang="zh-TW" dirty="0">
                <a:latin typeface="Lucida Console" panose="020B0609040504020204" pitchFamily="49" charset="0"/>
                <a:ea typeface="新細明體" panose="02020500000000000000" pitchFamily="18" charset="-120"/>
              </a:rPr>
              <a:t> </a:t>
            </a:r>
            <a:r>
              <a:rPr lang="en-US" altLang="zh-TW" dirty="0">
                <a:solidFill>
                  <a:srgbClr val="8B0000"/>
                </a:solidFill>
                <a:latin typeface="Lucida Console" panose="020B0609040504020204" pitchFamily="49" charset="0"/>
                <a:ea typeface="新細明體" panose="02020500000000000000" pitchFamily="18" charset="-120"/>
              </a:rPr>
              <a:t>"</a:t>
            </a:r>
            <a:r>
              <a:rPr lang="en-US" altLang="zh-TW" dirty="0" err="1">
                <a:solidFill>
                  <a:srgbClr val="8B0000"/>
                </a:solidFill>
                <a:latin typeface="Lucida Console" panose="020B0609040504020204" pitchFamily="49" charset="0"/>
                <a:ea typeface="新細明體" panose="02020500000000000000" pitchFamily="18" charset="-120"/>
              </a:rPr>
              <a:t>StorageAccessKey</a:t>
            </a:r>
            <a:r>
              <a:rPr lang="en-US" altLang="zh-TW" dirty="0">
                <a:solidFill>
                  <a:srgbClr val="8B0000"/>
                </a:solidFill>
                <a:latin typeface="Lucida Console" panose="020B0609040504020204" pitchFamily="49" charset="0"/>
                <a:ea typeface="新細明體" panose="02020500000000000000" pitchFamily="18" charset="-120"/>
              </a:rPr>
              <a:t>"</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StorageKey</a:t>
            </a:r>
            <a:r>
              <a:rPr lang="en-US" altLang="zh-TW" dirty="0">
                <a:latin typeface="Lucida Console" panose="020B0609040504020204" pitchFamily="49" charset="0"/>
                <a:ea typeface="新細明體" panose="02020500000000000000" pitchFamily="18" charset="-120"/>
              </a:rPr>
              <a:t> </a:t>
            </a:r>
            <a:r>
              <a:rPr lang="en-US" altLang="zh-TW" dirty="0">
                <a:solidFill>
                  <a:srgbClr val="8B0000"/>
                </a:solidFill>
                <a:latin typeface="Lucida Console" panose="020B0609040504020204" pitchFamily="49" charset="0"/>
                <a:ea typeface="新細明體" panose="02020500000000000000" pitchFamily="18" charset="-120"/>
              </a:rPr>
              <a:t>"BH4e8x9Eby9C+MhpTeucMdTrvBZ5L0wIwAsEWiSfOl3BxeS7JeBUJpZfTmgZXs3rxghdT3"</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StorageUri</a:t>
            </a:r>
            <a:r>
              <a:rPr lang="en-US" altLang="zh-TW" dirty="0">
                <a:latin typeface="Lucida Console" panose="020B0609040504020204" pitchFamily="49" charset="0"/>
                <a:ea typeface="新細明體" panose="02020500000000000000" pitchFamily="18" charset="-120"/>
              </a:rPr>
              <a:t> </a:t>
            </a:r>
            <a:r>
              <a:rPr lang="en-US" altLang="zh-TW" dirty="0">
                <a:solidFill>
                  <a:srgbClr val="8B0000"/>
                </a:solidFill>
                <a:latin typeface="Lucida Console" panose="020B0609040504020204" pitchFamily="49" charset="0"/>
                <a:ea typeface="新細明體" panose="02020500000000000000" pitchFamily="18" charset="-120"/>
              </a:rPr>
              <a:t>"</a:t>
            </a:r>
            <a:r>
              <a:rPr lang="en-US" altLang="zh-TW" u="sng" dirty="0">
                <a:solidFill>
                  <a:srgbClr val="8B0000"/>
                </a:solidFill>
                <a:latin typeface="Lucida Console" panose="020B0609040504020204" pitchFamily="49" charset="0"/>
                <a:ea typeface="新細明體" panose="02020500000000000000" pitchFamily="18" charset="-120"/>
                <a:hlinkClick r:id="rId3">
                  <a:extLst>
                    <a:ext uri="{A12FA001-AC4F-418D-AE19-62706E023703}">
                      <ahyp:hlinkClr xmlns:ahyp="http://schemas.microsoft.com/office/drawing/2018/hyperlinkcolor" val="tx"/>
                    </a:ext>
                  </a:extLst>
                </a:hlinkClick>
              </a:rPr>
              <a:t>https://dbbackupsa.blob.core.windows.net/</a:t>
            </a:r>
            <a:r>
              <a:rPr lang="en-US" altLang="zh-TW" u="sng" dirty="0" err="1">
                <a:solidFill>
                  <a:srgbClr val="8B0000"/>
                </a:solidFill>
                <a:latin typeface="Lucida Console" panose="020B0609040504020204" pitchFamily="49" charset="0"/>
                <a:ea typeface="新細明體" panose="02020500000000000000" pitchFamily="18" charset="-120"/>
                <a:hlinkClick r:id="rId3">
                  <a:extLst>
                    <a:ext uri="{A12FA001-AC4F-418D-AE19-62706E023703}">
                      <ahyp:hlinkClr xmlns:ahyp="http://schemas.microsoft.com/office/drawing/2018/hyperlinkcolor" val="tx"/>
                    </a:ext>
                  </a:extLst>
                </a:hlinkClick>
              </a:rPr>
              <a:t>bacpacs</a:t>
            </a:r>
            <a:r>
              <a:rPr lang="en-US" altLang="zh-TW" u="sng" dirty="0">
                <a:solidFill>
                  <a:srgbClr val="8B0000"/>
                </a:solidFill>
                <a:latin typeface="Lucida Console" panose="020B0609040504020204" pitchFamily="49" charset="0"/>
                <a:ea typeface="新細明體" panose="02020500000000000000" pitchFamily="18" charset="-120"/>
                <a:hlinkClick r:id="rId3">
                  <a:extLst>
                    <a:ext uri="{A12FA001-AC4F-418D-AE19-62706E023703}">
                      <ahyp:hlinkClr xmlns:ahyp="http://schemas.microsoft.com/office/drawing/2018/hyperlinkcolor" val="tx"/>
                    </a:ext>
                  </a:extLst>
                </a:hlinkClick>
              </a:rPr>
              <a:t>/database01.bacpac</a:t>
            </a:r>
            <a:r>
              <a:rPr lang="en-US" altLang="zh-TW" dirty="0">
                <a:solidFill>
                  <a:srgbClr val="8B0000"/>
                </a:solidFill>
                <a:latin typeface="Lucida Console" panose="020B0609040504020204" pitchFamily="49" charset="0"/>
                <a:ea typeface="新細明體" panose="02020500000000000000" pitchFamily="18" charset="-120"/>
              </a:rPr>
              <a:t>"</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AdministratorLogin</a:t>
            </a:r>
            <a:r>
              <a:rPr lang="en-US" altLang="zh-TW" dirty="0">
                <a:latin typeface="Lucida Console" panose="020B0609040504020204" pitchFamily="49" charset="0"/>
                <a:ea typeface="新細明體" panose="02020500000000000000" pitchFamily="18" charset="-120"/>
              </a:rPr>
              <a:t> </a:t>
            </a:r>
            <a:r>
              <a:rPr lang="en-US" altLang="zh-TW" dirty="0">
                <a:solidFill>
                  <a:srgbClr val="8B0000"/>
                </a:solidFill>
                <a:latin typeface="Lucida Console" panose="020B0609040504020204" pitchFamily="49" charset="0"/>
                <a:ea typeface="新細明體" panose="02020500000000000000" pitchFamily="18" charset="-120"/>
              </a:rPr>
              <a:t>"Jolinda"</a:t>
            </a:r>
            <a:r>
              <a:rPr lang="en-US" altLang="zh-TW" dirty="0">
                <a:latin typeface="Lucida Console" panose="020B0609040504020204" pitchFamily="49" charset="0"/>
                <a:ea typeface="新細明體" panose="02020500000000000000" pitchFamily="18" charset="-120"/>
              </a:rPr>
              <a:t> </a:t>
            </a:r>
            <a:r>
              <a:rPr lang="en-US" altLang="zh-TW" dirty="0">
                <a:solidFill>
                  <a:srgbClr val="000080"/>
                </a:solidFill>
                <a:latin typeface="Lucida Console" panose="020B0609040504020204" pitchFamily="49" charset="0"/>
                <a:ea typeface="新細明體" panose="02020500000000000000" pitchFamily="18" charset="-120"/>
              </a:rPr>
              <a:t>-</a:t>
            </a:r>
            <a:r>
              <a:rPr lang="en-US" altLang="zh-TW" dirty="0" err="1">
                <a:solidFill>
                  <a:srgbClr val="000080"/>
                </a:solidFill>
                <a:latin typeface="Lucida Console" panose="020B0609040504020204" pitchFamily="49" charset="0"/>
                <a:ea typeface="新細明體" panose="02020500000000000000" pitchFamily="18" charset="-120"/>
              </a:rPr>
              <a:t>AdministratorLoginPassword</a:t>
            </a:r>
            <a:r>
              <a:rPr lang="en-US" altLang="zh-TW" dirty="0">
                <a:latin typeface="Lucida Console" panose="020B0609040504020204" pitchFamily="49" charset="0"/>
                <a:ea typeface="新細明體" panose="02020500000000000000" pitchFamily="18" charset="-120"/>
              </a:rPr>
              <a:t> </a:t>
            </a:r>
            <a:r>
              <a:rPr lang="en-US" altLang="zh-TW" dirty="0">
                <a:solidFill>
                  <a:srgbClr val="FF4500"/>
                </a:solidFill>
                <a:latin typeface="Lucida Console" panose="020B0609040504020204" pitchFamily="49" charset="0"/>
                <a:ea typeface="新細明體" panose="02020500000000000000" pitchFamily="18" charset="-120"/>
              </a:rPr>
              <a:t>$</a:t>
            </a:r>
            <a:r>
              <a:rPr lang="en-US" altLang="zh-TW" dirty="0" err="1">
                <a:solidFill>
                  <a:srgbClr val="FF4500"/>
                </a:solidFill>
                <a:latin typeface="Lucida Console" panose="020B0609040504020204" pitchFamily="49" charset="0"/>
                <a:ea typeface="新細明體" panose="02020500000000000000" pitchFamily="18" charset="-120"/>
              </a:rPr>
              <a:t>SecurePassword</a:t>
            </a:r>
            <a:r>
              <a:rPr lang="en-US" altLang="zh-TW" dirty="0">
                <a:solidFill>
                  <a:srgbClr val="FF4500"/>
                </a:solidFill>
                <a:latin typeface="Lucida Console" panose="020B0609040504020204" pitchFamily="49" charset="0"/>
                <a:ea typeface="新細明體" panose="02020500000000000000" pitchFamily="18" charset="-120"/>
              </a:rPr>
              <a:t> </a:t>
            </a:r>
            <a:endParaRPr lang="zh-TW" altLang="zh-TW" sz="2000" dirty="0">
              <a:latin typeface="Calibri" panose="020F0502020204030204" pitchFamily="34" charset="0"/>
              <a:ea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3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放大</a:t>
            </a:r>
            <a:r>
              <a:rPr lang="en-US" altLang="zh-TW" dirty="0">
                <a:solidFill>
                  <a:srgbClr val="000000"/>
                </a:solidFill>
              </a:rPr>
              <a:t>/</a:t>
            </a:r>
            <a:r>
              <a:rPr lang="zh-TW" altLang="en-US" dirty="0">
                <a:solidFill>
                  <a:srgbClr val="000000"/>
                </a:solidFill>
              </a:rPr>
              <a:t>縮小</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3600" i="0" u="none" strike="noStrike" kern="1200" cap="none" spc="0" normalizeH="0" baseline="0" noProof="0" dirty="0">
                <a:ln>
                  <a:noFill/>
                </a:ln>
                <a:solidFill>
                  <a:prstClr val="black"/>
                </a:solidFill>
                <a:effectLst/>
                <a:uLnTx/>
                <a:uFillTx/>
                <a:latin typeface="Calibri"/>
                <a:ea typeface="+mn-ea"/>
                <a:cs typeface="+mn-cs"/>
              </a:rPr>
              <a:t>是否隨時都可以調整 </a:t>
            </a:r>
            <a:r>
              <a:rPr kumimoji="0" lang="en-US" altLang="zh-TW" sz="3600" i="0" u="none" strike="noStrike" kern="1200" cap="none" spc="0" normalizeH="0" baseline="0" noProof="0" dirty="0">
                <a:ln>
                  <a:noFill/>
                </a:ln>
                <a:solidFill>
                  <a:prstClr val="black"/>
                </a:solidFill>
                <a:effectLst/>
                <a:uLnTx/>
                <a:uFillTx/>
                <a:latin typeface="Calibri"/>
                <a:ea typeface="+mn-ea"/>
                <a:cs typeface="+mn-cs"/>
              </a:rPr>
              <a:t>DB</a:t>
            </a:r>
            <a:r>
              <a:rPr kumimoji="0" lang="zh-TW" altLang="en-US" sz="3600" i="0" u="none" strike="noStrike" kern="1200" cap="none" spc="0" normalizeH="0" baseline="0" noProof="0" dirty="0">
                <a:ln>
                  <a:noFill/>
                </a:ln>
                <a:solidFill>
                  <a:prstClr val="black"/>
                </a:solidFill>
                <a:effectLst/>
                <a:uLnTx/>
                <a:uFillTx/>
                <a:latin typeface="Calibri"/>
                <a:ea typeface="+mn-ea"/>
                <a:cs typeface="+mn-cs"/>
              </a:rPr>
              <a:t>資源 </a:t>
            </a:r>
            <a:r>
              <a:rPr kumimoji="0" lang="en-US" altLang="zh-TW" sz="3600" i="0" u="none" strike="noStrike" kern="1200" cap="none" spc="0" normalizeH="0" baseline="0" noProof="0" dirty="0">
                <a:ln>
                  <a:noFill/>
                </a:ln>
                <a:solidFill>
                  <a:prstClr val="black"/>
                </a:solidFill>
                <a:effectLst/>
                <a:uLnTx/>
                <a:uFillTx/>
                <a:latin typeface="Calibri"/>
                <a:ea typeface="+mn-ea"/>
                <a:cs typeface="+mn-cs"/>
              </a:rPr>
              <a:t>(</a:t>
            </a:r>
            <a:r>
              <a:rPr kumimoji="0" lang="zh-TW" altLang="en-US" sz="3600" i="0" u="none" strike="noStrike" kern="1200" cap="none" spc="0" normalizeH="0" baseline="0" noProof="0" dirty="0">
                <a:ln>
                  <a:noFill/>
                </a:ln>
                <a:solidFill>
                  <a:prstClr val="black"/>
                </a:solidFill>
                <a:effectLst/>
                <a:uLnTx/>
                <a:uFillTx/>
                <a:latin typeface="Calibri"/>
                <a:ea typeface="+mn-ea"/>
                <a:cs typeface="+mn-cs"/>
              </a:rPr>
              <a:t>放大</a:t>
            </a:r>
            <a:r>
              <a:rPr kumimoji="0" lang="en-US" altLang="zh-TW" sz="3600" i="0" u="none" strike="noStrike" kern="1200" cap="none" spc="0" normalizeH="0" baseline="0" noProof="0" dirty="0">
                <a:ln>
                  <a:noFill/>
                </a:ln>
                <a:solidFill>
                  <a:prstClr val="black"/>
                </a:solidFill>
                <a:effectLst/>
                <a:uLnTx/>
                <a:uFillTx/>
                <a:latin typeface="Calibri"/>
                <a:ea typeface="+mn-ea"/>
                <a:cs typeface="+mn-cs"/>
              </a:rPr>
              <a:t>/</a:t>
            </a:r>
            <a:r>
              <a:rPr kumimoji="0" lang="zh-TW" altLang="en-US" sz="3600" i="0" u="none" strike="noStrike" kern="1200" cap="none" spc="0" normalizeH="0" baseline="0" noProof="0" dirty="0">
                <a:ln>
                  <a:noFill/>
                </a:ln>
                <a:solidFill>
                  <a:prstClr val="black"/>
                </a:solidFill>
                <a:effectLst/>
                <a:uLnTx/>
                <a:uFillTx/>
                <a:latin typeface="Calibri"/>
                <a:ea typeface="+mn-ea"/>
                <a:cs typeface="+mn-cs"/>
              </a:rPr>
              <a:t>縮小</a:t>
            </a:r>
            <a:r>
              <a:rPr kumimoji="0" lang="en-US" altLang="zh-TW" sz="3600" i="0" u="none" strike="noStrike" kern="1200" cap="none" spc="0" normalizeH="0" baseline="0" noProof="0" dirty="0">
                <a:ln>
                  <a:noFill/>
                </a:ln>
                <a:solidFill>
                  <a:prstClr val="black"/>
                </a:solidFill>
                <a:effectLst/>
                <a:uLnTx/>
                <a:uFillTx/>
                <a:latin typeface="Calibri"/>
                <a:ea typeface="+mn-ea"/>
                <a:cs typeface="+mn-cs"/>
              </a:rPr>
              <a:t>)</a:t>
            </a:r>
          </a:p>
          <a:p>
            <a:pPr marL="285750" lvl="0" indent="-285750">
              <a:buFont typeface="Arial" panose="020B0604020202020204" pitchFamily="34" charset="0"/>
              <a:buChar char="•"/>
            </a:pPr>
            <a:r>
              <a:rPr lang="zh-TW" altLang="en-US" sz="3600" dirty="0">
                <a:solidFill>
                  <a:srgbClr val="0072C6"/>
                </a:solidFill>
              </a:rPr>
              <a:t>動態可伸縮性不同於自動縮放。</a:t>
            </a:r>
            <a:endParaRPr lang="en-US" altLang="zh-TW" sz="3600" dirty="0">
              <a:solidFill>
                <a:srgbClr val="0072C6"/>
              </a:solidFill>
            </a:endParaRPr>
          </a:p>
          <a:p>
            <a:pPr marL="285750" lvl="0" indent="-285750">
              <a:buFont typeface="Arial" panose="020B0604020202020204" pitchFamily="34" charset="0"/>
              <a:buChar char="•"/>
            </a:pPr>
            <a:endParaRPr lang="en-US" altLang="zh-TW" sz="2000" dirty="0">
              <a:solidFill>
                <a:srgbClr val="FF0000"/>
              </a:solidFill>
            </a:endParaRPr>
          </a:p>
          <a:p>
            <a:pPr marL="285750" lvl="0" indent="-285750">
              <a:buFont typeface="Arial" panose="020B0604020202020204" pitchFamily="34" charset="0"/>
              <a:buChar char="•"/>
            </a:pPr>
            <a:r>
              <a:rPr lang="zh-TW" altLang="en-US" sz="3600" dirty="0"/>
              <a:t>自動縮放</a:t>
            </a:r>
            <a:endParaRPr lang="en-US" altLang="zh-TW" sz="3600" dirty="0"/>
          </a:p>
          <a:p>
            <a:pPr marL="742950" lvl="1" indent="-285750">
              <a:buFont typeface="Arial" panose="020B0604020202020204" pitchFamily="34" charset="0"/>
              <a:buChar char="•"/>
            </a:pPr>
            <a:r>
              <a:rPr lang="zh-TW" altLang="en-US" sz="3600" dirty="0"/>
              <a:t>彈性集區</a:t>
            </a:r>
            <a:r>
              <a:rPr lang="en-US" altLang="zh-TW" sz="3600" dirty="0"/>
              <a:t>: </a:t>
            </a:r>
            <a:r>
              <a:rPr lang="zh-TW" altLang="en-US" sz="3600" dirty="0"/>
              <a:t>允許資料庫根據各個資料庫的需要共享集區中的資源。</a:t>
            </a:r>
            <a:endParaRPr lang="en-US" altLang="zh-TW" sz="3600" dirty="0"/>
          </a:p>
          <a:p>
            <a:pPr marL="742950" lvl="1" indent="-285750">
              <a:buFont typeface="Arial" panose="020B0604020202020204" pitchFamily="34" charset="0"/>
              <a:buChar char="•"/>
            </a:pPr>
            <a:r>
              <a:rPr lang="zh-TW" altLang="en-US" sz="3600" dirty="0"/>
              <a:t>使用</a:t>
            </a:r>
            <a:r>
              <a:rPr lang="en-US" altLang="zh-TW" sz="3600" dirty="0"/>
              <a:t> PowerShell</a:t>
            </a:r>
            <a:r>
              <a:rPr lang="zh-TW" altLang="en-US" sz="3600" dirty="0"/>
              <a:t>監控和擴展單個 </a:t>
            </a:r>
            <a:r>
              <a:rPr lang="en-US" altLang="zh-TW" sz="3600" dirty="0"/>
              <a:t>SQL Database</a:t>
            </a:r>
          </a:p>
          <a:p>
            <a:pPr marL="742950" lvl="1" indent="-285750">
              <a:buFont typeface="Arial" panose="020B0604020202020204" pitchFamily="34" charset="0"/>
              <a:buChar char="•"/>
            </a:pPr>
            <a:endParaRPr kumimoji="0" lang="en-US" altLang="zh-TW" b="1" i="0" u="none" strike="noStrike" kern="1200" cap="none" spc="0" normalizeH="0" baseline="0" noProof="0" dirty="0">
              <a:ln>
                <a:noFill/>
              </a:ln>
              <a:solidFill>
                <a:srgbClr val="FF0000"/>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9318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186674"/>
            <a:ext cx="9038948" cy="4483388"/>
          </a:xfrm>
        </p:spPr>
        <p:txBody>
          <a:bodyPr/>
          <a:lstStyle/>
          <a:p>
            <a:r>
              <a:rPr lang="en-US" dirty="0">
                <a:solidFill>
                  <a:schemeClr val="tx1"/>
                </a:solidFill>
              </a:rPr>
              <a:t>Lab6:</a:t>
            </a:r>
            <a:br>
              <a:rPr lang="en-US" dirty="0">
                <a:solidFill>
                  <a:schemeClr val="tx1"/>
                </a:solidFill>
              </a:rPr>
            </a:br>
            <a:br>
              <a:rPr lang="en-US" dirty="0">
                <a:solidFill>
                  <a:schemeClr val="tx1"/>
                </a:solidFill>
              </a:rPr>
            </a:br>
            <a:r>
              <a:rPr lang="zh-TW" altLang="en-US" sz="4800" dirty="0">
                <a:solidFill>
                  <a:schemeClr val="tx1"/>
                </a:solidFill>
              </a:rPr>
              <a:t>調整單一資料庫資源</a:t>
            </a:r>
            <a:endParaRPr lang="en-US" sz="4800" dirty="0">
              <a:solidFill>
                <a:schemeClr val="tx1"/>
              </a:solidFill>
            </a:endParaRPr>
          </a:p>
        </p:txBody>
      </p:sp>
    </p:spTree>
    <p:extLst>
      <p:ext uri="{BB962C8B-B14F-4D97-AF65-F5344CB8AC3E}">
        <p14:creationId xmlns:p14="http://schemas.microsoft.com/office/powerpoint/2010/main" val="301827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en-US" altLang="zh-TW" dirty="0">
                <a:solidFill>
                  <a:srgbClr val="000000"/>
                </a:solidFill>
              </a:rPr>
              <a:t>G</a:t>
            </a:r>
            <a:r>
              <a:rPr lang="en-US" altLang="zh-TW" cap="none" dirty="0">
                <a:solidFill>
                  <a:srgbClr val="000000"/>
                </a:solidFill>
              </a:rPr>
              <a:t>eo</a:t>
            </a:r>
            <a:r>
              <a:rPr lang="en-US" altLang="zh-TW" dirty="0">
                <a:solidFill>
                  <a:srgbClr val="000000"/>
                </a:solidFill>
              </a:rPr>
              <a:t>-r</a:t>
            </a:r>
            <a:r>
              <a:rPr lang="en-US" altLang="zh-TW" cap="none" dirty="0">
                <a:solidFill>
                  <a:srgbClr val="000000"/>
                </a:solidFill>
              </a:rPr>
              <a:t>eplication (</a:t>
            </a:r>
            <a:r>
              <a:rPr lang="zh-TW" altLang="en-US" cap="none" dirty="0">
                <a:solidFill>
                  <a:srgbClr val="000000"/>
                </a:solidFill>
              </a:rPr>
              <a:t>主動式異地複寫</a:t>
            </a:r>
            <a:r>
              <a:rPr lang="en-US" altLang="zh-TW" cap="none" dirty="0">
                <a:solidFill>
                  <a:srgbClr val="000000"/>
                </a:solidFill>
              </a:rPr>
              <a:t>)</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4154984"/>
          </a:xfrm>
          <a:prstGeom prst="rect">
            <a:avLst/>
          </a:prstGeom>
          <a:noFill/>
        </p:spPr>
        <p:txBody>
          <a:bodyPr wrap="square" rtlCol="0">
            <a:spAutoFit/>
          </a:bodyPr>
          <a:lstStyle/>
          <a:p>
            <a:pPr marL="285750" indent="-285750">
              <a:buFont typeface="Arial" panose="020B0604020202020204" pitchFamily="34" charset="0"/>
              <a:buChar char="•"/>
            </a:pPr>
            <a:r>
              <a:rPr kumimoji="0" lang="zh-TW" altLang="en-US" sz="3200" b="1" i="0" u="none" strike="noStrike" kern="1200" cap="none" spc="0" normalizeH="0" baseline="0" noProof="0" dirty="0">
                <a:ln>
                  <a:noFill/>
                </a:ln>
                <a:effectLst/>
                <a:uLnTx/>
                <a:uFillTx/>
                <a:latin typeface="Calibri"/>
                <a:ea typeface="+mn-ea"/>
                <a:cs typeface="+mn-cs"/>
              </a:rPr>
              <a:t>情境</a:t>
            </a:r>
            <a:r>
              <a:rPr kumimoji="0" lang="en-US" altLang="zh-TW" sz="3200" b="1" i="0" u="none" strike="noStrike" kern="1200" cap="none" spc="0" normalizeH="0" baseline="0" noProof="0" dirty="0">
                <a:ln>
                  <a:noFill/>
                </a:ln>
                <a:effectLst/>
                <a:uLnTx/>
                <a:uFillTx/>
                <a:latin typeface="Calibri"/>
                <a:ea typeface="+mn-ea"/>
                <a:cs typeface="+mn-cs"/>
              </a:rPr>
              <a:t>:</a:t>
            </a:r>
            <a:r>
              <a:rPr kumimoji="0" lang="zh-TW" altLang="en-US" sz="3200" b="1" i="0" u="none" strike="noStrike" kern="1200" cap="none" spc="0" normalizeH="0" baseline="0" noProof="0" dirty="0">
                <a:ln>
                  <a:noFill/>
                </a:ln>
                <a:effectLst/>
                <a:uLnTx/>
                <a:uFillTx/>
                <a:latin typeface="Calibri"/>
                <a:ea typeface="+mn-ea"/>
                <a:cs typeface="+mn-cs"/>
              </a:rPr>
              <a:t> </a:t>
            </a:r>
            <a:r>
              <a:rPr kumimoji="0" lang="zh-TW" altLang="en-US" sz="3200" i="0" u="none" strike="noStrike" kern="1200" cap="none" spc="0" normalizeH="0" baseline="0" noProof="0" dirty="0">
                <a:ln>
                  <a:noFill/>
                </a:ln>
                <a:effectLst/>
                <a:uLnTx/>
                <a:uFillTx/>
                <a:latin typeface="Calibri"/>
                <a:ea typeface="+mn-ea"/>
                <a:cs typeface="+mn-cs"/>
              </a:rPr>
              <a:t>快速災害復原</a:t>
            </a:r>
            <a:r>
              <a:rPr lang="zh-TW" altLang="en-US" sz="3200" dirty="0">
                <a:latin typeface="Calibri"/>
              </a:rPr>
              <a:t>、商務持續性、</a:t>
            </a:r>
            <a:r>
              <a:rPr kumimoji="0" lang="zh-TW" altLang="en-US" sz="3200" i="0" u="none" strike="noStrike" kern="1200" cap="none" spc="0" normalizeH="0" baseline="0" noProof="0" dirty="0">
                <a:ln>
                  <a:noFill/>
                </a:ln>
                <a:effectLst/>
                <a:uLnTx/>
                <a:uFillTx/>
                <a:latin typeface="Calibri"/>
                <a:ea typeface="+mn-ea"/>
                <a:cs typeface="+mn-cs"/>
              </a:rPr>
              <a:t>唯讀查詢</a:t>
            </a:r>
            <a:endParaRPr kumimoji="0" lang="en-US" altLang="zh-TW" sz="3200" i="0" u="none" strike="noStrike" kern="1200" cap="none" spc="0" normalizeH="0" baseline="0" noProof="0" dirty="0">
              <a:ln>
                <a:noFill/>
              </a:ln>
              <a:effectLst/>
              <a:uLnTx/>
              <a:uFillTx/>
              <a:latin typeface="Calibri"/>
              <a:ea typeface="+mn-ea"/>
              <a:cs typeface="+mn-cs"/>
            </a:endParaRPr>
          </a:p>
          <a:p>
            <a:pPr marL="285750" indent="-285750">
              <a:buFont typeface="Arial" panose="020B0604020202020204" pitchFamily="34" charset="0"/>
              <a:buChar char="•"/>
            </a:pPr>
            <a:r>
              <a:rPr lang="zh-TW" altLang="en-US" sz="3200" dirty="0">
                <a:latin typeface="Calibri"/>
              </a:rPr>
              <a:t>採用 </a:t>
            </a:r>
            <a:r>
              <a:rPr kumimoji="0" lang="zh-TW" altLang="en-US" sz="3200" i="0" u="none" strike="noStrike" kern="1200" cap="none" spc="0" normalizeH="0" baseline="0" noProof="0" dirty="0">
                <a:ln>
                  <a:noFill/>
                </a:ln>
                <a:solidFill>
                  <a:srgbClr val="0070C0"/>
                </a:solidFill>
                <a:effectLst/>
                <a:uLnTx/>
                <a:uFillTx/>
                <a:latin typeface="Calibri"/>
                <a:ea typeface="+mn-ea"/>
                <a:cs typeface="+mn-cs"/>
              </a:rPr>
              <a:t>非同步模式</a:t>
            </a:r>
            <a:endParaRPr kumimoji="0" lang="en-US" altLang="zh-TW" sz="3200" i="0" u="none" strike="noStrike" kern="1200" cap="none" spc="0" normalizeH="0" baseline="0" noProof="0" dirty="0">
              <a:ln>
                <a:noFill/>
              </a:ln>
              <a:solidFill>
                <a:srgbClr val="0070C0"/>
              </a:solidFill>
              <a:effectLst/>
              <a:uLnTx/>
              <a:uFillTx/>
              <a:latin typeface="Calibri"/>
              <a:ea typeface="+mn-ea"/>
              <a:cs typeface="+mn-cs"/>
            </a:endParaRPr>
          </a:p>
          <a:p>
            <a:pPr marL="285750" indent="-285750">
              <a:buFont typeface="Arial" panose="020B0604020202020204" pitchFamily="34" charset="0"/>
              <a:buChar char="•"/>
            </a:pPr>
            <a:r>
              <a:rPr lang="zh-TW" altLang="en-US" sz="3200" dirty="0"/>
              <a:t>鏈結 </a:t>
            </a:r>
            <a:r>
              <a:rPr lang="en-US" altLang="zh-TW" sz="3200" dirty="0"/>
              <a:t>(Chaining): </a:t>
            </a:r>
            <a:r>
              <a:rPr lang="zh-TW" altLang="en-US" sz="3200" dirty="0"/>
              <a:t>您可以建立次要的次要</a:t>
            </a:r>
            <a:r>
              <a:rPr lang="en-US" altLang="zh-TW" sz="3200" dirty="0"/>
              <a:t>(</a:t>
            </a:r>
            <a:r>
              <a:rPr lang="en-US" altLang="zh-TW" sz="3200" b="1" dirty="0"/>
              <a:t>secondary of a secondary)</a:t>
            </a:r>
            <a:r>
              <a:rPr lang="zh-TW" altLang="en-US" sz="3200" dirty="0"/>
              <a:t>來構建全球分佈式應用程序，並且需要提供對四個以上區域中的資料的唯讀存取權限</a:t>
            </a:r>
            <a:endParaRPr lang="en-US" altLang="zh-TW" sz="3200" dirty="0"/>
          </a:p>
          <a:p>
            <a:pPr marL="285750" indent="-285750">
              <a:buFont typeface="Arial" panose="020B0604020202020204" pitchFamily="34" charset="0"/>
              <a:buChar char="•"/>
            </a:pPr>
            <a:r>
              <a:rPr lang="en-US" altLang="zh-TW" sz="3200" dirty="0">
                <a:latin typeface="Calibri"/>
              </a:rPr>
              <a:t>Auto failover Group (</a:t>
            </a:r>
            <a:r>
              <a:rPr lang="zh-TW" altLang="en-US" sz="3200" dirty="0">
                <a:latin typeface="Calibri"/>
              </a:rPr>
              <a:t>自動容錯移轉群組</a:t>
            </a:r>
            <a:r>
              <a:rPr lang="en-US" altLang="zh-TW" sz="3200" dirty="0">
                <a:latin typeface="Calibri"/>
              </a:rPr>
              <a:t>)</a:t>
            </a:r>
          </a:p>
          <a:p>
            <a:pPr marL="285750" indent="-285750">
              <a:buFont typeface="Arial" panose="020B0604020202020204" pitchFamily="34" charset="0"/>
              <a:buChar char="•"/>
            </a:pPr>
            <a:endParaRPr lang="en-US" altLang="zh-TW" sz="3600" dirty="0">
              <a:latin typeface="Calibri"/>
            </a:endParaRPr>
          </a:p>
          <a:p>
            <a:pPr marL="285750" indent="-285750">
              <a:buFont typeface="Arial" panose="020B0604020202020204" pitchFamily="34" charset="0"/>
              <a:buChar char="•"/>
            </a:pPr>
            <a:endParaRPr kumimoji="0" lang="en-US" altLang="zh-TW" sz="360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3414438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dirty="0"/>
              <a:t>延伸功能</a:t>
            </a:r>
            <a:r>
              <a:rPr lang="en-US" altLang="zh-TW" dirty="0"/>
              <a:t>:</a:t>
            </a:r>
            <a:r>
              <a:rPr lang="zh-TW" altLang="en-US" dirty="0"/>
              <a:t> </a:t>
            </a:r>
            <a:r>
              <a:rPr lang="en-US" altLang="zh-TW" cap="none" dirty="0"/>
              <a:t>Read</a:t>
            </a:r>
            <a:r>
              <a:rPr lang="zh-TW" altLang="en-US" dirty="0"/>
              <a:t> </a:t>
            </a:r>
            <a:r>
              <a:rPr lang="en-US" altLang="zh-TW" cap="none" dirty="0"/>
              <a:t>Scale-Out</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19207" y="1737658"/>
            <a:ext cx="10554447" cy="2369880"/>
          </a:xfrm>
          <a:prstGeom prst="rect">
            <a:avLst/>
          </a:prstGeom>
          <a:noFill/>
        </p:spPr>
        <p:txBody>
          <a:bodyPr wrap="square" rtlCol="0">
            <a:spAutoFit/>
          </a:bodyPr>
          <a:lstStyle/>
          <a:p>
            <a:pPr marL="342900" indent="-342900">
              <a:buFont typeface="Arial" panose="020B0604020202020204" pitchFamily="34" charset="0"/>
              <a:buChar char="•"/>
            </a:pPr>
            <a:r>
              <a:rPr lang="en-US" altLang="zh-TW" sz="3200" dirty="0"/>
              <a:t>Read</a:t>
            </a:r>
            <a:r>
              <a:rPr lang="zh-TW" altLang="en-US" sz="3200" dirty="0"/>
              <a:t> </a:t>
            </a:r>
            <a:r>
              <a:rPr lang="en-US" altLang="zh-TW" sz="3200" dirty="0"/>
              <a:t>Scale-out</a:t>
            </a:r>
            <a:r>
              <a:rPr lang="zh-TW" altLang="en-US" sz="3200" dirty="0"/>
              <a:t> 可讓您使用</a:t>
            </a:r>
            <a:r>
              <a:rPr lang="zh-TW" altLang="en-US" sz="3200" dirty="0">
                <a:solidFill>
                  <a:srgbClr val="0070C0"/>
                </a:solidFill>
              </a:rPr>
              <a:t>唯讀複本</a:t>
            </a:r>
            <a:r>
              <a:rPr lang="zh-TW" altLang="en-US" sz="3200" dirty="0"/>
              <a:t>的容量對 </a:t>
            </a:r>
            <a:r>
              <a:rPr lang="en-US" altLang="zh-TW" sz="3200" dirty="0"/>
              <a:t>Azure SQL Database </a:t>
            </a:r>
            <a:r>
              <a:rPr lang="zh-TW" altLang="en-US" sz="3200" dirty="0">
                <a:solidFill>
                  <a:srgbClr val="0070C0"/>
                </a:solidFill>
              </a:rPr>
              <a:t>唯讀工作負載進行負載平衡</a:t>
            </a:r>
            <a:r>
              <a:rPr lang="zh-TW" altLang="en-US" sz="3200" dirty="0"/>
              <a:t>。</a:t>
            </a:r>
            <a:endParaRPr lang="en-US" altLang="zh-TW" sz="2400" dirty="0">
              <a:solidFill>
                <a:srgbClr val="0000FF"/>
              </a:solidFill>
              <a:latin typeface="Consolas" panose="020B0609020204030204" pitchFamily="49" charset="0"/>
            </a:endParaRPr>
          </a:p>
          <a:p>
            <a:r>
              <a:rPr lang="zh-TW" altLang="en-US" sz="2400" dirty="0">
                <a:solidFill>
                  <a:srgbClr val="0000FF"/>
                </a:solidFill>
                <a:latin typeface="Consolas" panose="020B0609020204030204" pitchFamily="49" charset="0"/>
              </a:rPr>
              <a:t>  </a:t>
            </a:r>
            <a:r>
              <a:rPr lang="en-US" altLang="zh-TW" sz="2400" dirty="0">
                <a:solidFill>
                  <a:srgbClr val="0000FF"/>
                </a:solidFill>
                <a:latin typeface="Consolas" panose="020B0609020204030204" pitchFamily="49" charset="0"/>
              </a:rPr>
              <a:t>SELECT</a:t>
            </a:r>
            <a:r>
              <a:rPr lang="en-US" altLang="zh-TW" sz="2400" dirty="0">
                <a:solidFill>
                  <a:srgbClr val="000000"/>
                </a:solidFill>
                <a:latin typeface="Consolas" panose="020B0609020204030204" pitchFamily="49" charset="0"/>
              </a:rPr>
              <a:t> </a:t>
            </a:r>
            <a:r>
              <a:rPr lang="en-US" altLang="zh-TW" sz="2400" dirty="0">
                <a:solidFill>
                  <a:srgbClr val="FF00FF"/>
                </a:solidFill>
                <a:latin typeface="Consolas" panose="020B0609020204030204" pitchFamily="49" charset="0"/>
              </a:rPr>
              <a:t>DATABASEPROPERTYEX</a:t>
            </a:r>
            <a:r>
              <a:rPr lang="en-US" altLang="zh-TW" sz="2400" dirty="0">
                <a:solidFill>
                  <a:srgbClr val="808080"/>
                </a:solidFill>
                <a:latin typeface="Consolas" panose="020B0609020204030204" pitchFamily="49" charset="0"/>
              </a:rPr>
              <a:t>(</a:t>
            </a:r>
            <a:r>
              <a:rPr lang="en-US" altLang="zh-TW" sz="2400" dirty="0">
                <a:solidFill>
                  <a:srgbClr val="FF00FF"/>
                </a:solidFill>
                <a:latin typeface="Consolas" panose="020B0609020204030204" pitchFamily="49" charset="0"/>
              </a:rPr>
              <a:t>DB_NAME</a:t>
            </a:r>
            <a:r>
              <a:rPr lang="en-US" altLang="zh-TW" sz="2400" dirty="0">
                <a:solidFill>
                  <a:srgbClr val="808080"/>
                </a:solidFill>
                <a:latin typeface="Consolas" panose="020B0609020204030204" pitchFamily="49" charset="0"/>
              </a:rPr>
              <a:t>(),</a:t>
            </a:r>
            <a:r>
              <a:rPr lang="en-US" altLang="zh-TW" sz="2400" dirty="0">
                <a:solidFill>
                  <a:srgbClr val="000000"/>
                </a:solidFill>
                <a:latin typeface="Consolas" panose="020B0609020204030204" pitchFamily="49" charset="0"/>
              </a:rPr>
              <a:t> </a:t>
            </a:r>
            <a:r>
              <a:rPr lang="en-US" altLang="zh-TW" sz="2400" dirty="0">
                <a:solidFill>
                  <a:srgbClr val="FF0000"/>
                </a:solidFill>
                <a:latin typeface="Consolas" panose="020B0609020204030204" pitchFamily="49" charset="0"/>
              </a:rPr>
              <a:t>'Updateability'</a:t>
            </a:r>
            <a:r>
              <a:rPr lang="en-US" altLang="zh-TW" sz="2400" dirty="0">
                <a:solidFill>
                  <a:srgbClr val="808080"/>
                </a:solidFill>
                <a:latin typeface="Consolas" panose="020B0609020204030204" pitchFamily="49" charset="0"/>
              </a:rPr>
              <a:t>)</a:t>
            </a:r>
            <a:endParaRPr lang="en-US" altLang="zh-TW" sz="2400" dirty="0">
              <a:solidFill>
                <a:srgbClr val="000000"/>
              </a:solidFill>
              <a:latin typeface="Consolas" panose="020B0609020204030204" pitchFamily="49" charset="0"/>
            </a:endParaRPr>
          </a:p>
          <a:p>
            <a:endParaRPr lang="en-US" altLang="zh-TW" sz="2400" dirty="0"/>
          </a:p>
          <a:p>
            <a:pPr marL="285750" indent="-285750">
              <a:buFont typeface="Arial" panose="020B0604020202020204" pitchFamily="34" charset="0"/>
              <a:buChar char="•"/>
            </a:pPr>
            <a:endParaRPr kumimoji="0" lang="en-US" altLang="zh-TW" sz="3600" i="0" u="none" strike="noStrike" kern="1200" cap="none" spc="0" normalizeH="0" baseline="0" noProof="0" dirty="0">
              <a:ln>
                <a:noFill/>
              </a:ln>
              <a:effectLst/>
              <a:uLnTx/>
              <a:uFillTx/>
              <a:latin typeface="Calibri"/>
              <a:ea typeface="+mn-ea"/>
              <a:cs typeface="+mn-cs"/>
            </a:endParaRPr>
          </a:p>
        </p:txBody>
      </p:sp>
      <p:pic>
        <p:nvPicPr>
          <p:cNvPr id="4" name="Picture 3">
            <a:extLst>
              <a:ext uri="{FF2B5EF4-FFF2-40B4-BE49-F238E27FC236}">
                <a16:creationId xmlns:a16="http://schemas.microsoft.com/office/drawing/2014/main" id="{BFAC16DE-C94D-4084-8956-3010CF8B8AB6}"/>
              </a:ext>
            </a:extLst>
          </p:cNvPr>
          <p:cNvPicPr>
            <a:picLocks noChangeAspect="1"/>
          </p:cNvPicPr>
          <p:nvPr/>
        </p:nvPicPr>
        <p:blipFill>
          <a:blip r:embed="rId3"/>
          <a:stretch>
            <a:fillRect/>
          </a:stretch>
        </p:blipFill>
        <p:spPr>
          <a:xfrm>
            <a:off x="5626582" y="3191978"/>
            <a:ext cx="5704458" cy="3550475"/>
          </a:xfrm>
          <a:prstGeom prst="rect">
            <a:avLst/>
          </a:prstGeom>
        </p:spPr>
      </p:pic>
      <p:sp>
        <p:nvSpPr>
          <p:cNvPr id="6" name="Rectangle 5">
            <a:extLst>
              <a:ext uri="{FF2B5EF4-FFF2-40B4-BE49-F238E27FC236}">
                <a16:creationId xmlns:a16="http://schemas.microsoft.com/office/drawing/2014/main" id="{C0250D8B-D3DD-4402-80CA-9D8A8821D335}"/>
              </a:ext>
            </a:extLst>
          </p:cNvPr>
          <p:cNvSpPr/>
          <p:nvPr/>
        </p:nvSpPr>
        <p:spPr>
          <a:xfrm>
            <a:off x="658906" y="3436110"/>
            <a:ext cx="4886994" cy="1908215"/>
          </a:xfrm>
          <a:prstGeom prst="rect">
            <a:avLst/>
          </a:prstGeom>
        </p:spPr>
        <p:txBody>
          <a:bodyPr wrap="square">
            <a:spAutoFit/>
          </a:bodyPr>
          <a:lstStyle/>
          <a:p>
            <a:r>
              <a:rPr lang="zh-TW" altLang="en-US" sz="2800" dirty="0"/>
              <a:t>連線至唯讀複本</a:t>
            </a:r>
            <a:r>
              <a:rPr lang="en-US" altLang="zh-TW" sz="2800" dirty="0"/>
              <a:t>:</a:t>
            </a:r>
          </a:p>
          <a:p>
            <a:r>
              <a:rPr lang="zh-TW" altLang="en-US" dirty="0"/>
              <a:t>Server=tcp:&lt;server&gt;.database.windows.net;Database=&lt;mydatabase&gt;;</a:t>
            </a:r>
            <a:r>
              <a:rPr lang="zh-TW" altLang="en-US" b="1" dirty="0">
                <a:solidFill>
                  <a:srgbClr val="0070C0"/>
                </a:solidFill>
              </a:rPr>
              <a:t>ApplicationIntent=ReadOnly</a:t>
            </a:r>
            <a:r>
              <a:rPr lang="zh-TW" altLang="en-US" dirty="0"/>
              <a:t>;User ID=&lt;myLogin&gt;;Password=&lt;myPassword&gt;;Trusted_Connection=False; Encrypt=True;</a:t>
            </a:r>
          </a:p>
        </p:txBody>
      </p:sp>
    </p:spTree>
    <p:extLst>
      <p:ext uri="{BB962C8B-B14F-4D97-AF65-F5344CB8AC3E}">
        <p14:creationId xmlns:p14="http://schemas.microsoft.com/office/powerpoint/2010/main" val="861356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注意事項</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4770537"/>
          </a:xfrm>
          <a:prstGeom prst="rect">
            <a:avLst/>
          </a:prstGeom>
          <a:noFill/>
        </p:spPr>
        <p:txBody>
          <a:bodyPr wrap="square" rtlCol="0">
            <a:spAutoFit/>
          </a:bodyPr>
          <a:lstStyle/>
          <a:p>
            <a:pPr marL="342900" indent="-342900">
              <a:buFont typeface="Arial" panose="020B0604020202020204" pitchFamily="34" charset="0"/>
              <a:buChar char="•"/>
              <a:defRPr/>
            </a:pPr>
            <a:r>
              <a:rPr lang="zh-TW" altLang="en-US" sz="3200" dirty="0"/>
              <a:t>升級時，我們建議您</a:t>
            </a:r>
            <a:r>
              <a:rPr lang="zh-TW" altLang="en-US" sz="3200" dirty="0">
                <a:solidFill>
                  <a:srgbClr val="0070C0"/>
                </a:solidFill>
              </a:rPr>
              <a:t>先升級次要資料庫</a:t>
            </a:r>
            <a:r>
              <a:rPr lang="zh-TW" altLang="en-US" sz="3200" dirty="0"/>
              <a:t>，然後再升級主要資料庫。 降級時，順序相反</a:t>
            </a:r>
            <a:r>
              <a:rPr lang="en-US" altLang="zh-TW" sz="3200" dirty="0"/>
              <a:t>︰</a:t>
            </a:r>
          </a:p>
          <a:p>
            <a:pPr marL="342900" indent="-342900">
              <a:buFont typeface="Arial" panose="020B0604020202020204" pitchFamily="34" charset="0"/>
              <a:buChar char="•"/>
              <a:defRPr/>
            </a:pPr>
            <a:endParaRPr lang="en-US" altLang="zh-TW" sz="4800" dirty="0"/>
          </a:p>
          <a:p>
            <a:pPr marL="342900" indent="-342900">
              <a:buFont typeface="Arial" panose="020B0604020202020204" pitchFamily="34" charset="0"/>
              <a:buChar char="•"/>
              <a:defRPr/>
            </a:pPr>
            <a:r>
              <a:rPr lang="zh-TW" altLang="en-US" sz="3200" dirty="0"/>
              <a:t>降級時，順序相反</a:t>
            </a:r>
            <a:r>
              <a:rPr lang="en-US" altLang="zh-TW" sz="3200" dirty="0"/>
              <a:t>︰</a:t>
            </a:r>
            <a:r>
              <a:rPr lang="zh-TW" altLang="en-US" sz="3200" dirty="0">
                <a:solidFill>
                  <a:srgbClr val="0070C0"/>
                </a:solidFill>
              </a:rPr>
              <a:t>先降級主要資料庫</a:t>
            </a:r>
            <a:r>
              <a:rPr lang="zh-TW" altLang="en-US" sz="3200" dirty="0"/>
              <a:t>，然後再降級次要資料庫。</a:t>
            </a:r>
            <a:endParaRPr lang="en-US" altLang="zh-TW" sz="3600"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TW" sz="3200" dirty="0"/>
          </a:p>
          <a:p>
            <a:pPr marL="342900" indent="-342900">
              <a:buFont typeface="Arial" panose="020B0604020202020204" pitchFamily="34" charset="0"/>
              <a:buChar char="•"/>
              <a:defRPr/>
            </a:pPr>
            <a:r>
              <a:rPr lang="zh-TW" altLang="zh-TW" sz="3200" dirty="0"/>
              <a:t>建議您次要複本的規格</a:t>
            </a:r>
            <a:r>
              <a:rPr lang="en-US" altLang="zh-TW" sz="3200" dirty="0"/>
              <a:t> (DTU or </a:t>
            </a:r>
            <a:r>
              <a:rPr lang="en-US" altLang="zh-TW" sz="3200" dirty="0" err="1"/>
              <a:t>vCore</a:t>
            </a:r>
            <a:r>
              <a:rPr lang="zh-TW" altLang="zh-TW" sz="3200" dirty="0"/>
              <a:t>定價</a:t>
            </a:r>
            <a:r>
              <a:rPr lang="en-US" altLang="zh-TW" sz="3200" dirty="0"/>
              <a:t>) </a:t>
            </a:r>
            <a:r>
              <a:rPr lang="zh-TW" altLang="zh-TW" sz="3200" dirty="0"/>
              <a:t>至少與主要複本相同。</a:t>
            </a:r>
            <a:r>
              <a:rPr lang="zh-TW" altLang="en-US" sz="3200" dirty="0"/>
              <a:t>減少延遲及無法使用的風險</a:t>
            </a:r>
            <a:endParaRPr lang="en-US" altLang="zh-TW" sz="3200" dirty="0"/>
          </a:p>
          <a:p>
            <a:pPr marL="457200" indent="-457200">
              <a:buFont typeface="Arial" panose="020B0604020202020204" pitchFamily="34" charset="0"/>
              <a:buChar char="•"/>
              <a:defRPr/>
            </a:pPr>
            <a:endParaRPr lang="en-US" altLang="zh-TW" sz="3200" dirty="0"/>
          </a:p>
        </p:txBody>
      </p:sp>
    </p:spTree>
    <p:extLst>
      <p:ext uri="{BB962C8B-B14F-4D97-AF65-F5344CB8AC3E}">
        <p14:creationId xmlns:p14="http://schemas.microsoft.com/office/powerpoint/2010/main" val="317906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en-US" altLang="zh-TW" dirty="0"/>
              <a:t>A</a:t>
            </a:r>
            <a:r>
              <a:rPr lang="en-US" altLang="zh-TW" cap="none" dirty="0"/>
              <a:t>zure </a:t>
            </a:r>
            <a:r>
              <a:rPr lang="zh-TW" altLang="en-US" cap="none" dirty="0"/>
              <a:t>平台的</a:t>
            </a:r>
            <a:r>
              <a:rPr lang="en-US" altLang="zh-TW" dirty="0"/>
              <a:t>SQL S</a:t>
            </a:r>
            <a:r>
              <a:rPr lang="en-US" altLang="zh-TW" cap="none" dirty="0"/>
              <a:t>erver</a:t>
            </a:r>
            <a:r>
              <a:rPr lang="en-US" altLang="zh-TW" dirty="0"/>
              <a:t> </a:t>
            </a:r>
            <a:r>
              <a:rPr lang="zh-TW" altLang="en-US" dirty="0"/>
              <a:t>選項</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683867"/>
            <a:ext cx="10554447" cy="6247864"/>
          </a:xfrm>
          <a:prstGeom prst="rect">
            <a:avLst/>
          </a:prstGeom>
          <a:noFill/>
        </p:spPr>
        <p:txBody>
          <a:bodyPr wrap="square" rtlCol="0">
            <a:spAutoFit/>
          </a:bodyPr>
          <a:lstStyle/>
          <a:p>
            <a:pPr marL="457200" indent="-457200">
              <a:buFont typeface="Arial" panose="020B0604020202020204" pitchFamily="34" charset="0"/>
              <a:buChar char="•"/>
            </a:pPr>
            <a:r>
              <a:rPr lang="en-US" altLang="zh-TW" sz="2800" b="1" dirty="0"/>
              <a:t>Platform as a Service (PaaS)</a:t>
            </a:r>
          </a:p>
          <a:p>
            <a:pPr marL="914400" lvl="1" indent="-457200">
              <a:buFont typeface="Arial" panose="020B0604020202020204" pitchFamily="34" charset="0"/>
              <a:buChar char="•"/>
            </a:pPr>
            <a:r>
              <a:rPr lang="zh-TW" altLang="en-US" sz="2800" dirty="0"/>
              <a:t>租用</a:t>
            </a:r>
            <a:r>
              <a:rPr lang="zh-TW" altLang="en-US" sz="2800" dirty="0">
                <a:solidFill>
                  <a:srgbClr val="0070C0"/>
                </a:solidFill>
              </a:rPr>
              <a:t>資料庫</a:t>
            </a:r>
            <a:endParaRPr lang="en-US" altLang="zh-TW" sz="2800" dirty="0">
              <a:solidFill>
                <a:srgbClr val="0070C0"/>
              </a:solidFill>
            </a:endParaRPr>
          </a:p>
          <a:p>
            <a:pPr marL="914400" lvl="1" indent="-457200">
              <a:buFont typeface="Arial" panose="020B0604020202020204" pitchFamily="34" charset="0"/>
              <a:buChar char="•"/>
            </a:pPr>
            <a:r>
              <a:rPr lang="zh-TW" altLang="en-US" sz="2800" dirty="0"/>
              <a:t>已經過最佳化，整體管理成本降到最低</a:t>
            </a:r>
            <a:endParaRPr lang="en-US" altLang="zh-TW" sz="2800" dirty="0"/>
          </a:p>
          <a:p>
            <a:pPr marL="914400" lvl="1" indent="-457200">
              <a:buFont typeface="Arial" panose="020B0604020202020204" pitchFamily="34" charset="0"/>
              <a:buChar char="•"/>
            </a:pPr>
            <a:r>
              <a:rPr lang="zh-TW" altLang="en-US" sz="2800" dirty="0"/>
              <a:t>您不需要管理升級</a:t>
            </a:r>
            <a:endParaRPr lang="en-US" altLang="zh-TW" sz="2800" dirty="0"/>
          </a:p>
          <a:p>
            <a:pPr marL="914400" lvl="1" indent="-457200">
              <a:buFont typeface="Arial" panose="020B0604020202020204" pitchFamily="34" charset="0"/>
              <a:buChar char="•"/>
            </a:pPr>
            <a:r>
              <a:rPr lang="zh-TW" altLang="en-US" sz="2800" dirty="0"/>
              <a:t>內建高可用性及備份</a:t>
            </a:r>
            <a:endParaRPr lang="en-US" altLang="zh-TW" sz="4000" b="1" dirty="0"/>
          </a:p>
          <a:p>
            <a:pPr marL="914400" lvl="1" indent="-457200">
              <a:buFont typeface="Arial" panose="020B0604020202020204" pitchFamily="34" charset="0"/>
              <a:buChar char="•"/>
            </a:pPr>
            <a:r>
              <a:rPr lang="nn-NO" altLang="zh-TW" sz="2800" dirty="0"/>
              <a:t>Microsoft </a:t>
            </a:r>
            <a:r>
              <a:rPr lang="zh-TW" altLang="nn-NO" sz="2800" dirty="0"/>
              <a:t>提供 </a:t>
            </a:r>
            <a:r>
              <a:rPr lang="nn-NO" altLang="zh-TW" sz="2800" dirty="0"/>
              <a:t>99.99% </a:t>
            </a:r>
            <a:r>
              <a:rPr lang="zh-TW" altLang="nn-NO" sz="2800" dirty="0"/>
              <a:t>的可用性 </a:t>
            </a:r>
            <a:r>
              <a:rPr lang="nn-NO" altLang="zh-TW" sz="2800" dirty="0"/>
              <a:t>SLA</a:t>
            </a:r>
            <a:endParaRPr lang="en-US" altLang="zh-TW" sz="4000" b="1" dirty="0"/>
          </a:p>
          <a:p>
            <a:pPr marL="349724" indent="-349724"/>
            <a:endParaRPr lang="en-US" altLang="zh-TW" sz="2400" dirty="0"/>
          </a:p>
          <a:p>
            <a:pPr marL="457200" indent="-457200">
              <a:buFont typeface="Arial" panose="020B0604020202020204" pitchFamily="34" charset="0"/>
              <a:buChar char="•"/>
            </a:pPr>
            <a:r>
              <a:rPr lang="en-US" altLang="zh-TW" sz="2800" b="1" dirty="0"/>
              <a:t>Infrastructure as a Service (IaaS)</a:t>
            </a:r>
          </a:p>
          <a:p>
            <a:pPr marL="914400" lvl="1" indent="-457200">
              <a:buFont typeface="Arial" panose="020B0604020202020204" pitchFamily="34" charset="0"/>
              <a:buChar char="•"/>
            </a:pPr>
            <a:r>
              <a:rPr lang="zh-TW" altLang="en-US" sz="2800" dirty="0"/>
              <a:t>租用</a:t>
            </a:r>
            <a:r>
              <a:rPr lang="zh-TW" altLang="en-US" sz="2800" dirty="0">
                <a:solidFill>
                  <a:srgbClr val="0070C0"/>
                </a:solidFill>
              </a:rPr>
              <a:t>機器</a:t>
            </a:r>
            <a:endParaRPr lang="en-US" altLang="zh-TW" sz="2800" dirty="0">
              <a:solidFill>
                <a:srgbClr val="0070C0"/>
              </a:solidFill>
            </a:endParaRPr>
          </a:p>
          <a:p>
            <a:pPr marL="914400" lvl="1" indent="-457200">
              <a:buFont typeface="Arial" panose="020B0604020202020204" pitchFamily="34" charset="0"/>
              <a:buChar char="•"/>
            </a:pPr>
            <a:r>
              <a:rPr lang="zh-TW" altLang="en-US" sz="2800" dirty="0"/>
              <a:t>高度控制及自訂系統，以解決應用程式的特定效能和可用    </a:t>
            </a:r>
            <a:endParaRPr lang="en-US" altLang="zh-TW" sz="2800" dirty="0"/>
          </a:p>
          <a:p>
            <a:pPr lvl="1"/>
            <a:r>
              <a:rPr lang="zh-TW" altLang="en-US" sz="2800" dirty="0"/>
              <a:t>      性需求</a:t>
            </a:r>
            <a:endParaRPr lang="en-US" altLang="zh-TW" sz="2800" dirty="0"/>
          </a:p>
          <a:p>
            <a:pPr marL="914400" lvl="1" indent="-457200">
              <a:buFont typeface="Arial" panose="020B0604020202020204" pitchFamily="34" charset="0"/>
              <a:buChar char="•"/>
            </a:pPr>
            <a:r>
              <a:rPr lang="zh-TW" altLang="en-US" sz="2800" dirty="0"/>
              <a:t>提供 </a:t>
            </a:r>
            <a:r>
              <a:rPr lang="en-US" altLang="zh-TW" sz="2800" dirty="0"/>
              <a:t>99.95% </a:t>
            </a:r>
            <a:r>
              <a:rPr lang="zh-TW" altLang="en-US" sz="2800" dirty="0"/>
              <a:t>的可用性 </a:t>
            </a:r>
            <a:r>
              <a:rPr lang="en-US" altLang="zh-TW" sz="2800" dirty="0"/>
              <a:t>SLA (</a:t>
            </a:r>
            <a:r>
              <a:rPr lang="zh-TW" altLang="en-US" sz="2800" dirty="0"/>
              <a:t>僅涵蓋虛擬機器</a:t>
            </a:r>
            <a:r>
              <a:rPr lang="en-US" altLang="zh-TW" sz="2800" dirty="0"/>
              <a:t>)</a:t>
            </a:r>
          </a:p>
          <a:p>
            <a:endParaRPr lang="en-US" altLang="zh-TW" sz="1600" dirty="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030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en-US" altLang="zh-TW" dirty="0"/>
              <a:t>SQL D</a:t>
            </a:r>
            <a:r>
              <a:rPr lang="en-US" altLang="zh-TW" cap="none" dirty="0"/>
              <a:t>ata</a:t>
            </a:r>
            <a:r>
              <a:rPr lang="en-US" altLang="zh-TW" dirty="0"/>
              <a:t> </a:t>
            </a:r>
            <a:r>
              <a:rPr lang="en-US" altLang="zh-TW" cap="none" dirty="0"/>
              <a:t>Sync</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1" y="1804894"/>
            <a:ext cx="6036929" cy="4770537"/>
          </a:xfrm>
          <a:prstGeom prst="rect">
            <a:avLst/>
          </a:prstGeom>
          <a:noFill/>
        </p:spPr>
        <p:txBody>
          <a:bodyPr wrap="square" rtlCol="0">
            <a:spAutoFit/>
          </a:bodyPr>
          <a:lstStyle/>
          <a:p>
            <a:pPr marL="285750" lvl="0" indent="-285750">
              <a:buFont typeface="Arial" panose="020B0604020202020204" pitchFamily="34" charset="0"/>
              <a:buChar char="•"/>
              <a:defRPr/>
            </a:pPr>
            <a:r>
              <a:rPr lang="zh-TW" altLang="en-US" sz="2400" b="1" dirty="0">
                <a:solidFill>
                  <a:prstClr val="black"/>
                </a:solidFill>
                <a:latin typeface="Calibri"/>
              </a:rPr>
              <a:t>情境</a:t>
            </a:r>
            <a:r>
              <a:rPr lang="en-US" altLang="zh-TW" sz="2400" b="1" dirty="0">
                <a:solidFill>
                  <a:prstClr val="black"/>
                </a:solidFill>
                <a:latin typeface="Calibri"/>
              </a:rPr>
              <a:t>:</a:t>
            </a:r>
            <a:br>
              <a:rPr lang="en-US" altLang="zh-TW" sz="2400" dirty="0">
                <a:solidFill>
                  <a:prstClr val="black"/>
                </a:solidFill>
                <a:latin typeface="Calibri"/>
              </a:rPr>
            </a:br>
            <a:r>
              <a:rPr lang="zh-TW" altLang="en-US" sz="2400" dirty="0"/>
              <a:t>考慮移轉至雲端或部分應用程式放在</a:t>
            </a:r>
            <a:r>
              <a:rPr lang="en-US" altLang="zh-TW" sz="2400" dirty="0"/>
              <a:t>Azure</a:t>
            </a:r>
            <a:r>
              <a:rPr lang="zh-TW" altLang="en-US" sz="2400" dirty="0"/>
              <a:t>、分散式應用程式分散工作負載、輕鬆地讓全世界各個區域中的資料庫保持同步</a:t>
            </a:r>
            <a:br>
              <a:rPr lang="en-US" altLang="zh-TW" sz="2400" dirty="0"/>
            </a:br>
            <a:endParaRPr lang="en-US" altLang="zh-TW" sz="2400" dirty="0"/>
          </a:p>
          <a:p>
            <a:pPr marL="285750" lvl="0" indent="-285750">
              <a:buFont typeface="Arial" panose="020B0604020202020204" pitchFamily="34" charset="0"/>
              <a:buChar char="•"/>
              <a:defRPr/>
            </a:pPr>
            <a:r>
              <a:rPr lang="zh-TW" altLang="en-US" sz="2400" b="1" dirty="0"/>
              <a:t>資料同步如何運作？</a:t>
            </a:r>
            <a:endParaRPr lang="en-US" altLang="zh-TW" sz="2400" b="1" dirty="0"/>
          </a:p>
          <a:p>
            <a:pPr lvl="1">
              <a:defRPr/>
            </a:pPr>
            <a:r>
              <a:rPr lang="zh-TW" altLang="en-US" sz="2400" dirty="0"/>
              <a:t>以觸發程序為基礎、追蹤資料變更、同步處理資料、解決衝突</a:t>
            </a:r>
            <a:endParaRPr lang="en-US" altLang="zh-TW" sz="2400" dirty="0"/>
          </a:p>
          <a:p>
            <a:pPr marL="285750" lvl="0" indent="-285750">
              <a:buFont typeface="Arial" panose="020B0604020202020204" pitchFamily="34" charset="0"/>
              <a:buChar char="•"/>
              <a:defRPr/>
            </a:pPr>
            <a:endParaRPr lang="en-US" altLang="zh-TW" sz="2000" dirty="0"/>
          </a:p>
          <a:p>
            <a:pPr marL="285750" lvl="0" indent="-285750">
              <a:buFont typeface="Arial" panose="020B0604020202020204" pitchFamily="34" charset="0"/>
              <a:buChar char="•"/>
              <a:defRPr/>
            </a:pPr>
            <a:endParaRPr lang="en-US" altLang="zh-TW" sz="2000" dirty="0"/>
          </a:p>
          <a:p>
            <a:pPr marL="285750" lvl="0" indent="-285750">
              <a:buFont typeface="Arial" panose="020B0604020202020204" pitchFamily="34" charset="0"/>
              <a:buChar char="•"/>
              <a:defRPr/>
            </a:pPr>
            <a:r>
              <a:rPr lang="zh-TW" altLang="en-US" sz="2400" dirty="0"/>
              <a:t>通過資料同步代理將資料與本地 </a:t>
            </a:r>
            <a:r>
              <a:rPr lang="en-US" altLang="zh-TW" sz="2400" dirty="0"/>
              <a:t>SQL Server </a:t>
            </a:r>
            <a:r>
              <a:rPr lang="zh-TW" altLang="en-US" sz="2400" dirty="0"/>
              <a:t>資料庫同步</a:t>
            </a:r>
            <a:endParaRPr lang="en-US" altLang="zh-TW" sz="2800" b="1" dirty="0"/>
          </a:p>
        </p:txBody>
      </p:sp>
      <p:pic>
        <p:nvPicPr>
          <p:cNvPr id="6" name="Picture 5">
            <a:extLst>
              <a:ext uri="{FF2B5EF4-FFF2-40B4-BE49-F238E27FC236}">
                <a16:creationId xmlns:a16="http://schemas.microsoft.com/office/drawing/2014/main" id="{109AE235-A74B-4070-A14E-903762ABF7F8}"/>
              </a:ext>
            </a:extLst>
          </p:cNvPr>
          <p:cNvPicPr>
            <a:picLocks noChangeAspect="1"/>
          </p:cNvPicPr>
          <p:nvPr/>
        </p:nvPicPr>
        <p:blipFill>
          <a:blip r:embed="rId3"/>
          <a:stretch>
            <a:fillRect/>
          </a:stretch>
        </p:blipFill>
        <p:spPr>
          <a:xfrm>
            <a:off x="6562860" y="2836116"/>
            <a:ext cx="5526888" cy="2759485"/>
          </a:xfrm>
          <a:prstGeom prst="rect">
            <a:avLst/>
          </a:prstGeom>
        </p:spPr>
      </p:pic>
    </p:spTree>
    <p:extLst>
      <p:ext uri="{BB962C8B-B14F-4D97-AF65-F5344CB8AC3E}">
        <p14:creationId xmlns:p14="http://schemas.microsoft.com/office/powerpoint/2010/main" val="1937879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45DFC-A950-4F8A-B501-EE298007F6DF}"/>
              </a:ext>
            </a:extLst>
          </p:cNvPr>
          <p:cNvSpPr>
            <a:spLocks noGrp="1"/>
          </p:cNvSpPr>
          <p:nvPr>
            <p:ph type="title"/>
          </p:nvPr>
        </p:nvSpPr>
        <p:spPr/>
        <p:txBody>
          <a:bodyPr/>
          <a:lstStyle/>
          <a:p>
            <a:r>
              <a:rPr lang="zh-TW" altLang="en-US" dirty="0"/>
              <a:t>傳統資料庫復原程序</a:t>
            </a:r>
          </a:p>
        </p:txBody>
      </p:sp>
      <p:sp>
        <p:nvSpPr>
          <p:cNvPr id="3" name="Slide Number Placeholder 2">
            <a:extLst>
              <a:ext uri="{FF2B5EF4-FFF2-40B4-BE49-F238E27FC236}">
                <a16:creationId xmlns:a16="http://schemas.microsoft.com/office/drawing/2014/main" id="{A03E78B8-D9FD-454F-BB34-219B7B1700DB}"/>
              </a:ext>
            </a:extLst>
          </p:cNvPr>
          <p:cNvSpPr>
            <a:spLocks noGrp="1"/>
          </p:cNvSpPr>
          <p:nvPr>
            <p:ph type="sldNum" sz="quarter" idx="12"/>
          </p:nvPr>
        </p:nvSpPr>
        <p:spPr/>
        <p:txBody>
          <a:bodyPr/>
          <a:lstStyle/>
          <a:p>
            <a:fld id="{48BB047D-A6CD-43AB-96F0-683C726B586B}" type="slidenum">
              <a:rPr lang="en-IN" smtClean="0"/>
              <a:pPr/>
              <a:t>51</a:t>
            </a:fld>
            <a:endParaRPr lang="en-IN" dirty="0"/>
          </a:p>
        </p:txBody>
      </p:sp>
      <p:pic>
        <p:nvPicPr>
          <p:cNvPr id="4" name="Picture 3">
            <a:extLst>
              <a:ext uri="{FF2B5EF4-FFF2-40B4-BE49-F238E27FC236}">
                <a16:creationId xmlns:a16="http://schemas.microsoft.com/office/drawing/2014/main" id="{163472FD-8D0C-46B6-BD48-580D920AFA9B}"/>
              </a:ext>
            </a:extLst>
          </p:cNvPr>
          <p:cNvPicPr>
            <a:picLocks noChangeAspect="1"/>
          </p:cNvPicPr>
          <p:nvPr/>
        </p:nvPicPr>
        <p:blipFill>
          <a:blip r:embed="rId3"/>
          <a:stretch>
            <a:fillRect/>
          </a:stretch>
        </p:blipFill>
        <p:spPr>
          <a:xfrm>
            <a:off x="450477" y="1716321"/>
            <a:ext cx="9217638" cy="4746886"/>
          </a:xfrm>
          <a:prstGeom prst="rect">
            <a:avLst/>
          </a:prstGeom>
        </p:spPr>
      </p:pic>
    </p:spTree>
    <p:extLst>
      <p:ext uri="{BB962C8B-B14F-4D97-AF65-F5344CB8AC3E}">
        <p14:creationId xmlns:p14="http://schemas.microsoft.com/office/powerpoint/2010/main" val="3477704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6100-A50E-4CCF-91F5-94B0835AA052}"/>
              </a:ext>
            </a:extLst>
          </p:cNvPr>
          <p:cNvSpPr>
            <a:spLocks noGrp="1"/>
          </p:cNvSpPr>
          <p:nvPr>
            <p:ph type="title"/>
          </p:nvPr>
        </p:nvSpPr>
        <p:spPr>
          <a:xfrm>
            <a:off x="363416" y="246186"/>
            <a:ext cx="11465168" cy="1037492"/>
          </a:xfrm>
          <a:prstGeom prst="rect">
            <a:avLst/>
          </a:prstGeom>
        </p:spPr>
        <p:txBody>
          <a:bodyPr anchor="b">
            <a:normAutofit/>
          </a:bodyPr>
          <a:lstStyle/>
          <a:p>
            <a:r>
              <a:rPr lang="en-US" altLang="zh-TW" dirty="0"/>
              <a:t>A</a:t>
            </a:r>
            <a:r>
              <a:rPr lang="en-US" altLang="zh-TW" cap="none" dirty="0"/>
              <a:t>ccelerated</a:t>
            </a:r>
            <a:r>
              <a:rPr lang="en-US" altLang="zh-TW" dirty="0"/>
              <a:t> D</a:t>
            </a:r>
            <a:r>
              <a:rPr lang="en-US" altLang="zh-TW" cap="none" dirty="0"/>
              <a:t>atabase</a:t>
            </a:r>
            <a:r>
              <a:rPr lang="en-US" altLang="zh-TW" dirty="0"/>
              <a:t> R</a:t>
            </a:r>
            <a:r>
              <a:rPr lang="en-US" altLang="zh-TW" cap="none" dirty="0"/>
              <a:t>ecovery</a:t>
            </a:r>
            <a:r>
              <a:rPr lang="en-US" altLang="zh-TW" dirty="0"/>
              <a:t> (ADR)</a:t>
            </a:r>
            <a:endParaRPr lang="zh-TW" altLang="en-US" dirty="0"/>
          </a:p>
        </p:txBody>
      </p:sp>
      <p:sp>
        <p:nvSpPr>
          <p:cNvPr id="3" name="Slide Number Placeholder 2">
            <a:extLst>
              <a:ext uri="{FF2B5EF4-FFF2-40B4-BE49-F238E27FC236}">
                <a16:creationId xmlns:a16="http://schemas.microsoft.com/office/drawing/2014/main" id="{77577123-F997-44F5-B224-D76247F401E5}"/>
              </a:ext>
            </a:extLst>
          </p:cNvPr>
          <p:cNvSpPr>
            <a:spLocks noGrp="1"/>
          </p:cNvSpPr>
          <p:nvPr>
            <p:ph type="sldNum" sz="quarter" idx="12"/>
          </p:nvPr>
        </p:nvSpPr>
        <p:spPr>
          <a:xfrm>
            <a:off x="9085384" y="6463207"/>
            <a:ext cx="2743200" cy="249385"/>
          </a:xfrm>
          <a:prstGeom prst="rect">
            <a:avLst/>
          </a:prstGeom>
        </p:spPr>
        <p:txBody>
          <a:bodyPr anchor="ctr">
            <a:normAutofit/>
          </a:bodyPr>
          <a:lstStyle/>
          <a:p>
            <a:pPr>
              <a:spcAft>
                <a:spcPts val="600"/>
              </a:spcAft>
            </a:pPr>
            <a:fld id="{48BB047D-A6CD-43AB-96F0-683C726B586B}" type="slidenum">
              <a:rPr lang="en-IN" smtClean="0"/>
              <a:pPr>
                <a:spcAft>
                  <a:spcPts val="600"/>
                </a:spcAft>
              </a:pPr>
              <a:t>52</a:t>
            </a:fld>
            <a:endParaRPr lang="en-IN"/>
          </a:p>
        </p:txBody>
      </p:sp>
      <p:pic>
        <p:nvPicPr>
          <p:cNvPr id="4" name="Picture 3" descr="A screenshot of a social media post&#10;&#10;Description automatically generated">
            <a:extLst>
              <a:ext uri="{FF2B5EF4-FFF2-40B4-BE49-F238E27FC236}">
                <a16:creationId xmlns:a16="http://schemas.microsoft.com/office/drawing/2014/main" id="{29A5D202-A1E1-4BEA-84B8-044993D6302E}"/>
              </a:ext>
            </a:extLst>
          </p:cNvPr>
          <p:cNvPicPr>
            <a:picLocks noChangeAspect="1"/>
          </p:cNvPicPr>
          <p:nvPr/>
        </p:nvPicPr>
        <p:blipFill>
          <a:blip r:embed="rId3"/>
          <a:stretch>
            <a:fillRect/>
          </a:stretch>
        </p:blipFill>
        <p:spPr>
          <a:xfrm>
            <a:off x="1165849" y="1604688"/>
            <a:ext cx="9583017" cy="5007126"/>
          </a:xfrm>
          <a:prstGeom prst="rect">
            <a:avLst/>
          </a:prstGeom>
          <a:noFill/>
        </p:spPr>
      </p:pic>
      <p:pic>
        <p:nvPicPr>
          <p:cNvPr id="6" name="Picture 5" descr="A screenshot of a cell phone&#10;&#10;Description automatically generated">
            <a:extLst>
              <a:ext uri="{FF2B5EF4-FFF2-40B4-BE49-F238E27FC236}">
                <a16:creationId xmlns:a16="http://schemas.microsoft.com/office/drawing/2014/main" id="{8FBA899F-4BA9-4FAF-B312-DF468211FB03}"/>
              </a:ext>
            </a:extLst>
          </p:cNvPr>
          <p:cNvPicPr>
            <a:picLocks noChangeAspect="1"/>
          </p:cNvPicPr>
          <p:nvPr/>
        </p:nvPicPr>
        <p:blipFill>
          <a:blip r:embed="rId4"/>
          <a:stretch>
            <a:fillRect/>
          </a:stretch>
        </p:blipFill>
        <p:spPr>
          <a:xfrm>
            <a:off x="1302663" y="1551650"/>
            <a:ext cx="9309387" cy="5306350"/>
          </a:xfrm>
          <a:prstGeom prst="rect">
            <a:avLst/>
          </a:prstGeom>
          <a:noFill/>
        </p:spPr>
      </p:pic>
    </p:spTree>
    <p:extLst>
      <p:ext uri="{BB962C8B-B14F-4D97-AF65-F5344CB8AC3E}">
        <p14:creationId xmlns:p14="http://schemas.microsoft.com/office/powerpoint/2010/main" val="38168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221347" cy="2697988"/>
          </a:xfrm>
        </p:spPr>
        <p:txBody>
          <a:bodyPr/>
          <a:lstStyle/>
          <a:p>
            <a:pPr lvl="1"/>
            <a:r>
              <a:rPr lang="en-US" sz="5294" dirty="0">
                <a:solidFill>
                  <a:schemeClr val="tx1"/>
                </a:solidFill>
                <a:latin typeface="+mj-lt"/>
                <a:cs typeface="Segoe UI" panose="020B0502040204020203" pitchFamily="34" charset="0"/>
              </a:rPr>
              <a:t>Microsoft Azure SQL Database</a:t>
            </a:r>
            <a:r>
              <a:rPr lang="zh-TW" altLang="en-US" sz="5400" dirty="0">
                <a:solidFill>
                  <a:schemeClr val="tx1"/>
                </a:solidFill>
              </a:rPr>
              <a:t>安全性</a:t>
            </a:r>
            <a:endParaRPr lang="en-US" sz="5294" dirty="0">
              <a:solidFill>
                <a:schemeClr val="tx1"/>
              </a:solidFill>
              <a:latin typeface="+mj-lt"/>
              <a:cs typeface="Segoe UI" panose="020B0502040204020203" pitchFamily="34" charset="0"/>
            </a:endParaRPr>
          </a:p>
        </p:txBody>
      </p:sp>
    </p:spTree>
    <p:extLst>
      <p:ext uri="{BB962C8B-B14F-4D97-AF65-F5344CB8AC3E}">
        <p14:creationId xmlns:p14="http://schemas.microsoft.com/office/powerpoint/2010/main" val="2451228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44156-B19F-404C-B885-6B9414A93FE1}"/>
              </a:ext>
            </a:extLst>
          </p:cNvPr>
          <p:cNvSpPr>
            <a:spLocks noGrp="1"/>
          </p:cNvSpPr>
          <p:nvPr>
            <p:ph type="title"/>
          </p:nvPr>
        </p:nvSpPr>
        <p:spPr/>
        <p:txBody>
          <a:bodyPr/>
          <a:lstStyle/>
          <a:p>
            <a:r>
              <a:rPr lang="en-US" altLang="zh-TW" dirty="0"/>
              <a:t>Azure SQL database</a:t>
            </a:r>
            <a:r>
              <a:rPr lang="zh-TW" altLang="en-US" dirty="0"/>
              <a:t>安全功能</a:t>
            </a:r>
          </a:p>
        </p:txBody>
      </p:sp>
      <p:sp>
        <p:nvSpPr>
          <p:cNvPr id="3" name="Slide Number Placeholder 2">
            <a:extLst>
              <a:ext uri="{FF2B5EF4-FFF2-40B4-BE49-F238E27FC236}">
                <a16:creationId xmlns:a16="http://schemas.microsoft.com/office/drawing/2014/main" id="{CD74218B-5B54-4632-B6FF-EA7E22EDE15F}"/>
              </a:ext>
            </a:extLst>
          </p:cNvPr>
          <p:cNvSpPr>
            <a:spLocks noGrp="1"/>
          </p:cNvSpPr>
          <p:nvPr>
            <p:ph type="sldNum" sz="quarter" idx="12"/>
          </p:nvPr>
        </p:nvSpPr>
        <p:spPr/>
        <p:txBody>
          <a:bodyPr/>
          <a:lstStyle/>
          <a:p>
            <a:fld id="{48BB047D-A6CD-43AB-96F0-683C726B586B}" type="slidenum">
              <a:rPr lang="en-IN" smtClean="0"/>
              <a:pPr/>
              <a:t>54</a:t>
            </a:fld>
            <a:endParaRPr lang="en-IN" dirty="0"/>
          </a:p>
        </p:txBody>
      </p:sp>
      <p:pic>
        <p:nvPicPr>
          <p:cNvPr id="4" name="Picture 3">
            <a:extLst>
              <a:ext uri="{FF2B5EF4-FFF2-40B4-BE49-F238E27FC236}">
                <a16:creationId xmlns:a16="http://schemas.microsoft.com/office/drawing/2014/main" id="{7F5F71E9-0083-42C7-967E-CDEEA3FDE6A3}"/>
              </a:ext>
            </a:extLst>
          </p:cNvPr>
          <p:cNvPicPr>
            <a:picLocks noChangeAspect="1"/>
          </p:cNvPicPr>
          <p:nvPr/>
        </p:nvPicPr>
        <p:blipFill>
          <a:blip r:embed="rId3"/>
          <a:stretch>
            <a:fillRect/>
          </a:stretch>
        </p:blipFill>
        <p:spPr>
          <a:xfrm>
            <a:off x="768965" y="1677565"/>
            <a:ext cx="7802757" cy="4890924"/>
          </a:xfrm>
          <a:prstGeom prst="rect">
            <a:avLst/>
          </a:prstGeom>
        </p:spPr>
      </p:pic>
    </p:spTree>
    <p:extLst>
      <p:ext uri="{BB962C8B-B14F-4D97-AF65-F5344CB8AC3E}">
        <p14:creationId xmlns:p14="http://schemas.microsoft.com/office/powerpoint/2010/main" val="695480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稽核</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2554545"/>
          </a:xfrm>
          <a:prstGeom prst="rect">
            <a:avLst/>
          </a:prstGeom>
          <a:noFill/>
        </p:spPr>
        <p:txBody>
          <a:bodyPr wrap="square" rtlCol="0">
            <a:spAutoFit/>
          </a:bodyPr>
          <a:lstStyle/>
          <a:p>
            <a:pPr marL="342900" indent="-342900">
              <a:buFont typeface="Arial" panose="020B0604020202020204" pitchFamily="34" charset="0"/>
              <a:buChar char="•"/>
            </a:pPr>
            <a:r>
              <a:rPr lang="zh-TW" altLang="en-US" sz="3200" b="1" dirty="0"/>
              <a:t>保留</a:t>
            </a:r>
            <a:r>
              <a:rPr lang="zh-TW" altLang="en-US" sz="3200" dirty="0"/>
              <a:t>選定事件的稽核線索</a:t>
            </a:r>
            <a:endParaRPr lang="en-US" altLang="zh-TW" sz="3200" dirty="0"/>
          </a:p>
          <a:p>
            <a:pPr marL="342900" indent="-342900">
              <a:buFont typeface="Arial" panose="020B0604020202020204" pitchFamily="34" charset="0"/>
              <a:buChar char="•"/>
            </a:pPr>
            <a:endParaRPr lang="en-US" altLang="zh-TW" sz="3200" dirty="0"/>
          </a:p>
          <a:p>
            <a:pPr marL="342900" indent="-342900">
              <a:buFont typeface="Arial" panose="020B0604020202020204" pitchFamily="34" charset="0"/>
              <a:buChar char="•"/>
            </a:pPr>
            <a:r>
              <a:rPr lang="zh-TW" altLang="en-US" sz="3200" b="1" dirty="0"/>
              <a:t>報告</a:t>
            </a:r>
            <a:r>
              <a:rPr lang="zh-TW" altLang="en-US" sz="3200" dirty="0"/>
              <a:t>資料庫活動</a:t>
            </a:r>
            <a:endParaRPr lang="en-US" altLang="zh-TW" sz="3200" dirty="0"/>
          </a:p>
          <a:p>
            <a:pPr marL="342900" indent="-342900">
              <a:buFont typeface="Arial" panose="020B0604020202020204" pitchFamily="34" charset="0"/>
              <a:buChar char="•"/>
            </a:pPr>
            <a:endParaRPr lang="en-US" altLang="zh-TW" sz="3200" b="1" dirty="0"/>
          </a:p>
          <a:p>
            <a:pPr marL="342900" indent="-342900">
              <a:buFont typeface="Arial" panose="020B0604020202020204" pitchFamily="34" charset="0"/>
              <a:buChar char="•"/>
            </a:pPr>
            <a:r>
              <a:rPr lang="zh-TW" altLang="en-US" sz="3200" b="1" dirty="0"/>
              <a:t>分析</a:t>
            </a:r>
            <a:r>
              <a:rPr lang="zh-TW" altLang="en-US" sz="3200" dirty="0"/>
              <a:t>報告</a:t>
            </a:r>
            <a:endParaRPr lang="en-US" altLang="zh-TW" sz="3200" dirty="0"/>
          </a:p>
        </p:txBody>
      </p:sp>
    </p:spTree>
    <p:extLst>
      <p:ext uri="{BB962C8B-B14F-4D97-AF65-F5344CB8AC3E}">
        <p14:creationId xmlns:p14="http://schemas.microsoft.com/office/powerpoint/2010/main" val="611829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2060-A3F7-41E7-8FD5-2304BCAEF5DA}"/>
              </a:ext>
            </a:extLst>
          </p:cNvPr>
          <p:cNvSpPr>
            <a:spLocks noGrp="1"/>
          </p:cNvSpPr>
          <p:nvPr>
            <p:ph type="title"/>
          </p:nvPr>
        </p:nvSpPr>
        <p:spPr/>
        <p:txBody>
          <a:bodyPr/>
          <a:lstStyle/>
          <a:p>
            <a:r>
              <a:rPr lang="zh-TW" altLang="en-US" cap="none" dirty="0"/>
              <a:t>威脅檢測</a:t>
            </a:r>
            <a:endParaRPr lang="zh-TW" altLang="en-US" dirty="0"/>
          </a:p>
        </p:txBody>
      </p:sp>
      <p:sp>
        <p:nvSpPr>
          <p:cNvPr id="3" name="Slide Number Placeholder 2">
            <a:extLst>
              <a:ext uri="{FF2B5EF4-FFF2-40B4-BE49-F238E27FC236}">
                <a16:creationId xmlns:a16="http://schemas.microsoft.com/office/drawing/2014/main" id="{53BE376E-FE81-4A6D-B78B-68365A2544A4}"/>
              </a:ext>
            </a:extLst>
          </p:cNvPr>
          <p:cNvSpPr>
            <a:spLocks noGrp="1"/>
          </p:cNvSpPr>
          <p:nvPr>
            <p:ph type="sldNum" sz="quarter" idx="12"/>
          </p:nvPr>
        </p:nvSpPr>
        <p:spPr/>
        <p:txBody>
          <a:bodyPr/>
          <a:lstStyle/>
          <a:p>
            <a:fld id="{48BB047D-A6CD-43AB-96F0-683C726B586B}" type="slidenum">
              <a:rPr lang="en-IN" smtClean="0"/>
              <a:pPr/>
              <a:t>56</a:t>
            </a:fld>
            <a:endParaRPr lang="en-IN" dirty="0"/>
          </a:p>
        </p:txBody>
      </p:sp>
      <p:pic>
        <p:nvPicPr>
          <p:cNvPr id="5" name="Picture 4">
            <a:extLst>
              <a:ext uri="{FF2B5EF4-FFF2-40B4-BE49-F238E27FC236}">
                <a16:creationId xmlns:a16="http://schemas.microsoft.com/office/drawing/2014/main" id="{9F1E7029-02BB-4D42-BFC8-F733AC56D2B4}"/>
              </a:ext>
            </a:extLst>
          </p:cNvPr>
          <p:cNvPicPr>
            <a:picLocks noChangeAspect="1"/>
          </p:cNvPicPr>
          <p:nvPr/>
        </p:nvPicPr>
        <p:blipFill>
          <a:blip r:embed="rId3"/>
          <a:srcRect/>
          <a:stretch/>
        </p:blipFill>
        <p:spPr>
          <a:xfrm>
            <a:off x="151333" y="1746494"/>
            <a:ext cx="8243690" cy="3881404"/>
          </a:xfrm>
          <a:prstGeom prst="rect">
            <a:avLst/>
          </a:prstGeom>
        </p:spPr>
      </p:pic>
      <p:pic>
        <p:nvPicPr>
          <p:cNvPr id="6" name="Picture 5">
            <a:extLst>
              <a:ext uri="{FF2B5EF4-FFF2-40B4-BE49-F238E27FC236}">
                <a16:creationId xmlns:a16="http://schemas.microsoft.com/office/drawing/2014/main" id="{D13A06CF-C251-42F1-A67C-8566163235E8}"/>
              </a:ext>
            </a:extLst>
          </p:cNvPr>
          <p:cNvPicPr>
            <a:picLocks noChangeAspect="1"/>
          </p:cNvPicPr>
          <p:nvPr/>
        </p:nvPicPr>
        <p:blipFill>
          <a:blip r:embed="rId4"/>
          <a:srcRect/>
          <a:stretch/>
        </p:blipFill>
        <p:spPr>
          <a:xfrm>
            <a:off x="6892894" y="2435387"/>
            <a:ext cx="3861435" cy="4422613"/>
          </a:xfrm>
          <a:prstGeom prst="rect">
            <a:avLst/>
          </a:prstGeom>
        </p:spPr>
      </p:pic>
    </p:spTree>
    <p:extLst>
      <p:ext uri="{BB962C8B-B14F-4D97-AF65-F5344CB8AC3E}">
        <p14:creationId xmlns:p14="http://schemas.microsoft.com/office/powerpoint/2010/main" val="150016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Lab7:</a:t>
            </a:r>
            <a:br>
              <a:rPr lang="en-US" dirty="0">
                <a:solidFill>
                  <a:schemeClr val="tx1"/>
                </a:solidFill>
              </a:rPr>
            </a:br>
            <a:br>
              <a:rPr lang="en-US" dirty="0">
                <a:solidFill>
                  <a:schemeClr val="tx1"/>
                </a:solidFill>
              </a:rPr>
            </a:br>
            <a:r>
              <a:rPr lang="zh-TW" altLang="en-US" sz="4800" dirty="0">
                <a:solidFill>
                  <a:schemeClr val="tx1"/>
                </a:solidFill>
              </a:rPr>
              <a:t>設定資料庫稽核 </a:t>
            </a:r>
            <a:r>
              <a:rPr lang="en-US" altLang="zh-TW" sz="4800" dirty="0">
                <a:solidFill>
                  <a:schemeClr val="tx1"/>
                </a:solidFill>
              </a:rPr>
              <a:t>(Auditing)</a:t>
            </a:r>
            <a:endParaRPr lang="en-US" sz="4800" dirty="0">
              <a:solidFill>
                <a:schemeClr val="tx1"/>
              </a:solidFill>
            </a:endParaRPr>
          </a:p>
        </p:txBody>
      </p:sp>
    </p:spTree>
    <p:extLst>
      <p:ext uri="{BB962C8B-B14F-4D97-AF65-F5344CB8AC3E}">
        <p14:creationId xmlns:p14="http://schemas.microsoft.com/office/powerpoint/2010/main" val="381936531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r>
              <a:rPr lang="en-US" altLang="zh-TW" cap="none" dirty="0">
                <a:solidFill>
                  <a:srgbClr val="000000"/>
                </a:solidFill>
              </a:rPr>
              <a:t>Always</a:t>
            </a:r>
            <a:r>
              <a:rPr lang="en-US" altLang="zh-TW" dirty="0">
                <a:solidFill>
                  <a:srgbClr val="000000"/>
                </a:solidFill>
              </a:rPr>
              <a:t> </a:t>
            </a:r>
            <a:r>
              <a:rPr lang="en-US" altLang="zh-TW" cap="none" dirty="0">
                <a:solidFill>
                  <a:srgbClr val="000000"/>
                </a:solidFill>
              </a:rPr>
              <a:t>Encrypted</a:t>
            </a:r>
            <a:r>
              <a:rPr lang="en-US" altLang="zh-TW" dirty="0">
                <a:solidFill>
                  <a:srgbClr val="000000"/>
                </a:solidFill>
              </a:rPr>
              <a:t> </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t>藉由資料庫加密來保護 </a:t>
            </a:r>
            <a:r>
              <a:rPr lang="en-US" altLang="zh-TW" sz="3200" dirty="0"/>
              <a:t>SQL Database </a:t>
            </a:r>
            <a:r>
              <a:rPr lang="zh-TW" altLang="en-US" sz="3200" dirty="0"/>
              <a:t>中的機密資料。</a:t>
            </a:r>
            <a:r>
              <a:rPr lang="en-US" altLang="zh-TW" sz="3200" dirty="0"/>
              <a:t> (Client-side)</a:t>
            </a:r>
          </a:p>
          <a:p>
            <a:pPr marL="457200" indent="-457200">
              <a:buFont typeface="Arial" panose="020B0604020202020204" pitchFamily="34" charset="0"/>
              <a:buChar char="•"/>
            </a:pPr>
            <a:endParaRPr lang="en-US" altLang="zh-TW" sz="3200" dirty="0"/>
          </a:p>
          <a:p>
            <a:pPr marL="457200" indent="-457200">
              <a:buFont typeface="Arial" panose="020B0604020202020204" pitchFamily="34" charset="0"/>
              <a:buChar char="•"/>
            </a:pPr>
            <a:r>
              <a:rPr lang="zh-TW" altLang="en-US" sz="3200" dirty="0"/>
              <a:t>加密資料之後，只有具備金鑰存取權的用戶端應用程式或應用程式伺服器才可以存取純文字資料。 </a:t>
            </a:r>
          </a:p>
        </p:txBody>
      </p:sp>
      <p:pic>
        <p:nvPicPr>
          <p:cNvPr id="7" name="Picture 6">
            <a:extLst>
              <a:ext uri="{FF2B5EF4-FFF2-40B4-BE49-F238E27FC236}">
                <a16:creationId xmlns:a16="http://schemas.microsoft.com/office/drawing/2014/main" id="{B1BD6BF7-95E8-463E-841F-D7830E1700B3}"/>
              </a:ext>
            </a:extLst>
          </p:cNvPr>
          <p:cNvPicPr>
            <a:picLocks noChangeAspect="1"/>
          </p:cNvPicPr>
          <p:nvPr/>
        </p:nvPicPr>
        <p:blipFill>
          <a:blip r:embed="rId3"/>
          <a:stretch>
            <a:fillRect/>
          </a:stretch>
        </p:blipFill>
        <p:spPr>
          <a:xfrm>
            <a:off x="3421903" y="4511210"/>
            <a:ext cx="4762500" cy="1800225"/>
          </a:xfrm>
          <a:prstGeom prst="rect">
            <a:avLst/>
          </a:prstGeom>
        </p:spPr>
      </p:pic>
    </p:spTree>
    <p:extLst>
      <p:ext uri="{BB962C8B-B14F-4D97-AF65-F5344CB8AC3E}">
        <p14:creationId xmlns:p14="http://schemas.microsoft.com/office/powerpoint/2010/main" val="1848744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3116-A636-4EB7-9648-4AF63A0AB463}"/>
              </a:ext>
            </a:extLst>
          </p:cNvPr>
          <p:cNvSpPr>
            <a:spLocks noGrp="1"/>
          </p:cNvSpPr>
          <p:nvPr>
            <p:ph type="title"/>
          </p:nvPr>
        </p:nvSpPr>
        <p:spPr/>
        <p:txBody>
          <a:bodyPr/>
          <a:lstStyle/>
          <a:p>
            <a:r>
              <a:rPr lang="en-US" altLang="zh-TW" cap="none" dirty="0">
                <a:solidFill>
                  <a:srgbClr val="000000"/>
                </a:solidFill>
              </a:rPr>
              <a:t>Always</a:t>
            </a:r>
            <a:r>
              <a:rPr lang="en-US" altLang="zh-TW" dirty="0">
                <a:solidFill>
                  <a:srgbClr val="000000"/>
                </a:solidFill>
              </a:rPr>
              <a:t> </a:t>
            </a:r>
            <a:r>
              <a:rPr lang="en-US" altLang="zh-TW" cap="none" dirty="0">
                <a:solidFill>
                  <a:srgbClr val="000000"/>
                </a:solidFill>
              </a:rPr>
              <a:t>Encrypted</a:t>
            </a:r>
            <a:endParaRPr lang="zh-TW" altLang="en-US" dirty="0"/>
          </a:p>
        </p:txBody>
      </p:sp>
      <p:sp>
        <p:nvSpPr>
          <p:cNvPr id="3" name="Slide Number Placeholder 2">
            <a:extLst>
              <a:ext uri="{FF2B5EF4-FFF2-40B4-BE49-F238E27FC236}">
                <a16:creationId xmlns:a16="http://schemas.microsoft.com/office/drawing/2014/main" id="{11E8855B-F523-42D7-ABB3-F69FD5C8C1FF}"/>
              </a:ext>
            </a:extLst>
          </p:cNvPr>
          <p:cNvSpPr>
            <a:spLocks noGrp="1"/>
          </p:cNvSpPr>
          <p:nvPr>
            <p:ph type="sldNum" sz="quarter" idx="12"/>
          </p:nvPr>
        </p:nvSpPr>
        <p:spPr/>
        <p:txBody>
          <a:bodyPr/>
          <a:lstStyle/>
          <a:p>
            <a:fld id="{48BB047D-A6CD-43AB-96F0-683C726B586B}" type="slidenum">
              <a:rPr lang="en-IN" smtClean="0"/>
              <a:pPr/>
              <a:t>59</a:t>
            </a:fld>
            <a:endParaRPr lang="en-IN" dirty="0"/>
          </a:p>
        </p:txBody>
      </p:sp>
      <p:pic>
        <p:nvPicPr>
          <p:cNvPr id="4" name="Picture 3">
            <a:extLst>
              <a:ext uri="{FF2B5EF4-FFF2-40B4-BE49-F238E27FC236}">
                <a16:creationId xmlns:a16="http://schemas.microsoft.com/office/drawing/2014/main" id="{71225AC3-2D25-48FF-9423-6ECCD131D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111" y="4218378"/>
            <a:ext cx="1442374" cy="1442374"/>
          </a:xfrm>
          <a:prstGeom prst="rect">
            <a:avLst/>
          </a:prstGeom>
        </p:spPr>
      </p:pic>
      <p:pic>
        <p:nvPicPr>
          <p:cNvPr id="5" name="Picture 4">
            <a:extLst>
              <a:ext uri="{FF2B5EF4-FFF2-40B4-BE49-F238E27FC236}">
                <a16:creationId xmlns:a16="http://schemas.microsoft.com/office/drawing/2014/main" id="{40720DC7-CC3F-4C11-8F2E-CCC09A2426F6}"/>
              </a:ext>
            </a:extLst>
          </p:cNvPr>
          <p:cNvPicPr>
            <a:picLocks noChangeAspect="1"/>
          </p:cNvPicPr>
          <p:nvPr/>
        </p:nvPicPr>
        <p:blipFill>
          <a:blip r:embed="rId4" cstate="print">
            <a:duotone>
              <a:prstClr val="black"/>
              <a:srgbClr val="008272">
                <a:tint val="45000"/>
                <a:satMod val="400000"/>
              </a:srgbClr>
            </a:duotone>
            <a:extLst>
              <a:ext uri="{28A0092B-C50C-407E-A947-70E740481C1C}">
                <a14:useLocalDpi xmlns:a14="http://schemas.microsoft.com/office/drawing/2010/main" val="0"/>
              </a:ext>
            </a:extLst>
          </a:blip>
          <a:stretch>
            <a:fillRect/>
          </a:stretch>
        </p:blipFill>
        <p:spPr>
          <a:xfrm>
            <a:off x="9555729" y="1868039"/>
            <a:ext cx="609165" cy="751997"/>
          </a:xfrm>
          <a:prstGeom prst="rect">
            <a:avLst/>
          </a:prstGeom>
        </p:spPr>
      </p:pic>
      <p:pic>
        <p:nvPicPr>
          <p:cNvPr id="6" name="Picture 5">
            <a:extLst>
              <a:ext uri="{FF2B5EF4-FFF2-40B4-BE49-F238E27FC236}">
                <a16:creationId xmlns:a16="http://schemas.microsoft.com/office/drawing/2014/main" id="{9214FD25-3729-4D07-B570-9FF54AE1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7289" y="1868023"/>
            <a:ext cx="532519" cy="657381"/>
          </a:xfrm>
          <a:prstGeom prst="rect">
            <a:avLst/>
          </a:prstGeom>
        </p:spPr>
      </p:pic>
      <p:pic>
        <p:nvPicPr>
          <p:cNvPr id="7" name="Picture 6">
            <a:extLst>
              <a:ext uri="{FF2B5EF4-FFF2-40B4-BE49-F238E27FC236}">
                <a16:creationId xmlns:a16="http://schemas.microsoft.com/office/drawing/2014/main" id="{6610482B-07DA-4571-858A-10E8AF3E1821}"/>
              </a:ext>
            </a:extLst>
          </p:cNvPr>
          <p:cNvPicPr>
            <a:picLocks noChangeAspect="1"/>
          </p:cNvPicPr>
          <p:nvPr/>
        </p:nvPicPr>
        <p:blipFill>
          <a:blip r:embed="rId4" cstate="print">
            <a:duotone>
              <a:prstClr val="black"/>
              <a:srgbClr val="008272">
                <a:tint val="45000"/>
                <a:satMod val="400000"/>
              </a:srgbClr>
            </a:duotone>
            <a:extLst>
              <a:ext uri="{28A0092B-C50C-407E-A947-70E740481C1C}">
                <a14:useLocalDpi xmlns:a14="http://schemas.microsoft.com/office/drawing/2010/main" val="0"/>
              </a:ext>
            </a:extLst>
          </a:blip>
          <a:stretch>
            <a:fillRect/>
          </a:stretch>
        </p:blipFill>
        <p:spPr>
          <a:xfrm>
            <a:off x="9527356" y="1856856"/>
            <a:ext cx="609165" cy="751997"/>
          </a:xfrm>
          <a:prstGeom prst="rect">
            <a:avLst/>
          </a:prstGeom>
        </p:spPr>
      </p:pic>
      <p:grpSp>
        <p:nvGrpSpPr>
          <p:cNvPr id="8" name="Group 37">
            <a:extLst>
              <a:ext uri="{FF2B5EF4-FFF2-40B4-BE49-F238E27FC236}">
                <a16:creationId xmlns:a16="http://schemas.microsoft.com/office/drawing/2014/main" id="{8C7425D4-7D36-4E34-B974-F042EA8B94CE}"/>
              </a:ext>
            </a:extLst>
          </p:cNvPr>
          <p:cNvGrpSpPr/>
          <p:nvPr/>
        </p:nvGrpSpPr>
        <p:grpSpPr>
          <a:xfrm>
            <a:off x="529066" y="2149339"/>
            <a:ext cx="636233" cy="1820754"/>
            <a:chOff x="5893176" y="3792885"/>
            <a:chExt cx="585200" cy="1674708"/>
          </a:xfrm>
        </p:grpSpPr>
        <p:sp>
          <p:nvSpPr>
            <p:cNvPr id="9" name="Rectangle 630">
              <a:extLst>
                <a:ext uri="{FF2B5EF4-FFF2-40B4-BE49-F238E27FC236}">
                  <a16:creationId xmlns:a16="http://schemas.microsoft.com/office/drawing/2014/main" id="{C4955507-B204-4E7E-A620-A8B91BD3D7E1}"/>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0" name="Freeform 631">
              <a:extLst>
                <a:ext uri="{FF2B5EF4-FFF2-40B4-BE49-F238E27FC236}">
                  <a16:creationId xmlns:a16="http://schemas.microsoft.com/office/drawing/2014/main" id="{D227874E-D93A-4402-BB9B-5775796F3EF5}"/>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1" name="Freeform 632">
              <a:extLst>
                <a:ext uri="{FF2B5EF4-FFF2-40B4-BE49-F238E27FC236}">
                  <a16:creationId xmlns:a16="http://schemas.microsoft.com/office/drawing/2014/main" id="{05B49AE2-DF78-4B15-AEE2-1DBF8B2B4FC0}"/>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2" name="Freeform 633">
              <a:extLst>
                <a:ext uri="{FF2B5EF4-FFF2-40B4-BE49-F238E27FC236}">
                  <a16:creationId xmlns:a16="http://schemas.microsoft.com/office/drawing/2014/main" id="{E424C290-1D2D-49AD-B4E1-92DEAD141FE4}"/>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 name="Freeform 634">
              <a:extLst>
                <a:ext uri="{FF2B5EF4-FFF2-40B4-BE49-F238E27FC236}">
                  <a16:creationId xmlns:a16="http://schemas.microsoft.com/office/drawing/2014/main" id="{432D3A37-7684-42B6-871A-06BAB0FD322F}"/>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4" name="Freeform 635">
              <a:extLst>
                <a:ext uri="{FF2B5EF4-FFF2-40B4-BE49-F238E27FC236}">
                  <a16:creationId xmlns:a16="http://schemas.microsoft.com/office/drawing/2014/main" id="{2A3EEC5A-3ED0-412C-9AB5-3979FEA17CF1}"/>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5" name="Freeform 636">
              <a:extLst>
                <a:ext uri="{FF2B5EF4-FFF2-40B4-BE49-F238E27FC236}">
                  <a16:creationId xmlns:a16="http://schemas.microsoft.com/office/drawing/2014/main" id="{C81CD116-587B-40AF-B8C1-7A788E65CFCF}"/>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6" name="Freeform 637">
              <a:extLst>
                <a:ext uri="{FF2B5EF4-FFF2-40B4-BE49-F238E27FC236}">
                  <a16:creationId xmlns:a16="http://schemas.microsoft.com/office/drawing/2014/main" id="{6919C5B0-964A-48BE-8A5B-C9EF6916135E}"/>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7" name="Freeform 638">
              <a:extLst>
                <a:ext uri="{FF2B5EF4-FFF2-40B4-BE49-F238E27FC236}">
                  <a16:creationId xmlns:a16="http://schemas.microsoft.com/office/drawing/2014/main" id="{EA995FDC-C002-41CA-8428-512A36A06827}"/>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8" name="Freeform 639">
              <a:extLst>
                <a:ext uri="{FF2B5EF4-FFF2-40B4-BE49-F238E27FC236}">
                  <a16:creationId xmlns:a16="http://schemas.microsoft.com/office/drawing/2014/main" id="{C8E3DE10-C91D-47FE-A538-14D9F5E36DC8}"/>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9" name="Freeform 640">
              <a:extLst>
                <a:ext uri="{FF2B5EF4-FFF2-40B4-BE49-F238E27FC236}">
                  <a16:creationId xmlns:a16="http://schemas.microsoft.com/office/drawing/2014/main" id="{6B4C4CE5-2144-4E6E-BE19-341C23BE801D}"/>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0" name="Freeform 641">
              <a:extLst>
                <a:ext uri="{FF2B5EF4-FFF2-40B4-BE49-F238E27FC236}">
                  <a16:creationId xmlns:a16="http://schemas.microsoft.com/office/drawing/2014/main" id="{4A0476A0-6504-4E63-A886-E688B5CB7A4F}"/>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1" name="Freeform 642">
              <a:extLst>
                <a:ext uri="{FF2B5EF4-FFF2-40B4-BE49-F238E27FC236}">
                  <a16:creationId xmlns:a16="http://schemas.microsoft.com/office/drawing/2014/main" id="{DDB32D84-847B-4A6D-A5A2-C7E40EFC1FAC}"/>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2" name="Freeform 643">
              <a:extLst>
                <a:ext uri="{FF2B5EF4-FFF2-40B4-BE49-F238E27FC236}">
                  <a16:creationId xmlns:a16="http://schemas.microsoft.com/office/drawing/2014/main" id="{8F2922F8-51DA-4030-8D04-7FE9CD39441A}"/>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3" name="Freeform 644">
              <a:extLst>
                <a:ext uri="{FF2B5EF4-FFF2-40B4-BE49-F238E27FC236}">
                  <a16:creationId xmlns:a16="http://schemas.microsoft.com/office/drawing/2014/main" id="{8247E250-4080-4741-9621-4409E2E1EC94}"/>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 name="Freeform 645">
              <a:extLst>
                <a:ext uri="{FF2B5EF4-FFF2-40B4-BE49-F238E27FC236}">
                  <a16:creationId xmlns:a16="http://schemas.microsoft.com/office/drawing/2014/main" id="{38AAC526-F02A-46C2-A307-FC3EF0F05139}"/>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5" name="Freeform 646">
              <a:extLst>
                <a:ext uri="{FF2B5EF4-FFF2-40B4-BE49-F238E27FC236}">
                  <a16:creationId xmlns:a16="http://schemas.microsoft.com/office/drawing/2014/main" id="{37C4D3A1-9F7F-49B3-8053-02B5726B1B4E}"/>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6" name="Freeform 647">
              <a:extLst>
                <a:ext uri="{FF2B5EF4-FFF2-40B4-BE49-F238E27FC236}">
                  <a16:creationId xmlns:a16="http://schemas.microsoft.com/office/drawing/2014/main" id="{1C0F9760-8CD9-4138-9058-261EE7BFF62F}"/>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7" name="Freeform 648">
              <a:extLst>
                <a:ext uri="{FF2B5EF4-FFF2-40B4-BE49-F238E27FC236}">
                  <a16:creationId xmlns:a16="http://schemas.microsoft.com/office/drawing/2014/main" id="{AA1071FD-D1D6-401F-8B4C-5BC459885959}"/>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8" name="Freeform 649">
              <a:extLst>
                <a:ext uri="{FF2B5EF4-FFF2-40B4-BE49-F238E27FC236}">
                  <a16:creationId xmlns:a16="http://schemas.microsoft.com/office/drawing/2014/main" id="{7799BEE0-B0C0-49B0-B4E1-0382DE17D174}"/>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9" name="Freeform 650">
              <a:extLst>
                <a:ext uri="{FF2B5EF4-FFF2-40B4-BE49-F238E27FC236}">
                  <a16:creationId xmlns:a16="http://schemas.microsoft.com/office/drawing/2014/main" id="{721A7594-0E91-4DEC-A6B8-690094DC6FFF}"/>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0" name="Freeform 651">
              <a:extLst>
                <a:ext uri="{FF2B5EF4-FFF2-40B4-BE49-F238E27FC236}">
                  <a16:creationId xmlns:a16="http://schemas.microsoft.com/office/drawing/2014/main" id="{9606CDC7-E656-4964-A682-463E76507BBD}"/>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1" name="Freeform 652">
              <a:extLst>
                <a:ext uri="{FF2B5EF4-FFF2-40B4-BE49-F238E27FC236}">
                  <a16:creationId xmlns:a16="http://schemas.microsoft.com/office/drawing/2014/main" id="{9AF4057C-FDFA-4F7A-9139-786FA10F78EB}"/>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2" name="Freeform 653">
              <a:extLst>
                <a:ext uri="{FF2B5EF4-FFF2-40B4-BE49-F238E27FC236}">
                  <a16:creationId xmlns:a16="http://schemas.microsoft.com/office/drawing/2014/main" id="{A24598FF-7702-4123-8A57-1E65E15A49CD}"/>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3" name="Freeform 654">
              <a:extLst>
                <a:ext uri="{FF2B5EF4-FFF2-40B4-BE49-F238E27FC236}">
                  <a16:creationId xmlns:a16="http://schemas.microsoft.com/office/drawing/2014/main" id="{82C60934-48BE-4B22-AE16-B1912334525D}"/>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4" name="Freeform 655">
              <a:extLst>
                <a:ext uri="{FF2B5EF4-FFF2-40B4-BE49-F238E27FC236}">
                  <a16:creationId xmlns:a16="http://schemas.microsoft.com/office/drawing/2014/main" id="{DA52810E-4405-4796-9988-577CA79F619B}"/>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5" name="Freeform 656">
              <a:extLst>
                <a:ext uri="{FF2B5EF4-FFF2-40B4-BE49-F238E27FC236}">
                  <a16:creationId xmlns:a16="http://schemas.microsoft.com/office/drawing/2014/main" id="{14B68371-0B49-4849-9DC4-84DE1BC7B377}"/>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6" name="Freeform 657">
              <a:extLst>
                <a:ext uri="{FF2B5EF4-FFF2-40B4-BE49-F238E27FC236}">
                  <a16:creationId xmlns:a16="http://schemas.microsoft.com/office/drawing/2014/main" id="{F9A0387E-D88F-41B6-8F24-F4797503DA12}"/>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7" name="Oval 658">
              <a:extLst>
                <a:ext uri="{FF2B5EF4-FFF2-40B4-BE49-F238E27FC236}">
                  <a16:creationId xmlns:a16="http://schemas.microsoft.com/office/drawing/2014/main" id="{F56A1A4E-AB19-41F3-A413-F9DADDDF8639}"/>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8" name="Oval 659">
              <a:extLst>
                <a:ext uri="{FF2B5EF4-FFF2-40B4-BE49-F238E27FC236}">
                  <a16:creationId xmlns:a16="http://schemas.microsoft.com/office/drawing/2014/main" id="{B7DDD908-B8E1-4658-9933-B1C2EC275269}"/>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39" name="Freeform 682">
              <a:extLst>
                <a:ext uri="{FF2B5EF4-FFF2-40B4-BE49-F238E27FC236}">
                  <a16:creationId xmlns:a16="http://schemas.microsoft.com/office/drawing/2014/main" id="{D06FAAA1-3C44-47EA-B4B5-0E68D8A2BD25}"/>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0" name="Freeform 685">
              <a:extLst>
                <a:ext uri="{FF2B5EF4-FFF2-40B4-BE49-F238E27FC236}">
                  <a16:creationId xmlns:a16="http://schemas.microsoft.com/office/drawing/2014/main" id="{A05B7090-66BD-4265-B020-35996EAABD1C}"/>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41" name="TextBox 40">
            <a:extLst>
              <a:ext uri="{FF2B5EF4-FFF2-40B4-BE49-F238E27FC236}">
                <a16:creationId xmlns:a16="http://schemas.microsoft.com/office/drawing/2014/main" id="{0D19A7F3-A603-49ED-B54E-3E9CA4ADF536}"/>
              </a:ext>
            </a:extLst>
          </p:cNvPr>
          <p:cNvSpPr txBox="1"/>
          <p:nvPr/>
        </p:nvSpPr>
        <p:spPr>
          <a:xfrm>
            <a:off x="255743" y="4024312"/>
            <a:ext cx="1170513" cy="7201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000000"/>
                </a:solidFill>
                <a:effectLst/>
                <a:uLnTx/>
                <a:uFillTx/>
              </a:rPr>
              <a:t>Security </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40" kern="0" dirty="0">
                <a:solidFill>
                  <a:srgbClr val="000000"/>
                </a:solidFill>
              </a:rPr>
              <a:t>O</a:t>
            </a:r>
            <a:r>
              <a:rPr kumimoji="0" lang="en-US" sz="2040" b="0" i="0" u="none" strike="noStrike" kern="0" cap="none" spc="0" normalizeH="0" baseline="0" noProof="0" dirty="0" err="1">
                <a:ln>
                  <a:noFill/>
                </a:ln>
                <a:solidFill>
                  <a:srgbClr val="000000"/>
                </a:solidFill>
                <a:effectLst/>
                <a:uLnTx/>
                <a:uFillTx/>
              </a:rPr>
              <a:t>fficer</a:t>
            </a:r>
            <a:endParaRPr kumimoji="0" lang="en-US" sz="2040" b="0" i="0" u="none" strike="noStrike" kern="0" cap="none" spc="0" normalizeH="0" baseline="0" noProof="0" dirty="0">
              <a:ln>
                <a:noFill/>
              </a:ln>
              <a:solidFill>
                <a:srgbClr val="000000"/>
              </a:solidFill>
              <a:effectLst/>
              <a:uLnTx/>
              <a:uFillTx/>
            </a:endParaRPr>
          </a:p>
        </p:txBody>
      </p:sp>
      <p:sp>
        <p:nvSpPr>
          <p:cNvPr id="42" name="Rectangle 41">
            <a:extLst>
              <a:ext uri="{FF2B5EF4-FFF2-40B4-BE49-F238E27FC236}">
                <a16:creationId xmlns:a16="http://schemas.microsoft.com/office/drawing/2014/main" id="{B1F23E3F-3E86-410F-B4D0-8130D954FDFE}"/>
              </a:ext>
            </a:extLst>
          </p:cNvPr>
          <p:cNvSpPr/>
          <p:nvPr/>
        </p:nvSpPr>
        <p:spPr>
          <a:xfrm>
            <a:off x="7711062" y="1752925"/>
            <a:ext cx="1599824" cy="124672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Column Encryption Key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(CEK)</a:t>
            </a:r>
            <a:endParaRPr kumimoji="0" lang="en-US" sz="1836" b="0" i="0" u="none" strike="noStrike" kern="0" cap="none" spc="0" normalizeH="0" baseline="0" noProof="0" dirty="0">
              <a:ln>
                <a:noFill/>
              </a:ln>
              <a:solidFill>
                <a:srgbClr val="000000"/>
              </a:solidFill>
              <a:effectLst/>
              <a:uLnTx/>
              <a:uFillTx/>
            </a:endParaRPr>
          </a:p>
        </p:txBody>
      </p:sp>
      <p:sp>
        <p:nvSpPr>
          <p:cNvPr id="43" name="Rectangle 42">
            <a:extLst>
              <a:ext uri="{FF2B5EF4-FFF2-40B4-BE49-F238E27FC236}">
                <a16:creationId xmlns:a16="http://schemas.microsoft.com/office/drawing/2014/main" id="{6A72163D-92BB-43B8-8B8A-906AE5BC7036}"/>
              </a:ext>
            </a:extLst>
          </p:cNvPr>
          <p:cNvSpPr/>
          <p:nvPr/>
        </p:nvSpPr>
        <p:spPr>
          <a:xfrm>
            <a:off x="9804570" y="1752048"/>
            <a:ext cx="1939792" cy="95858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Column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Master Key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(CMK)</a:t>
            </a:r>
            <a:endParaRPr kumimoji="0" lang="en-US" sz="1836" b="0" i="0" u="none" strike="noStrike" kern="0" cap="none" spc="0" normalizeH="0" baseline="0" noProof="0" dirty="0">
              <a:ln>
                <a:noFill/>
              </a:ln>
              <a:solidFill>
                <a:srgbClr val="000000"/>
              </a:solidFill>
              <a:effectLst/>
              <a:uLnTx/>
              <a:uFillTx/>
            </a:endParaRPr>
          </a:p>
        </p:txBody>
      </p:sp>
      <p:sp>
        <p:nvSpPr>
          <p:cNvPr id="44" name="Rectangle 43">
            <a:extLst>
              <a:ext uri="{FF2B5EF4-FFF2-40B4-BE49-F238E27FC236}">
                <a16:creationId xmlns:a16="http://schemas.microsoft.com/office/drawing/2014/main" id="{F027D80D-295C-401F-8AE5-E0157E0690AB}"/>
              </a:ext>
            </a:extLst>
          </p:cNvPr>
          <p:cNvSpPr/>
          <p:nvPr/>
        </p:nvSpPr>
        <p:spPr>
          <a:xfrm>
            <a:off x="8854500" y="3340772"/>
            <a:ext cx="1210360" cy="67044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Encrypted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CEK</a:t>
            </a:r>
            <a:endParaRPr kumimoji="0" lang="en-US" sz="1836" b="0" i="0" u="none" strike="noStrike" kern="0" cap="none" spc="0" normalizeH="0" baseline="0" noProof="0" dirty="0">
              <a:ln>
                <a:noFill/>
              </a:ln>
              <a:solidFill>
                <a:srgbClr val="000000"/>
              </a:solidFill>
              <a:effectLst/>
              <a:uLnTx/>
              <a:uFillTx/>
            </a:endParaRPr>
          </a:p>
        </p:txBody>
      </p:sp>
      <p:sp>
        <p:nvSpPr>
          <p:cNvPr id="45" name="Rectangle 44">
            <a:extLst>
              <a:ext uri="{FF2B5EF4-FFF2-40B4-BE49-F238E27FC236}">
                <a16:creationId xmlns:a16="http://schemas.microsoft.com/office/drawing/2014/main" id="{96C83639-C4AA-4A9C-B7E8-2BDCB18F596E}"/>
              </a:ext>
            </a:extLst>
          </p:cNvPr>
          <p:cNvSpPr/>
          <p:nvPr/>
        </p:nvSpPr>
        <p:spPr>
          <a:xfrm>
            <a:off x="11479750" y="4327658"/>
            <a:ext cx="682087" cy="38230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CMK</a:t>
            </a:r>
            <a:endParaRPr kumimoji="0" lang="en-US" sz="1836" b="0" i="0" u="none" strike="noStrike" kern="0" cap="none" spc="0" normalizeH="0" baseline="0" noProof="0" dirty="0">
              <a:ln>
                <a:noFill/>
              </a:ln>
              <a:solidFill>
                <a:srgbClr val="000000"/>
              </a:solidFill>
              <a:effectLst/>
              <a:uLnTx/>
              <a:uFillTx/>
            </a:endParaRPr>
          </a:p>
        </p:txBody>
      </p:sp>
      <p:sp>
        <p:nvSpPr>
          <p:cNvPr id="46" name="Right Arrow 118">
            <a:extLst>
              <a:ext uri="{FF2B5EF4-FFF2-40B4-BE49-F238E27FC236}">
                <a16:creationId xmlns:a16="http://schemas.microsoft.com/office/drawing/2014/main" id="{5AA37501-D602-4974-B7BC-326B7ADD673F}"/>
              </a:ext>
            </a:extLst>
          </p:cNvPr>
          <p:cNvSpPr/>
          <p:nvPr/>
        </p:nvSpPr>
        <p:spPr>
          <a:xfrm>
            <a:off x="1621583" y="1737391"/>
            <a:ext cx="5320791" cy="997818"/>
          </a:xfrm>
          <a:prstGeom prst="rightArrow">
            <a:avLst/>
          </a:prstGeom>
          <a:solidFill>
            <a:srgbClr val="0072C6"/>
          </a:solidFill>
          <a:ln w="10795" cap="flat" cmpd="sng" algn="ctr">
            <a:solidFill>
              <a:srgbClr val="0072C6">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1. Generate CEKs &amp; Master Key</a:t>
            </a:r>
          </a:p>
        </p:txBody>
      </p:sp>
      <p:sp>
        <p:nvSpPr>
          <p:cNvPr id="47" name="Right Arrow 119">
            <a:extLst>
              <a:ext uri="{FF2B5EF4-FFF2-40B4-BE49-F238E27FC236}">
                <a16:creationId xmlns:a16="http://schemas.microsoft.com/office/drawing/2014/main" id="{6BAA4807-5DBF-4569-9193-78D60873704C}"/>
              </a:ext>
            </a:extLst>
          </p:cNvPr>
          <p:cNvSpPr/>
          <p:nvPr/>
        </p:nvSpPr>
        <p:spPr>
          <a:xfrm>
            <a:off x="1621583" y="3200163"/>
            <a:ext cx="5320791" cy="997818"/>
          </a:xfrm>
          <a:prstGeom prst="rightArrow">
            <a:avLst/>
          </a:prstGeom>
          <a:solidFill>
            <a:srgbClr val="0072C6"/>
          </a:solidFill>
          <a:ln w="10795" cap="flat" cmpd="sng" algn="ctr">
            <a:solidFill>
              <a:srgbClr val="0072C6">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2. Encrypt CEK</a:t>
            </a:r>
          </a:p>
        </p:txBody>
      </p:sp>
      <p:sp>
        <p:nvSpPr>
          <p:cNvPr id="48" name="Right Arrow 120">
            <a:extLst>
              <a:ext uri="{FF2B5EF4-FFF2-40B4-BE49-F238E27FC236}">
                <a16:creationId xmlns:a16="http://schemas.microsoft.com/office/drawing/2014/main" id="{5EB4156C-E9FA-4600-B85D-FFDC14E99E90}"/>
              </a:ext>
            </a:extLst>
          </p:cNvPr>
          <p:cNvSpPr/>
          <p:nvPr/>
        </p:nvSpPr>
        <p:spPr>
          <a:xfrm>
            <a:off x="1621583" y="4662934"/>
            <a:ext cx="5320791" cy="997818"/>
          </a:xfrm>
          <a:prstGeom prst="rightArrow">
            <a:avLst/>
          </a:prstGeom>
          <a:solidFill>
            <a:srgbClr val="0072C6"/>
          </a:solidFill>
          <a:ln w="10795" cap="flat" cmpd="sng" algn="ctr">
            <a:solidFill>
              <a:srgbClr val="0072C6">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3. Store Master Key</a:t>
            </a:r>
          </a:p>
        </p:txBody>
      </p:sp>
      <p:sp>
        <p:nvSpPr>
          <p:cNvPr id="49" name="Rectangle 48">
            <a:extLst>
              <a:ext uri="{FF2B5EF4-FFF2-40B4-BE49-F238E27FC236}">
                <a16:creationId xmlns:a16="http://schemas.microsoft.com/office/drawing/2014/main" id="{395F1839-769F-4C0C-A677-4DBE2CD53A6A}"/>
              </a:ext>
            </a:extLst>
          </p:cNvPr>
          <p:cNvSpPr/>
          <p:nvPr/>
        </p:nvSpPr>
        <p:spPr>
          <a:xfrm>
            <a:off x="7729829" y="4236208"/>
            <a:ext cx="2143831" cy="153485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CMK Store: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1" u="none" strike="noStrike" kern="0" cap="none" spc="0" normalizeH="0" baseline="0" noProof="0" dirty="0">
                <a:ln>
                  <a:noFill/>
                </a:ln>
                <a:solidFill>
                  <a:srgbClr val="000000"/>
                </a:solidFill>
                <a:effectLst/>
                <a:uLnTx/>
                <a:uFillTx/>
              </a:rPr>
              <a:t>Certificate Store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1" u="none" strike="noStrike" kern="0" cap="none" spc="0" normalizeH="0" baseline="0" noProof="0" dirty="0">
                <a:ln>
                  <a:noFill/>
                </a:ln>
                <a:solidFill>
                  <a:srgbClr val="000000"/>
                </a:solidFill>
                <a:effectLst/>
                <a:uLnTx/>
                <a:uFillTx/>
              </a:rPr>
              <a:t>HSM</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1" u="none" strike="noStrike" kern="0" cap="none" spc="0" normalizeH="0" baseline="0" noProof="0" dirty="0">
                <a:ln>
                  <a:noFill/>
                </a:ln>
                <a:solidFill>
                  <a:srgbClr val="000000"/>
                </a:solidFill>
                <a:effectLst/>
                <a:uLnTx/>
                <a:uFillTx/>
              </a:rPr>
              <a:t>Azure Key Vault</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0" cap="none" spc="0" normalizeH="0" baseline="0" noProof="0" dirty="0">
                <a:ln>
                  <a:noFill/>
                </a:ln>
                <a:solidFill>
                  <a:srgbClr val="000000"/>
                </a:solidFill>
                <a:effectLst/>
                <a:uLnTx/>
                <a:uFillTx/>
              </a:rPr>
              <a:t>…</a:t>
            </a:r>
          </a:p>
        </p:txBody>
      </p:sp>
      <p:pic>
        <p:nvPicPr>
          <p:cNvPr id="50" name="Picture 49">
            <a:extLst>
              <a:ext uri="{FF2B5EF4-FFF2-40B4-BE49-F238E27FC236}">
                <a16:creationId xmlns:a16="http://schemas.microsoft.com/office/drawing/2014/main" id="{B1B6A206-ED40-4746-9DE4-2E986EFAC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7289" y="1876996"/>
            <a:ext cx="532519" cy="657381"/>
          </a:xfrm>
          <a:prstGeom prst="rect">
            <a:avLst/>
          </a:prstGeom>
        </p:spPr>
      </p:pic>
      <p:pic>
        <p:nvPicPr>
          <p:cNvPr id="51" name="Picture 50">
            <a:extLst>
              <a:ext uri="{FF2B5EF4-FFF2-40B4-BE49-F238E27FC236}">
                <a16:creationId xmlns:a16="http://schemas.microsoft.com/office/drawing/2014/main" id="{98EC4BAB-6804-4668-881E-85490D9C2E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3747" y="3609708"/>
            <a:ext cx="566218" cy="583828"/>
          </a:xfrm>
          <a:prstGeom prst="rect">
            <a:avLst/>
          </a:prstGeom>
        </p:spPr>
      </p:pic>
      <p:pic>
        <p:nvPicPr>
          <p:cNvPr id="52" name="Picture 51">
            <a:extLst>
              <a:ext uri="{FF2B5EF4-FFF2-40B4-BE49-F238E27FC236}">
                <a16:creationId xmlns:a16="http://schemas.microsoft.com/office/drawing/2014/main" id="{06375BAD-3BE3-4981-957D-223292EBB4EA}"/>
              </a:ext>
            </a:extLst>
          </p:cNvPr>
          <p:cNvPicPr>
            <a:picLocks noChangeAspect="1"/>
          </p:cNvPicPr>
          <p:nvPr/>
        </p:nvPicPr>
        <p:blipFill>
          <a:blip r:embed="rId4" cstate="print">
            <a:duotone>
              <a:prstClr val="black"/>
              <a:srgbClr val="008272">
                <a:tint val="45000"/>
                <a:satMod val="400000"/>
              </a:srgbClr>
            </a:duotone>
            <a:extLst>
              <a:ext uri="{28A0092B-C50C-407E-A947-70E740481C1C}">
                <a14:useLocalDpi xmlns:a14="http://schemas.microsoft.com/office/drawing/2010/main" val="0"/>
              </a:ext>
            </a:extLst>
          </a:blip>
          <a:stretch>
            <a:fillRect/>
          </a:stretch>
        </p:blipFill>
        <p:spPr>
          <a:xfrm>
            <a:off x="9545930" y="1842307"/>
            <a:ext cx="609165" cy="751997"/>
          </a:xfrm>
          <a:prstGeom prst="rect">
            <a:avLst/>
          </a:prstGeom>
        </p:spPr>
      </p:pic>
      <p:grpSp>
        <p:nvGrpSpPr>
          <p:cNvPr id="53" name="Group 52">
            <a:extLst>
              <a:ext uri="{FF2B5EF4-FFF2-40B4-BE49-F238E27FC236}">
                <a16:creationId xmlns:a16="http://schemas.microsoft.com/office/drawing/2014/main" id="{8F6EEE31-53EA-4F5D-97AC-E1681C046B21}"/>
              </a:ext>
            </a:extLst>
          </p:cNvPr>
          <p:cNvGrpSpPr/>
          <p:nvPr/>
        </p:nvGrpSpPr>
        <p:grpSpPr>
          <a:xfrm>
            <a:off x="8411744" y="3554686"/>
            <a:ext cx="590224" cy="657381"/>
            <a:chOff x="7103231" y="3286369"/>
            <a:chExt cx="578704" cy="644550"/>
          </a:xfrm>
        </p:grpSpPr>
        <p:pic>
          <p:nvPicPr>
            <p:cNvPr id="54" name="Picture 53">
              <a:extLst>
                <a:ext uri="{FF2B5EF4-FFF2-40B4-BE49-F238E27FC236}">
                  <a16:creationId xmlns:a16="http://schemas.microsoft.com/office/drawing/2014/main" id="{2705D936-C69B-4513-A5E8-EB87722BF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231" y="3286369"/>
              <a:ext cx="522125" cy="644550"/>
            </a:xfrm>
            <a:prstGeom prst="rect">
              <a:avLst/>
            </a:prstGeom>
          </p:spPr>
        </p:pic>
        <p:pic>
          <p:nvPicPr>
            <p:cNvPr id="55" name="Picture 54">
              <a:extLst>
                <a:ext uri="{FF2B5EF4-FFF2-40B4-BE49-F238E27FC236}">
                  <a16:creationId xmlns:a16="http://schemas.microsoft.com/office/drawing/2014/main" id="{E4C6AFE6-77D7-49CC-8AC6-96D2D88602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6769" y="3347658"/>
              <a:ext cx="555166" cy="572432"/>
            </a:xfrm>
            <a:prstGeom prst="rect">
              <a:avLst/>
            </a:prstGeom>
          </p:spPr>
        </p:pic>
      </p:grpSp>
    </p:spTree>
    <p:extLst>
      <p:ext uri="{BB962C8B-B14F-4D97-AF65-F5344CB8AC3E}">
        <p14:creationId xmlns:p14="http://schemas.microsoft.com/office/powerpoint/2010/main" val="213421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5E-6 3.33333E-6 L -0.09049 0.23611 " pathEditMode="relative" rAng="0" ptsTypes="AA">
                                      <p:cBhvr>
                                        <p:cTn id="30" dur="2000" fill="hold"/>
                                        <p:tgtEl>
                                          <p:spTgt spid="7"/>
                                        </p:tgtEl>
                                        <p:attrNameLst>
                                          <p:attrName>ppt_x</p:attrName>
                                          <p:attrName>ppt_y</p:attrName>
                                        </p:attrNameLst>
                                      </p:cBhvr>
                                      <p:rCtr x="-4596" y="11644"/>
                                    </p:animMotion>
                                  </p:childTnLst>
                                </p:cTn>
                              </p:par>
                              <p:par>
                                <p:cTn id="31" presetID="42" presetClass="path" presetSubtype="0" accel="50000" decel="50000" fill="hold" nodeType="withEffect">
                                  <p:stCondLst>
                                    <p:cond delay="0"/>
                                  </p:stCondLst>
                                  <p:childTnLst>
                                    <p:animMotion origin="layout" path="M -4.58333E-6 -4.07407E-6 L 0.08477 0.2412 " pathEditMode="relative" rAng="0" ptsTypes="AA">
                                      <p:cBhvr>
                                        <p:cTn id="32" dur="2000" fill="hold"/>
                                        <p:tgtEl>
                                          <p:spTgt spid="6"/>
                                        </p:tgtEl>
                                        <p:attrNameLst>
                                          <p:attrName>ppt_x</p:attrName>
                                          <p:attrName>ppt_y</p:attrName>
                                        </p:attrNameLst>
                                      </p:cBhvr>
                                      <p:rCtr x="4232" y="12153"/>
                                    </p:animMotion>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xit" presetSubtype="0" fill="hold"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par>
                          <p:cTn id="54" fill="hold">
                            <p:stCondLst>
                              <p:cond delay="1000"/>
                            </p:stCondLst>
                            <p:childTnLst>
                              <p:par>
                                <p:cTn id="55" presetID="1" presetClass="entr" presetSubtype="0" fill="hold" nodeType="after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1000"/>
                            </p:stCondLst>
                            <p:childTnLst>
                              <p:par>
                                <p:cTn id="58" presetID="42" presetClass="path" presetSubtype="0" accel="50000" decel="50000" fill="hold" nodeType="afterEffect">
                                  <p:stCondLst>
                                    <p:cond delay="0"/>
                                  </p:stCondLst>
                                  <p:childTnLst>
                                    <p:animMotion origin="layout" path="M 1.45833E-6 2.96296E-6 L 0.06549 0.36389 " pathEditMode="relative" rAng="0" ptsTypes="AA">
                                      <p:cBhvr>
                                        <p:cTn id="59" dur="2000" fill="hold"/>
                                        <p:tgtEl>
                                          <p:spTgt spid="5"/>
                                        </p:tgtEl>
                                        <p:attrNameLst>
                                          <p:attrName>ppt_x</p:attrName>
                                          <p:attrName>ppt_y</p:attrName>
                                        </p:attrNameLst>
                                      </p:cBhvr>
                                      <p:rCtr x="3268" y="18194"/>
                                    </p:animMotion>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animBg="1"/>
      <p:bldP spid="47" grpId="0" animBg="1"/>
      <p:bldP spid="48" grpId="0" animBg="1"/>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FEC23E-A951-467C-9712-ACCE5B6889DA}"/>
              </a:ext>
            </a:extLst>
          </p:cNvPr>
          <p:cNvPicPr>
            <a:picLocks noChangeAspect="1"/>
          </p:cNvPicPr>
          <p:nvPr/>
        </p:nvPicPr>
        <p:blipFill>
          <a:blip r:embed="rId3"/>
          <a:stretch>
            <a:fillRect/>
          </a:stretch>
        </p:blipFill>
        <p:spPr>
          <a:xfrm>
            <a:off x="6885697" y="2010619"/>
            <a:ext cx="5145017" cy="3456140"/>
          </a:xfrm>
          <a:prstGeom prst="rect">
            <a:avLst/>
          </a:prstGeom>
        </p:spPr>
      </p:pic>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dirty="0"/>
              <a:t>檢查點</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1569660"/>
          </a:xfrm>
          <a:prstGeom prst="rect">
            <a:avLst/>
          </a:prstGeom>
          <a:noFill/>
        </p:spPr>
        <p:txBody>
          <a:bodyPr wrap="square" rtlCol="0">
            <a:spAutoFit/>
          </a:bodyPr>
          <a:lstStyle/>
          <a:p>
            <a:r>
              <a:rPr lang="zh-TW" altLang="en-US" sz="3200" dirty="0"/>
              <a:t>請選擇</a:t>
            </a:r>
            <a:r>
              <a:rPr lang="en-US" altLang="zh-TW" sz="3200" dirty="0"/>
              <a:t> </a:t>
            </a:r>
            <a:r>
              <a:rPr lang="en-US" altLang="zh-TW" sz="3200" b="1" dirty="0"/>
              <a:t>Azure SQL Database</a:t>
            </a:r>
            <a:r>
              <a:rPr lang="en-US" altLang="zh-TW" sz="3200" dirty="0"/>
              <a:t> </a:t>
            </a:r>
            <a:r>
              <a:rPr lang="zh-TW" altLang="en-US" sz="3200" dirty="0"/>
              <a:t>如果</a:t>
            </a:r>
            <a:r>
              <a:rPr lang="en-US" altLang="zh-TW" sz="3200" dirty="0"/>
              <a:t>…</a:t>
            </a:r>
          </a:p>
          <a:p>
            <a:endParaRPr lang="en-US" altLang="zh-TW" sz="3200" dirty="0"/>
          </a:p>
          <a:p>
            <a:r>
              <a:rPr lang="zh-TW" altLang="en-US" sz="3200" dirty="0"/>
              <a:t>請選擇</a:t>
            </a:r>
            <a:r>
              <a:rPr lang="en-US" altLang="zh-TW" sz="3200" dirty="0"/>
              <a:t> </a:t>
            </a:r>
            <a:r>
              <a:rPr lang="en-US" altLang="zh-TW" sz="3200" b="1" dirty="0"/>
              <a:t>SQL Server on Azure VMs</a:t>
            </a:r>
            <a:r>
              <a:rPr lang="en-US" altLang="zh-TW" sz="3200" dirty="0"/>
              <a:t> </a:t>
            </a:r>
            <a:r>
              <a:rPr lang="zh-TW" altLang="en-US" sz="3200" dirty="0"/>
              <a:t>如果</a:t>
            </a:r>
            <a:r>
              <a:rPr lang="en-US" altLang="zh-TW" sz="3200" dirty="0"/>
              <a:t>…</a:t>
            </a:r>
            <a:endParaRPr lang="en-IN" altLang="zh-TW" sz="2800" dirty="0"/>
          </a:p>
        </p:txBody>
      </p:sp>
    </p:spTree>
    <p:extLst>
      <p:ext uri="{BB962C8B-B14F-4D97-AF65-F5344CB8AC3E}">
        <p14:creationId xmlns:p14="http://schemas.microsoft.com/office/powerpoint/2010/main" val="24617323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8C11-E1B6-426C-A4DB-13B17F3C4259}"/>
              </a:ext>
            </a:extLst>
          </p:cNvPr>
          <p:cNvSpPr>
            <a:spLocks noGrp="1"/>
          </p:cNvSpPr>
          <p:nvPr>
            <p:ph type="title"/>
          </p:nvPr>
        </p:nvSpPr>
        <p:spPr/>
        <p:txBody>
          <a:bodyPr/>
          <a:lstStyle/>
          <a:p>
            <a:r>
              <a:rPr lang="en-US" altLang="zh-TW" cap="none" dirty="0">
                <a:solidFill>
                  <a:srgbClr val="000000"/>
                </a:solidFill>
              </a:rPr>
              <a:t>Always</a:t>
            </a:r>
            <a:r>
              <a:rPr lang="en-US" altLang="zh-TW" dirty="0">
                <a:solidFill>
                  <a:srgbClr val="000000"/>
                </a:solidFill>
              </a:rPr>
              <a:t> </a:t>
            </a:r>
            <a:r>
              <a:rPr lang="en-US" altLang="zh-TW" cap="none" dirty="0">
                <a:solidFill>
                  <a:srgbClr val="000000"/>
                </a:solidFill>
              </a:rPr>
              <a:t>Encrypted</a:t>
            </a:r>
            <a:endParaRPr lang="zh-TW" altLang="en-US" dirty="0"/>
          </a:p>
        </p:txBody>
      </p:sp>
      <p:sp>
        <p:nvSpPr>
          <p:cNvPr id="3" name="Slide Number Placeholder 2">
            <a:extLst>
              <a:ext uri="{FF2B5EF4-FFF2-40B4-BE49-F238E27FC236}">
                <a16:creationId xmlns:a16="http://schemas.microsoft.com/office/drawing/2014/main" id="{9188D3B9-88AB-4440-9E04-8F433AB423F8}"/>
              </a:ext>
            </a:extLst>
          </p:cNvPr>
          <p:cNvSpPr>
            <a:spLocks noGrp="1"/>
          </p:cNvSpPr>
          <p:nvPr>
            <p:ph type="sldNum" sz="quarter" idx="12"/>
          </p:nvPr>
        </p:nvSpPr>
        <p:spPr/>
        <p:txBody>
          <a:bodyPr/>
          <a:lstStyle/>
          <a:p>
            <a:fld id="{48BB047D-A6CD-43AB-96F0-683C726B586B}" type="slidenum">
              <a:rPr lang="en-IN" smtClean="0"/>
              <a:pPr/>
              <a:t>60</a:t>
            </a:fld>
            <a:endParaRPr lang="en-IN" dirty="0"/>
          </a:p>
        </p:txBody>
      </p:sp>
      <p:grpSp>
        <p:nvGrpSpPr>
          <p:cNvPr id="4" name="Group 6">
            <a:extLst>
              <a:ext uri="{FF2B5EF4-FFF2-40B4-BE49-F238E27FC236}">
                <a16:creationId xmlns:a16="http://schemas.microsoft.com/office/drawing/2014/main" id="{995A8B21-DEDD-43FC-9ABD-A3637242990C}"/>
              </a:ext>
            </a:extLst>
          </p:cNvPr>
          <p:cNvGrpSpPr>
            <a:grpSpLocks noChangeAspect="1"/>
          </p:cNvGrpSpPr>
          <p:nvPr/>
        </p:nvGrpSpPr>
        <p:grpSpPr bwMode="auto">
          <a:xfrm>
            <a:off x="0" y="2210110"/>
            <a:ext cx="1712913" cy="1709738"/>
            <a:chOff x="6033" y="2050"/>
            <a:chExt cx="1079" cy="1077"/>
          </a:xfrm>
        </p:grpSpPr>
        <p:sp>
          <p:nvSpPr>
            <p:cNvPr id="5" name="Freeform 11">
              <a:extLst>
                <a:ext uri="{FF2B5EF4-FFF2-40B4-BE49-F238E27FC236}">
                  <a16:creationId xmlns:a16="http://schemas.microsoft.com/office/drawing/2014/main" id="{AD8495D0-CF4A-4C41-A762-FFE39DC1A8DC}"/>
                </a:ext>
              </a:extLst>
            </p:cNvPr>
            <p:cNvSpPr>
              <a:spLocks/>
            </p:cNvSpPr>
            <p:nvPr/>
          </p:nvSpPr>
          <p:spPr bwMode="auto">
            <a:xfrm>
              <a:off x="6849" y="2050"/>
              <a:ext cx="174" cy="201"/>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 name="Freeform 12">
              <a:extLst>
                <a:ext uri="{FF2B5EF4-FFF2-40B4-BE49-F238E27FC236}">
                  <a16:creationId xmlns:a16="http://schemas.microsoft.com/office/drawing/2014/main" id="{259275F4-1196-4D26-BDFF-A2A12FE0CEBA}"/>
                </a:ext>
              </a:extLst>
            </p:cNvPr>
            <p:cNvSpPr>
              <a:spLocks/>
            </p:cNvSpPr>
            <p:nvPr/>
          </p:nvSpPr>
          <p:spPr bwMode="auto">
            <a:xfrm>
              <a:off x="6903" y="2276"/>
              <a:ext cx="61" cy="305"/>
            </a:xfrm>
            <a:custGeom>
              <a:avLst/>
              <a:gdLst>
                <a:gd name="T0" fmla="*/ 37 w 61"/>
                <a:gd name="T1" fmla="*/ 33 h 305"/>
                <a:gd name="T2" fmla="*/ 55 w 61"/>
                <a:gd name="T3" fmla="*/ 18 h 305"/>
                <a:gd name="T4" fmla="*/ 30 w 61"/>
                <a:gd name="T5" fmla="*/ 0 h 305"/>
                <a:gd name="T6" fmla="*/ 5 w 61"/>
                <a:gd name="T7" fmla="*/ 18 h 305"/>
                <a:gd name="T8" fmla="*/ 23 w 61"/>
                <a:gd name="T9" fmla="*/ 33 h 305"/>
                <a:gd name="T10" fmla="*/ 0 w 61"/>
                <a:gd name="T11" fmla="*/ 280 h 305"/>
                <a:gd name="T12" fmla="*/ 30 w 61"/>
                <a:gd name="T13" fmla="*/ 305 h 305"/>
                <a:gd name="T14" fmla="*/ 61 w 61"/>
                <a:gd name="T15" fmla="*/ 280 h 305"/>
                <a:gd name="T16" fmla="*/ 37 w 61"/>
                <a:gd name="T17" fmla="*/ 3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05">
                  <a:moveTo>
                    <a:pt x="37" y="33"/>
                  </a:moveTo>
                  <a:lnTo>
                    <a:pt x="55" y="18"/>
                  </a:lnTo>
                  <a:lnTo>
                    <a:pt x="30" y="0"/>
                  </a:lnTo>
                  <a:lnTo>
                    <a:pt x="5" y="18"/>
                  </a:lnTo>
                  <a:lnTo>
                    <a:pt x="23" y="33"/>
                  </a:lnTo>
                  <a:lnTo>
                    <a:pt x="0" y="280"/>
                  </a:lnTo>
                  <a:lnTo>
                    <a:pt x="30" y="305"/>
                  </a:lnTo>
                  <a:lnTo>
                    <a:pt x="61" y="280"/>
                  </a:lnTo>
                  <a:lnTo>
                    <a:pt x="37" y="3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 name="Freeform 13">
              <a:extLst>
                <a:ext uri="{FF2B5EF4-FFF2-40B4-BE49-F238E27FC236}">
                  <a16:creationId xmlns:a16="http://schemas.microsoft.com/office/drawing/2014/main" id="{818E6AB1-D366-4F3C-95BD-973AF3E401E9}"/>
                </a:ext>
              </a:extLst>
            </p:cNvPr>
            <p:cNvSpPr>
              <a:spLocks/>
            </p:cNvSpPr>
            <p:nvPr/>
          </p:nvSpPr>
          <p:spPr bwMode="auto">
            <a:xfrm>
              <a:off x="7005" y="2267"/>
              <a:ext cx="107" cy="27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 name="Freeform 14">
              <a:extLst>
                <a:ext uri="{FF2B5EF4-FFF2-40B4-BE49-F238E27FC236}">
                  <a16:creationId xmlns:a16="http://schemas.microsoft.com/office/drawing/2014/main" id="{476290E0-A406-4984-9881-AE0633BBA662}"/>
                </a:ext>
              </a:extLst>
            </p:cNvPr>
            <p:cNvSpPr>
              <a:spLocks/>
            </p:cNvSpPr>
            <p:nvPr/>
          </p:nvSpPr>
          <p:spPr bwMode="auto">
            <a:xfrm>
              <a:off x="6867" y="2793"/>
              <a:ext cx="64" cy="334"/>
            </a:xfrm>
            <a:custGeom>
              <a:avLst/>
              <a:gdLst>
                <a:gd name="T0" fmla="*/ 55 w 64"/>
                <a:gd name="T1" fmla="*/ 334 h 334"/>
                <a:gd name="T2" fmla="*/ 9 w 64"/>
                <a:gd name="T3" fmla="*/ 334 h 334"/>
                <a:gd name="T4" fmla="*/ 0 w 64"/>
                <a:gd name="T5" fmla="*/ 0 h 334"/>
                <a:gd name="T6" fmla="*/ 64 w 64"/>
                <a:gd name="T7" fmla="*/ 0 h 334"/>
                <a:gd name="T8" fmla="*/ 55 w 64"/>
                <a:gd name="T9" fmla="*/ 334 h 334"/>
              </a:gdLst>
              <a:ahLst/>
              <a:cxnLst>
                <a:cxn ang="0">
                  <a:pos x="T0" y="T1"/>
                </a:cxn>
                <a:cxn ang="0">
                  <a:pos x="T2" y="T3"/>
                </a:cxn>
                <a:cxn ang="0">
                  <a:pos x="T4" y="T5"/>
                </a:cxn>
                <a:cxn ang="0">
                  <a:pos x="T6" y="T7"/>
                </a:cxn>
                <a:cxn ang="0">
                  <a:pos x="T8" y="T9"/>
                </a:cxn>
              </a:cxnLst>
              <a:rect l="0" t="0" r="r" b="b"/>
              <a:pathLst>
                <a:path w="64" h="334">
                  <a:moveTo>
                    <a:pt x="55" y="334"/>
                  </a:moveTo>
                  <a:lnTo>
                    <a:pt x="9" y="334"/>
                  </a:lnTo>
                  <a:lnTo>
                    <a:pt x="0" y="0"/>
                  </a:lnTo>
                  <a:lnTo>
                    <a:pt x="64" y="0"/>
                  </a:lnTo>
                  <a:lnTo>
                    <a:pt x="55" y="3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Freeform 15">
              <a:extLst>
                <a:ext uri="{FF2B5EF4-FFF2-40B4-BE49-F238E27FC236}">
                  <a16:creationId xmlns:a16="http://schemas.microsoft.com/office/drawing/2014/main" id="{51A1061A-39C9-4EFC-9201-C7DEBE917595}"/>
                </a:ext>
              </a:extLst>
            </p:cNvPr>
            <p:cNvSpPr>
              <a:spLocks/>
            </p:cNvSpPr>
            <p:nvPr/>
          </p:nvSpPr>
          <p:spPr bwMode="auto">
            <a:xfrm>
              <a:off x="6870" y="3098"/>
              <a:ext cx="60" cy="29"/>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 name="Freeform 16">
              <a:extLst>
                <a:ext uri="{FF2B5EF4-FFF2-40B4-BE49-F238E27FC236}">
                  <a16:creationId xmlns:a16="http://schemas.microsoft.com/office/drawing/2014/main" id="{62B5AAF2-AFE1-4982-B924-20C6A87AAE2F}"/>
                </a:ext>
              </a:extLst>
            </p:cNvPr>
            <p:cNvSpPr>
              <a:spLocks/>
            </p:cNvSpPr>
            <p:nvPr/>
          </p:nvSpPr>
          <p:spPr bwMode="auto">
            <a:xfrm>
              <a:off x="6942" y="2793"/>
              <a:ext cx="63" cy="334"/>
            </a:xfrm>
            <a:custGeom>
              <a:avLst/>
              <a:gdLst>
                <a:gd name="T0" fmla="*/ 7 w 63"/>
                <a:gd name="T1" fmla="*/ 334 h 334"/>
                <a:gd name="T2" fmla="*/ 54 w 63"/>
                <a:gd name="T3" fmla="*/ 334 h 334"/>
                <a:gd name="T4" fmla="*/ 63 w 63"/>
                <a:gd name="T5" fmla="*/ 0 h 334"/>
                <a:gd name="T6" fmla="*/ 0 w 63"/>
                <a:gd name="T7" fmla="*/ 0 h 334"/>
                <a:gd name="T8" fmla="*/ 7 w 63"/>
                <a:gd name="T9" fmla="*/ 334 h 334"/>
              </a:gdLst>
              <a:ahLst/>
              <a:cxnLst>
                <a:cxn ang="0">
                  <a:pos x="T0" y="T1"/>
                </a:cxn>
                <a:cxn ang="0">
                  <a:pos x="T2" y="T3"/>
                </a:cxn>
                <a:cxn ang="0">
                  <a:pos x="T4" y="T5"/>
                </a:cxn>
                <a:cxn ang="0">
                  <a:pos x="T6" y="T7"/>
                </a:cxn>
                <a:cxn ang="0">
                  <a:pos x="T8" y="T9"/>
                </a:cxn>
              </a:cxnLst>
              <a:rect l="0" t="0" r="r" b="b"/>
              <a:pathLst>
                <a:path w="63" h="334">
                  <a:moveTo>
                    <a:pt x="7" y="334"/>
                  </a:moveTo>
                  <a:lnTo>
                    <a:pt x="54" y="334"/>
                  </a:lnTo>
                  <a:lnTo>
                    <a:pt x="63" y="0"/>
                  </a:lnTo>
                  <a:lnTo>
                    <a:pt x="0" y="0"/>
                  </a:lnTo>
                  <a:lnTo>
                    <a:pt x="7" y="3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Freeform 17">
              <a:extLst>
                <a:ext uri="{FF2B5EF4-FFF2-40B4-BE49-F238E27FC236}">
                  <a16:creationId xmlns:a16="http://schemas.microsoft.com/office/drawing/2014/main" id="{7CE02B14-2391-4A08-BEA9-33F39AA6F56A}"/>
                </a:ext>
              </a:extLst>
            </p:cNvPr>
            <p:cNvSpPr>
              <a:spLocks/>
            </p:cNvSpPr>
            <p:nvPr/>
          </p:nvSpPr>
          <p:spPr bwMode="auto">
            <a:xfrm>
              <a:off x="6944" y="3098"/>
              <a:ext cx="59" cy="29"/>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 name="Freeform 18">
              <a:extLst>
                <a:ext uri="{FF2B5EF4-FFF2-40B4-BE49-F238E27FC236}">
                  <a16:creationId xmlns:a16="http://schemas.microsoft.com/office/drawing/2014/main" id="{33D2243D-89FF-4185-97E4-2D065E417EDC}"/>
                </a:ext>
              </a:extLst>
            </p:cNvPr>
            <p:cNvSpPr>
              <a:spLocks/>
            </p:cNvSpPr>
            <p:nvPr/>
          </p:nvSpPr>
          <p:spPr bwMode="auto">
            <a:xfrm>
              <a:off x="7073" y="2545"/>
              <a:ext cx="32" cy="36"/>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19">
              <a:extLst>
                <a:ext uri="{FF2B5EF4-FFF2-40B4-BE49-F238E27FC236}">
                  <a16:creationId xmlns:a16="http://schemas.microsoft.com/office/drawing/2014/main" id="{9CEBFEF2-FC3E-4919-B63E-E7F50B6C7A9E}"/>
                </a:ext>
              </a:extLst>
            </p:cNvPr>
            <p:cNvSpPr>
              <a:spLocks/>
            </p:cNvSpPr>
            <p:nvPr/>
          </p:nvSpPr>
          <p:spPr bwMode="auto">
            <a:xfrm>
              <a:off x="6752" y="2267"/>
              <a:ext cx="109" cy="27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20">
              <a:extLst>
                <a:ext uri="{FF2B5EF4-FFF2-40B4-BE49-F238E27FC236}">
                  <a16:creationId xmlns:a16="http://schemas.microsoft.com/office/drawing/2014/main" id="{71F50FFE-AB29-4CBB-A148-80123054F5A9}"/>
                </a:ext>
              </a:extLst>
            </p:cNvPr>
            <p:cNvSpPr>
              <a:spLocks/>
            </p:cNvSpPr>
            <p:nvPr/>
          </p:nvSpPr>
          <p:spPr bwMode="auto">
            <a:xfrm>
              <a:off x="6757" y="2545"/>
              <a:ext cx="34" cy="36"/>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Freeform 21">
              <a:extLst>
                <a:ext uri="{FF2B5EF4-FFF2-40B4-BE49-F238E27FC236}">
                  <a16:creationId xmlns:a16="http://schemas.microsoft.com/office/drawing/2014/main" id="{D4085AF7-5051-4784-AA0E-E534E92C86EC}"/>
                </a:ext>
              </a:extLst>
            </p:cNvPr>
            <p:cNvSpPr>
              <a:spLocks/>
            </p:cNvSpPr>
            <p:nvPr/>
          </p:nvSpPr>
          <p:spPr bwMode="auto">
            <a:xfrm>
              <a:off x="6818" y="2260"/>
              <a:ext cx="230" cy="355"/>
            </a:xfrm>
            <a:custGeom>
              <a:avLst/>
              <a:gdLst>
                <a:gd name="T0" fmla="*/ 147 w 230"/>
                <a:gd name="T1" fmla="*/ 0 h 355"/>
                <a:gd name="T2" fmla="*/ 115 w 230"/>
                <a:gd name="T3" fmla="*/ 259 h 355"/>
                <a:gd name="T4" fmla="*/ 83 w 230"/>
                <a:gd name="T5" fmla="*/ 0 h 355"/>
                <a:gd name="T6" fmla="*/ 0 w 230"/>
                <a:gd name="T7" fmla="*/ 7 h 355"/>
                <a:gd name="T8" fmla="*/ 16 w 230"/>
                <a:gd name="T9" fmla="*/ 355 h 355"/>
                <a:gd name="T10" fmla="*/ 212 w 230"/>
                <a:gd name="T11" fmla="*/ 355 h 355"/>
                <a:gd name="T12" fmla="*/ 230 w 230"/>
                <a:gd name="T13" fmla="*/ 7 h 355"/>
                <a:gd name="T14" fmla="*/ 147 w 230"/>
                <a:gd name="T15" fmla="*/ 0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355">
                  <a:moveTo>
                    <a:pt x="147" y="0"/>
                  </a:moveTo>
                  <a:lnTo>
                    <a:pt x="115" y="259"/>
                  </a:lnTo>
                  <a:lnTo>
                    <a:pt x="83" y="0"/>
                  </a:lnTo>
                  <a:lnTo>
                    <a:pt x="0" y="7"/>
                  </a:lnTo>
                  <a:lnTo>
                    <a:pt x="16" y="355"/>
                  </a:lnTo>
                  <a:lnTo>
                    <a:pt x="212" y="355"/>
                  </a:lnTo>
                  <a:lnTo>
                    <a:pt x="230" y="7"/>
                  </a:lnTo>
                  <a:lnTo>
                    <a:pt x="147"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 name="Freeform 22">
              <a:extLst>
                <a:ext uri="{FF2B5EF4-FFF2-40B4-BE49-F238E27FC236}">
                  <a16:creationId xmlns:a16="http://schemas.microsoft.com/office/drawing/2014/main" id="{5DA01CD4-0DAB-49E2-AAB3-39C3F78A7F6A}"/>
                </a:ext>
              </a:extLst>
            </p:cNvPr>
            <p:cNvSpPr>
              <a:spLocks/>
            </p:cNvSpPr>
            <p:nvPr/>
          </p:nvSpPr>
          <p:spPr bwMode="auto">
            <a:xfrm>
              <a:off x="6985" y="2133"/>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23">
              <a:extLst>
                <a:ext uri="{FF2B5EF4-FFF2-40B4-BE49-F238E27FC236}">
                  <a16:creationId xmlns:a16="http://schemas.microsoft.com/office/drawing/2014/main" id="{44EF0D90-56BE-42BF-8F6F-CDD78B4BC157}"/>
                </a:ext>
              </a:extLst>
            </p:cNvPr>
            <p:cNvSpPr>
              <a:spLocks/>
            </p:cNvSpPr>
            <p:nvPr/>
          </p:nvSpPr>
          <p:spPr bwMode="auto">
            <a:xfrm>
              <a:off x="6985" y="21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 name="Freeform 24">
              <a:extLst>
                <a:ext uri="{FF2B5EF4-FFF2-40B4-BE49-F238E27FC236}">
                  <a16:creationId xmlns:a16="http://schemas.microsoft.com/office/drawing/2014/main" id="{CB290940-374C-4037-9D58-202C8DD04DD8}"/>
                </a:ext>
              </a:extLst>
            </p:cNvPr>
            <p:cNvSpPr>
              <a:spLocks/>
            </p:cNvSpPr>
            <p:nvPr/>
          </p:nvSpPr>
          <p:spPr bwMode="auto">
            <a:xfrm>
              <a:off x="6983" y="21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 name="Freeform 25">
              <a:extLst>
                <a:ext uri="{FF2B5EF4-FFF2-40B4-BE49-F238E27FC236}">
                  <a16:creationId xmlns:a16="http://schemas.microsoft.com/office/drawing/2014/main" id="{861D6BB5-9D86-43F6-A431-B5A90C7C3C60}"/>
                </a:ext>
              </a:extLst>
            </p:cNvPr>
            <p:cNvSpPr>
              <a:spLocks/>
            </p:cNvSpPr>
            <p:nvPr/>
          </p:nvSpPr>
          <p:spPr bwMode="auto">
            <a:xfrm>
              <a:off x="6983" y="21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Freeform 26">
              <a:extLst>
                <a:ext uri="{FF2B5EF4-FFF2-40B4-BE49-F238E27FC236}">
                  <a16:creationId xmlns:a16="http://schemas.microsoft.com/office/drawing/2014/main" id="{9C2F6E62-FF2D-4BF6-8F9D-813CDE014360}"/>
                </a:ext>
              </a:extLst>
            </p:cNvPr>
            <p:cNvSpPr>
              <a:spLocks/>
            </p:cNvSpPr>
            <p:nvPr/>
          </p:nvSpPr>
          <p:spPr bwMode="auto">
            <a:xfrm>
              <a:off x="6879" y="21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Freeform 27">
              <a:extLst>
                <a:ext uri="{FF2B5EF4-FFF2-40B4-BE49-F238E27FC236}">
                  <a16:creationId xmlns:a16="http://schemas.microsoft.com/office/drawing/2014/main" id="{A553077B-A0CC-4797-BDF0-6B277C023D8E}"/>
                </a:ext>
              </a:extLst>
            </p:cNvPr>
            <p:cNvSpPr>
              <a:spLocks/>
            </p:cNvSpPr>
            <p:nvPr/>
          </p:nvSpPr>
          <p:spPr bwMode="auto">
            <a:xfrm>
              <a:off x="6987" y="213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Freeform 28">
              <a:extLst>
                <a:ext uri="{FF2B5EF4-FFF2-40B4-BE49-F238E27FC236}">
                  <a16:creationId xmlns:a16="http://schemas.microsoft.com/office/drawing/2014/main" id="{BDE10848-3574-43BB-8728-233D3B7667D2}"/>
                </a:ext>
              </a:extLst>
            </p:cNvPr>
            <p:cNvSpPr>
              <a:spLocks/>
            </p:cNvSpPr>
            <p:nvPr/>
          </p:nvSpPr>
          <p:spPr bwMode="auto">
            <a:xfrm>
              <a:off x="6987" y="2136"/>
              <a:ext cx="0" cy="4"/>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Freeform 29">
              <a:extLst>
                <a:ext uri="{FF2B5EF4-FFF2-40B4-BE49-F238E27FC236}">
                  <a16:creationId xmlns:a16="http://schemas.microsoft.com/office/drawing/2014/main" id="{E21BDA45-7A06-4C82-BA51-7F5111E20BA7}"/>
                </a:ext>
              </a:extLst>
            </p:cNvPr>
            <p:cNvSpPr>
              <a:spLocks/>
            </p:cNvSpPr>
            <p:nvPr/>
          </p:nvSpPr>
          <p:spPr bwMode="auto">
            <a:xfrm>
              <a:off x="6982" y="21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Freeform 30">
              <a:extLst>
                <a:ext uri="{FF2B5EF4-FFF2-40B4-BE49-F238E27FC236}">
                  <a16:creationId xmlns:a16="http://schemas.microsoft.com/office/drawing/2014/main" id="{BED79FBA-7A62-49F1-B9F0-E51672102F3D}"/>
                </a:ext>
              </a:extLst>
            </p:cNvPr>
            <p:cNvSpPr>
              <a:spLocks/>
            </p:cNvSpPr>
            <p:nvPr/>
          </p:nvSpPr>
          <p:spPr bwMode="auto">
            <a:xfrm>
              <a:off x="6878" y="21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Freeform 31">
              <a:extLst>
                <a:ext uri="{FF2B5EF4-FFF2-40B4-BE49-F238E27FC236}">
                  <a16:creationId xmlns:a16="http://schemas.microsoft.com/office/drawing/2014/main" id="{0C9667D3-95A7-4E65-969A-7D64BB03C2B5}"/>
                </a:ext>
              </a:extLst>
            </p:cNvPr>
            <p:cNvSpPr>
              <a:spLocks/>
            </p:cNvSpPr>
            <p:nvPr/>
          </p:nvSpPr>
          <p:spPr bwMode="auto">
            <a:xfrm>
              <a:off x="6878" y="21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 name="Freeform 32">
              <a:extLst>
                <a:ext uri="{FF2B5EF4-FFF2-40B4-BE49-F238E27FC236}">
                  <a16:creationId xmlns:a16="http://schemas.microsoft.com/office/drawing/2014/main" id="{F33003C7-FDCA-4065-A040-754909755F9C}"/>
                </a:ext>
              </a:extLst>
            </p:cNvPr>
            <p:cNvSpPr>
              <a:spLocks/>
            </p:cNvSpPr>
            <p:nvPr/>
          </p:nvSpPr>
          <p:spPr bwMode="auto">
            <a:xfrm>
              <a:off x="6879" y="21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 name="Freeform 33">
              <a:extLst>
                <a:ext uri="{FF2B5EF4-FFF2-40B4-BE49-F238E27FC236}">
                  <a16:creationId xmlns:a16="http://schemas.microsoft.com/office/drawing/2014/main" id="{03ECF5BC-AB00-43D3-8786-3C8BE57E7C12}"/>
                </a:ext>
              </a:extLst>
            </p:cNvPr>
            <p:cNvSpPr>
              <a:spLocks/>
            </p:cNvSpPr>
            <p:nvPr/>
          </p:nvSpPr>
          <p:spPr bwMode="auto">
            <a:xfrm>
              <a:off x="6878" y="213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Freeform 34">
              <a:extLst>
                <a:ext uri="{FF2B5EF4-FFF2-40B4-BE49-F238E27FC236}">
                  <a16:creationId xmlns:a16="http://schemas.microsoft.com/office/drawing/2014/main" id="{DA37A3FF-E947-46FD-96E4-1E9E1195CAA0}"/>
                </a:ext>
              </a:extLst>
            </p:cNvPr>
            <p:cNvSpPr>
              <a:spLocks/>
            </p:cNvSpPr>
            <p:nvPr/>
          </p:nvSpPr>
          <p:spPr bwMode="auto">
            <a:xfrm>
              <a:off x="6867" y="2120"/>
              <a:ext cx="129" cy="156"/>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Freeform 35">
              <a:extLst>
                <a:ext uri="{FF2B5EF4-FFF2-40B4-BE49-F238E27FC236}">
                  <a16:creationId xmlns:a16="http://schemas.microsoft.com/office/drawing/2014/main" id="{2272AC7B-613E-45D8-AD71-6FC7A74968EB}"/>
                </a:ext>
              </a:extLst>
            </p:cNvPr>
            <p:cNvSpPr>
              <a:spLocks/>
            </p:cNvSpPr>
            <p:nvPr/>
          </p:nvSpPr>
          <p:spPr bwMode="auto">
            <a:xfrm>
              <a:off x="6834" y="2615"/>
              <a:ext cx="196" cy="214"/>
            </a:xfrm>
            <a:custGeom>
              <a:avLst/>
              <a:gdLst>
                <a:gd name="T0" fmla="*/ 187 w 196"/>
                <a:gd name="T1" fmla="*/ 214 h 214"/>
                <a:gd name="T2" fmla="*/ 9 w 196"/>
                <a:gd name="T3" fmla="*/ 214 h 214"/>
                <a:gd name="T4" fmla="*/ 0 w 196"/>
                <a:gd name="T5" fmla="*/ 0 h 214"/>
                <a:gd name="T6" fmla="*/ 196 w 196"/>
                <a:gd name="T7" fmla="*/ 0 h 214"/>
                <a:gd name="T8" fmla="*/ 187 w 196"/>
                <a:gd name="T9" fmla="*/ 214 h 214"/>
              </a:gdLst>
              <a:ahLst/>
              <a:cxnLst>
                <a:cxn ang="0">
                  <a:pos x="T0" y="T1"/>
                </a:cxn>
                <a:cxn ang="0">
                  <a:pos x="T2" y="T3"/>
                </a:cxn>
                <a:cxn ang="0">
                  <a:pos x="T4" y="T5"/>
                </a:cxn>
                <a:cxn ang="0">
                  <a:pos x="T6" y="T7"/>
                </a:cxn>
                <a:cxn ang="0">
                  <a:pos x="T8" y="T9"/>
                </a:cxn>
              </a:cxnLst>
              <a:rect l="0" t="0" r="r" b="b"/>
              <a:pathLst>
                <a:path w="196" h="214">
                  <a:moveTo>
                    <a:pt x="187" y="214"/>
                  </a:moveTo>
                  <a:lnTo>
                    <a:pt x="9" y="214"/>
                  </a:lnTo>
                  <a:lnTo>
                    <a:pt x="0" y="0"/>
                  </a:lnTo>
                  <a:lnTo>
                    <a:pt x="196" y="0"/>
                  </a:lnTo>
                  <a:lnTo>
                    <a:pt x="187" y="21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 name="Freeform 50">
              <a:extLst>
                <a:ext uri="{FF2B5EF4-FFF2-40B4-BE49-F238E27FC236}">
                  <a16:creationId xmlns:a16="http://schemas.microsoft.com/office/drawing/2014/main" id="{6A29B2E9-EDA0-4303-B688-70D5BDB917E8}"/>
                </a:ext>
              </a:extLst>
            </p:cNvPr>
            <p:cNvSpPr>
              <a:spLocks/>
            </p:cNvSpPr>
            <p:nvPr/>
          </p:nvSpPr>
          <p:spPr bwMode="auto">
            <a:xfrm>
              <a:off x="6151" y="2106"/>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 name="Freeform 51">
              <a:extLst>
                <a:ext uri="{FF2B5EF4-FFF2-40B4-BE49-F238E27FC236}">
                  <a16:creationId xmlns:a16="http://schemas.microsoft.com/office/drawing/2014/main" id="{9B4F2B43-2EAA-4D7E-A7E2-605360A66267}"/>
                </a:ext>
              </a:extLst>
            </p:cNvPr>
            <p:cNvSpPr>
              <a:spLocks/>
            </p:cNvSpPr>
            <p:nvPr/>
          </p:nvSpPr>
          <p:spPr bwMode="auto">
            <a:xfrm>
              <a:off x="6151" y="21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Freeform 52">
              <a:extLst>
                <a:ext uri="{FF2B5EF4-FFF2-40B4-BE49-F238E27FC236}">
                  <a16:creationId xmlns:a16="http://schemas.microsoft.com/office/drawing/2014/main" id="{8C79EDDA-0F97-4A44-B15D-4D37FC2F49EF}"/>
                </a:ext>
              </a:extLst>
            </p:cNvPr>
            <p:cNvSpPr>
              <a:spLocks/>
            </p:cNvSpPr>
            <p:nvPr/>
          </p:nvSpPr>
          <p:spPr bwMode="auto">
            <a:xfrm>
              <a:off x="6148" y="20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Freeform 53">
              <a:extLst>
                <a:ext uri="{FF2B5EF4-FFF2-40B4-BE49-F238E27FC236}">
                  <a16:creationId xmlns:a16="http://schemas.microsoft.com/office/drawing/2014/main" id="{E46A2510-E438-404C-8244-B5C7A694B7AD}"/>
                </a:ext>
              </a:extLst>
            </p:cNvPr>
            <p:cNvSpPr>
              <a:spLocks/>
            </p:cNvSpPr>
            <p:nvPr/>
          </p:nvSpPr>
          <p:spPr bwMode="auto">
            <a:xfrm>
              <a:off x="6149" y="21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54">
              <a:extLst>
                <a:ext uri="{FF2B5EF4-FFF2-40B4-BE49-F238E27FC236}">
                  <a16:creationId xmlns:a16="http://schemas.microsoft.com/office/drawing/2014/main" id="{FDBE7109-B5E7-4340-B4E5-15DA1C966B27}"/>
                </a:ext>
              </a:extLst>
            </p:cNvPr>
            <p:cNvSpPr>
              <a:spLocks/>
            </p:cNvSpPr>
            <p:nvPr/>
          </p:nvSpPr>
          <p:spPr bwMode="auto">
            <a:xfrm>
              <a:off x="6036" y="20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Freeform 55">
              <a:extLst>
                <a:ext uri="{FF2B5EF4-FFF2-40B4-BE49-F238E27FC236}">
                  <a16:creationId xmlns:a16="http://schemas.microsoft.com/office/drawing/2014/main" id="{87F6BB4F-DDAE-4A60-B0AD-EDBA8A67FE9A}"/>
                </a:ext>
              </a:extLst>
            </p:cNvPr>
            <p:cNvSpPr>
              <a:spLocks/>
            </p:cNvSpPr>
            <p:nvPr/>
          </p:nvSpPr>
          <p:spPr bwMode="auto">
            <a:xfrm>
              <a:off x="6151" y="210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Freeform 56">
              <a:extLst>
                <a:ext uri="{FF2B5EF4-FFF2-40B4-BE49-F238E27FC236}">
                  <a16:creationId xmlns:a16="http://schemas.microsoft.com/office/drawing/2014/main" id="{C77C8D27-84FC-4B86-B8C1-D50ACC462D16}"/>
                </a:ext>
              </a:extLst>
            </p:cNvPr>
            <p:cNvSpPr>
              <a:spLocks/>
            </p:cNvSpPr>
            <p:nvPr/>
          </p:nvSpPr>
          <p:spPr bwMode="auto">
            <a:xfrm>
              <a:off x="6151" y="2111"/>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Rectangle 57">
              <a:extLst>
                <a:ext uri="{FF2B5EF4-FFF2-40B4-BE49-F238E27FC236}">
                  <a16:creationId xmlns:a16="http://schemas.microsoft.com/office/drawing/2014/main" id="{3D3EE2A4-F367-4978-817F-4AF897967B38}"/>
                </a:ext>
              </a:extLst>
            </p:cNvPr>
            <p:cNvSpPr>
              <a:spLocks noChangeArrowheads="1"/>
            </p:cNvSpPr>
            <p:nvPr/>
          </p:nvSpPr>
          <p:spPr bwMode="auto">
            <a:xfrm>
              <a:off x="6146" y="2097"/>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 name="Freeform 58">
              <a:extLst>
                <a:ext uri="{FF2B5EF4-FFF2-40B4-BE49-F238E27FC236}">
                  <a16:creationId xmlns:a16="http://schemas.microsoft.com/office/drawing/2014/main" id="{F05A0945-E95A-4E7F-A33C-08DC7DECC160}"/>
                </a:ext>
              </a:extLst>
            </p:cNvPr>
            <p:cNvSpPr>
              <a:spLocks/>
            </p:cNvSpPr>
            <p:nvPr/>
          </p:nvSpPr>
          <p:spPr bwMode="auto">
            <a:xfrm>
              <a:off x="6033" y="21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Freeform 59">
              <a:extLst>
                <a:ext uri="{FF2B5EF4-FFF2-40B4-BE49-F238E27FC236}">
                  <a16:creationId xmlns:a16="http://schemas.microsoft.com/office/drawing/2014/main" id="{FF0777F8-1296-43F6-8A21-CEA422F69F60}"/>
                </a:ext>
              </a:extLst>
            </p:cNvPr>
            <p:cNvSpPr>
              <a:spLocks/>
            </p:cNvSpPr>
            <p:nvPr/>
          </p:nvSpPr>
          <p:spPr bwMode="auto">
            <a:xfrm>
              <a:off x="6035" y="21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 name="Freeform 60">
              <a:extLst>
                <a:ext uri="{FF2B5EF4-FFF2-40B4-BE49-F238E27FC236}">
                  <a16:creationId xmlns:a16="http://schemas.microsoft.com/office/drawing/2014/main" id="{B9483B62-1989-4A94-A637-ED7DB03326F6}"/>
                </a:ext>
              </a:extLst>
            </p:cNvPr>
            <p:cNvSpPr>
              <a:spLocks/>
            </p:cNvSpPr>
            <p:nvPr/>
          </p:nvSpPr>
          <p:spPr bwMode="auto">
            <a:xfrm>
              <a:off x="6035" y="2100"/>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Freeform 61">
              <a:extLst>
                <a:ext uri="{FF2B5EF4-FFF2-40B4-BE49-F238E27FC236}">
                  <a16:creationId xmlns:a16="http://schemas.microsoft.com/office/drawing/2014/main" id="{6BF88A9F-8232-49FA-B057-73E9C80B28B1}"/>
                </a:ext>
              </a:extLst>
            </p:cNvPr>
            <p:cNvSpPr>
              <a:spLocks/>
            </p:cNvSpPr>
            <p:nvPr/>
          </p:nvSpPr>
          <p:spPr bwMode="auto">
            <a:xfrm>
              <a:off x="6033" y="2106"/>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Oval 64">
              <a:extLst>
                <a:ext uri="{FF2B5EF4-FFF2-40B4-BE49-F238E27FC236}">
                  <a16:creationId xmlns:a16="http://schemas.microsoft.com/office/drawing/2014/main" id="{B50027E9-3331-4480-B9A7-E0C8293873E9}"/>
                </a:ext>
              </a:extLst>
            </p:cNvPr>
            <p:cNvSpPr>
              <a:spLocks noChangeArrowheads="1"/>
            </p:cNvSpPr>
            <p:nvPr/>
          </p:nvSpPr>
          <p:spPr bwMode="auto">
            <a:xfrm>
              <a:off x="6036" y="2122"/>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Oval 65">
              <a:extLst>
                <a:ext uri="{FF2B5EF4-FFF2-40B4-BE49-F238E27FC236}">
                  <a16:creationId xmlns:a16="http://schemas.microsoft.com/office/drawing/2014/main" id="{B2F5A497-1C3A-4E7B-9ADA-64730ADD6A9A}"/>
                </a:ext>
              </a:extLst>
            </p:cNvPr>
            <p:cNvSpPr>
              <a:spLocks noChangeArrowheads="1"/>
            </p:cNvSpPr>
            <p:nvPr/>
          </p:nvSpPr>
          <p:spPr bwMode="auto">
            <a:xfrm>
              <a:off x="6148" y="2122"/>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 name="Freeform 66">
              <a:extLst>
                <a:ext uri="{FF2B5EF4-FFF2-40B4-BE49-F238E27FC236}">
                  <a16:creationId xmlns:a16="http://schemas.microsoft.com/office/drawing/2014/main" id="{060C93C2-03BC-4706-8580-6529BECCC253}"/>
                </a:ext>
              </a:extLst>
            </p:cNvPr>
            <p:cNvSpPr>
              <a:spLocks noEditPoints="1"/>
            </p:cNvSpPr>
            <p:nvPr/>
          </p:nvSpPr>
          <p:spPr bwMode="auto">
            <a:xfrm>
              <a:off x="6872" y="2144"/>
              <a:ext cx="120" cy="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Oval 67">
              <a:extLst>
                <a:ext uri="{FF2B5EF4-FFF2-40B4-BE49-F238E27FC236}">
                  <a16:creationId xmlns:a16="http://schemas.microsoft.com/office/drawing/2014/main" id="{F1D4910B-87A0-46D9-A8EB-61E4C8625262}"/>
                </a:ext>
              </a:extLst>
            </p:cNvPr>
            <p:cNvSpPr>
              <a:spLocks noChangeArrowheads="1"/>
            </p:cNvSpPr>
            <p:nvPr/>
          </p:nvSpPr>
          <p:spPr bwMode="auto">
            <a:xfrm>
              <a:off x="6876" y="2147"/>
              <a:ext cx="3" cy="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Oval 68">
              <a:extLst>
                <a:ext uri="{FF2B5EF4-FFF2-40B4-BE49-F238E27FC236}">
                  <a16:creationId xmlns:a16="http://schemas.microsoft.com/office/drawing/2014/main" id="{15AFEB40-2662-4306-A33E-30D7C6CE1245}"/>
                </a:ext>
              </a:extLst>
            </p:cNvPr>
            <p:cNvSpPr>
              <a:spLocks noChangeArrowheads="1"/>
            </p:cNvSpPr>
            <p:nvPr/>
          </p:nvSpPr>
          <p:spPr bwMode="auto">
            <a:xfrm>
              <a:off x="6985" y="2147"/>
              <a:ext cx="4" cy="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Freeform 83">
              <a:extLst>
                <a:ext uri="{FF2B5EF4-FFF2-40B4-BE49-F238E27FC236}">
                  <a16:creationId xmlns:a16="http://schemas.microsoft.com/office/drawing/2014/main" id="{10854805-7ABD-4B60-8982-78C07116C08C}"/>
                </a:ext>
              </a:extLst>
            </p:cNvPr>
            <p:cNvSpPr>
              <a:spLocks/>
            </p:cNvSpPr>
            <p:nvPr/>
          </p:nvSpPr>
          <p:spPr bwMode="auto">
            <a:xfrm>
              <a:off x="6585" y="206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Freeform 84">
              <a:extLst>
                <a:ext uri="{FF2B5EF4-FFF2-40B4-BE49-F238E27FC236}">
                  <a16:creationId xmlns:a16="http://schemas.microsoft.com/office/drawing/2014/main" id="{3AB7CAE4-DD40-4BA1-B979-75337E93D333}"/>
                </a:ext>
              </a:extLst>
            </p:cNvPr>
            <p:cNvSpPr>
              <a:spLocks/>
            </p:cNvSpPr>
            <p:nvPr/>
          </p:nvSpPr>
          <p:spPr bwMode="auto">
            <a:xfrm>
              <a:off x="6585" y="20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 name="Freeform 85">
              <a:extLst>
                <a:ext uri="{FF2B5EF4-FFF2-40B4-BE49-F238E27FC236}">
                  <a16:creationId xmlns:a16="http://schemas.microsoft.com/office/drawing/2014/main" id="{79237D4D-5C15-41CC-A0C7-CE26B1D2E319}"/>
                </a:ext>
              </a:extLst>
            </p:cNvPr>
            <p:cNvSpPr>
              <a:spLocks/>
            </p:cNvSpPr>
            <p:nvPr/>
          </p:nvSpPr>
          <p:spPr bwMode="auto">
            <a:xfrm>
              <a:off x="6582" y="205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 name="Freeform 86">
              <a:extLst>
                <a:ext uri="{FF2B5EF4-FFF2-40B4-BE49-F238E27FC236}">
                  <a16:creationId xmlns:a16="http://schemas.microsoft.com/office/drawing/2014/main" id="{C77341C4-7399-4A6C-B297-04FA38424E99}"/>
                </a:ext>
              </a:extLst>
            </p:cNvPr>
            <p:cNvSpPr>
              <a:spLocks/>
            </p:cNvSpPr>
            <p:nvPr/>
          </p:nvSpPr>
          <p:spPr bwMode="auto">
            <a:xfrm>
              <a:off x="6583" y="20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 name="Freeform 87">
              <a:extLst>
                <a:ext uri="{FF2B5EF4-FFF2-40B4-BE49-F238E27FC236}">
                  <a16:creationId xmlns:a16="http://schemas.microsoft.com/office/drawing/2014/main" id="{C42E07F8-1F90-44DA-9223-E8B47B23D4C6}"/>
                </a:ext>
              </a:extLst>
            </p:cNvPr>
            <p:cNvSpPr>
              <a:spLocks/>
            </p:cNvSpPr>
            <p:nvPr/>
          </p:nvSpPr>
          <p:spPr bwMode="auto">
            <a:xfrm>
              <a:off x="6470" y="2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 name="Freeform 88">
              <a:extLst>
                <a:ext uri="{FF2B5EF4-FFF2-40B4-BE49-F238E27FC236}">
                  <a16:creationId xmlns:a16="http://schemas.microsoft.com/office/drawing/2014/main" id="{A2E56271-C03A-4477-97DF-80ADCC820BDA}"/>
                </a:ext>
              </a:extLst>
            </p:cNvPr>
            <p:cNvSpPr>
              <a:spLocks/>
            </p:cNvSpPr>
            <p:nvPr/>
          </p:nvSpPr>
          <p:spPr bwMode="auto">
            <a:xfrm>
              <a:off x="6587" y="206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Freeform 89">
              <a:extLst>
                <a:ext uri="{FF2B5EF4-FFF2-40B4-BE49-F238E27FC236}">
                  <a16:creationId xmlns:a16="http://schemas.microsoft.com/office/drawing/2014/main" id="{EF121F50-68B3-4853-946A-67B68CBB0812}"/>
                </a:ext>
              </a:extLst>
            </p:cNvPr>
            <p:cNvSpPr>
              <a:spLocks/>
            </p:cNvSpPr>
            <p:nvPr/>
          </p:nvSpPr>
          <p:spPr bwMode="auto">
            <a:xfrm>
              <a:off x="6587" y="2068"/>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Rectangle 90">
              <a:extLst>
                <a:ext uri="{FF2B5EF4-FFF2-40B4-BE49-F238E27FC236}">
                  <a16:creationId xmlns:a16="http://schemas.microsoft.com/office/drawing/2014/main" id="{4FA8BE95-29F0-4701-9300-74F4CC1A5576}"/>
                </a:ext>
              </a:extLst>
            </p:cNvPr>
            <p:cNvSpPr>
              <a:spLocks noChangeArrowheads="1"/>
            </p:cNvSpPr>
            <p:nvPr/>
          </p:nvSpPr>
          <p:spPr bwMode="auto">
            <a:xfrm>
              <a:off x="6582" y="2054"/>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 name="Freeform 91">
              <a:extLst>
                <a:ext uri="{FF2B5EF4-FFF2-40B4-BE49-F238E27FC236}">
                  <a16:creationId xmlns:a16="http://schemas.microsoft.com/office/drawing/2014/main" id="{89B1C385-8A54-4BA5-AFA1-0D991FF97BCB}"/>
                </a:ext>
              </a:extLst>
            </p:cNvPr>
            <p:cNvSpPr>
              <a:spLocks/>
            </p:cNvSpPr>
            <p:nvPr/>
          </p:nvSpPr>
          <p:spPr bwMode="auto">
            <a:xfrm>
              <a:off x="6467" y="206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Freeform 92">
              <a:extLst>
                <a:ext uri="{FF2B5EF4-FFF2-40B4-BE49-F238E27FC236}">
                  <a16:creationId xmlns:a16="http://schemas.microsoft.com/office/drawing/2014/main" id="{BF3BCAF7-3DEB-4023-B5BC-B7D4921EFC5D}"/>
                </a:ext>
              </a:extLst>
            </p:cNvPr>
            <p:cNvSpPr>
              <a:spLocks/>
            </p:cNvSpPr>
            <p:nvPr/>
          </p:nvSpPr>
          <p:spPr bwMode="auto">
            <a:xfrm>
              <a:off x="6469" y="20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Freeform 93">
              <a:extLst>
                <a:ext uri="{FF2B5EF4-FFF2-40B4-BE49-F238E27FC236}">
                  <a16:creationId xmlns:a16="http://schemas.microsoft.com/office/drawing/2014/main" id="{20CBB5DA-AA9D-4DFE-87F9-8C5883EBDAB5}"/>
                </a:ext>
              </a:extLst>
            </p:cNvPr>
            <p:cNvSpPr>
              <a:spLocks/>
            </p:cNvSpPr>
            <p:nvPr/>
          </p:nvSpPr>
          <p:spPr bwMode="auto">
            <a:xfrm>
              <a:off x="6470" y="20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 name="Freeform 94">
              <a:extLst>
                <a:ext uri="{FF2B5EF4-FFF2-40B4-BE49-F238E27FC236}">
                  <a16:creationId xmlns:a16="http://schemas.microsoft.com/office/drawing/2014/main" id="{94BD280B-A0BB-4640-9EA2-5D4DC4ED4234}"/>
                </a:ext>
              </a:extLst>
            </p:cNvPr>
            <p:cNvSpPr>
              <a:spLocks/>
            </p:cNvSpPr>
            <p:nvPr/>
          </p:nvSpPr>
          <p:spPr bwMode="auto">
            <a:xfrm>
              <a:off x="6469" y="206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59" name="TextBox 58">
            <a:extLst>
              <a:ext uri="{FF2B5EF4-FFF2-40B4-BE49-F238E27FC236}">
                <a16:creationId xmlns:a16="http://schemas.microsoft.com/office/drawing/2014/main" id="{DAB0A00D-2117-4B00-8A65-C9F4912095D6}"/>
              </a:ext>
            </a:extLst>
          </p:cNvPr>
          <p:cNvSpPr txBox="1"/>
          <p:nvPr/>
        </p:nvSpPr>
        <p:spPr>
          <a:xfrm>
            <a:off x="1088656" y="3976501"/>
            <a:ext cx="686406" cy="4062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000000"/>
                </a:solidFill>
                <a:effectLst/>
                <a:uLnTx/>
                <a:uFillTx/>
              </a:rPr>
              <a:t>DBA</a:t>
            </a:r>
          </a:p>
        </p:txBody>
      </p:sp>
      <p:sp>
        <p:nvSpPr>
          <p:cNvPr id="60" name="Right Arrow 118">
            <a:extLst>
              <a:ext uri="{FF2B5EF4-FFF2-40B4-BE49-F238E27FC236}">
                <a16:creationId xmlns:a16="http://schemas.microsoft.com/office/drawing/2014/main" id="{271BD203-9A3A-43A8-86F4-7681A3842BA3}"/>
              </a:ext>
            </a:extLst>
          </p:cNvPr>
          <p:cNvSpPr/>
          <p:nvPr/>
        </p:nvSpPr>
        <p:spPr>
          <a:xfrm>
            <a:off x="2212443" y="1689580"/>
            <a:ext cx="5320791" cy="997818"/>
          </a:xfrm>
          <a:prstGeom prst="rightArrow">
            <a:avLst/>
          </a:prstGeom>
          <a:solidFill>
            <a:srgbClr val="0072C6"/>
          </a:solidFill>
          <a:ln w="10795" cap="flat" cmpd="sng" algn="ctr">
            <a:solidFill>
              <a:srgbClr val="0072C6">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4. </a:t>
            </a:r>
            <a:r>
              <a:rPr lang="en-US" sz="2448" kern="0" dirty="0">
                <a:solidFill>
                  <a:srgbClr val="FFFFFF"/>
                </a:solidFill>
                <a:latin typeface="Segoe UI"/>
              </a:rPr>
              <a:t>Es</a:t>
            </a:r>
            <a:r>
              <a:rPr kumimoji="0" lang="en-US" sz="2448" b="0" i="0" u="none" strike="noStrike" kern="0" cap="none" spc="0" normalizeH="0" baseline="0" noProof="0" dirty="0" err="1">
                <a:ln>
                  <a:noFill/>
                </a:ln>
                <a:solidFill>
                  <a:srgbClr val="FFFFFF"/>
                </a:solidFill>
                <a:effectLst/>
                <a:uLnTx/>
                <a:uFillTx/>
                <a:latin typeface="Segoe UI"/>
                <a:ea typeface="+mn-ea"/>
                <a:cs typeface="+mn-cs"/>
              </a:rPr>
              <a:t>tablish</a:t>
            </a:r>
            <a:r>
              <a:rPr kumimoji="0" lang="en-US" sz="2448" b="0" i="0" u="none" strike="noStrike" kern="0" cap="none" spc="0" normalizeH="0" baseline="0" noProof="0" dirty="0">
                <a:ln>
                  <a:noFill/>
                </a:ln>
                <a:solidFill>
                  <a:srgbClr val="FFFFFF"/>
                </a:solidFill>
                <a:effectLst/>
                <a:uLnTx/>
                <a:uFillTx/>
                <a:latin typeface="Segoe UI"/>
                <a:ea typeface="+mn-ea"/>
                <a:cs typeface="+mn-cs"/>
              </a:rPr>
              <a:t> metadata</a:t>
            </a:r>
          </a:p>
        </p:txBody>
      </p:sp>
      <p:pic>
        <p:nvPicPr>
          <p:cNvPr id="61" name="Picture 60">
            <a:extLst>
              <a:ext uri="{FF2B5EF4-FFF2-40B4-BE49-F238E27FC236}">
                <a16:creationId xmlns:a16="http://schemas.microsoft.com/office/drawing/2014/main" id="{F263E266-1A1C-4F69-9A29-AC3A42D31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9517" y="1452877"/>
            <a:ext cx="881524" cy="1297301"/>
          </a:xfrm>
          <a:prstGeom prst="rect">
            <a:avLst/>
          </a:prstGeom>
        </p:spPr>
      </p:pic>
      <p:sp>
        <p:nvSpPr>
          <p:cNvPr id="62" name="Rectangle 61">
            <a:extLst>
              <a:ext uri="{FF2B5EF4-FFF2-40B4-BE49-F238E27FC236}">
                <a16:creationId xmlns:a16="http://schemas.microsoft.com/office/drawing/2014/main" id="{2956FEB3-0C1A-46E1-B5A3-BC7DE5B083C8}"/>
              </a:ext>
            </a:extLst>
          </p:cNvPr>
          <p:cNvSpPr/>
          <p:nvPr/>
        </p:nvSpPr>
        <p:spPr>
          <a:xfrm>
            <a:off x="8799169" y="2442028"/>
            <a:ext cx="1169291" cy="382308"/>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Database</a:t>
            </a:r>
            <a:endParaRPr kumimoji="0" lang="en-US" sz="1836" b="0" i="0" u="none" strike="noStrike" kern="0" cap="none" spc="0" normalizeH="0" baseline="0" noProof="0" dirty="0">
              <a:ln>
                <a:noFill/>
              </a:ln>
              <a:solidFill>
                <a:srgbClr val="000000"/>
              </a:solidFill>
              <a:effectLst/>
              <a:uLnTx/>
              <a:uFillTx/>
            </a:endParaRPr>
          </a:p>
        </p:txBody>
      </p:sp>
      <p:sp>
        <p:nvSpPr>
          <p:cNvPr id="63" name="Rectangle 62">
            <a:extLst>
              <a:ext uri="{FF2B5EF4-FFF2-40B4-BE49-F238E27FC236}">
                <a16:creationId xmlns:a16="http://schemas.microsoft.com/office/drawing/2014/main" id="{863A5259-1C47-4C23-A0B5-30852139641A}"/>
              </a:ext>
            </a:extLst>
          </p:cNvPr>
          <p:cNvSpPr/>
          <p:nvPr/>
        </p:nvSpPr>
        <p:spPr>
          <a:xfrm>
            <a:off x="8784065" y="1589263"/>
            <a:ext cx="1210360" cy="67044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Encrypted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rgbClr val="000000"/>
                </a:solidFill>
                <a:effectLst/>
                <a:uLnTx/>
                <a:uFillTx/>
              </a:rPr>
              <a:t>CEK</a:t>
            </a:r>
            <a:endParaRPr kumimoji="0" lang="en-US" sz="1836" b="0" i="0" u="none" strike="noStrike" kern="0" cap="none" spc="0" normalizeH="0" baseline="0" noProof="0" dirty="0">
              <a:ln>
                <a:noFill/>
              </a:ln>
              <a:solidFill>
                <a:srgbClr val="000000"/>
              </a:solidFill>
              <a:effectLst/>
              <a:uLnTx/>
              <a:uFillTx/>
            </a:endParaRPr>
          </a:p>
        </p:txBody>
      </p:sp>
      <p:sp>
        <p:nvSpPr>
          <p:cNvPr id="64" name="TextBox 63">
            <a:extLst>
              <a:ext uri="{FF2B5EF4-FFF2-40B4-BE49-F238E27FC236}">
                <a16:creationId xmlns:a16="http://schemas.microsoft.com/office/drawing/2014/main" id="{E9B17107-CCF4-4918-B331-9BB7CC3BA84D}"/>
              </a:ext>
            </a:extLst>
          </p:cNvPr>
          <p:cNvSpPr txBox="1"/>
          <p:nvPr/>
        </p:nvSpPr>
        <p:spPr>
          <a:xfrm>
            <a:off x="2377006" y="2533012"/>
            <a:ext cx="8234685" cy="4913973"/>
          </a:xfrm>
          <a:prstGeom prst="rect">
            <a:avLst/>
          </a:prstGeom>
          <a:noFill/>
        </p:spPr>
        <p:txBody>
          <a:bodyPr wrap="none" lIns="182880" tIns="146304" rIns="182880" bIns="146304" rtlCol="0">
            <a:noAutofit/>
          </a:bodyPr>
          <a:lstStyle/>
          <a:p>
            <a:r>
              <a:rPr lang="en-US" sz="1600" dirty="0">
                <a:solidFill>
                  <a:srgbClr val="0000FF"/>
                </a:solidFill>
                <a:highlight>
                  <a:srgbClr val="FFFFFF"/>
                </a:highlight>
                <a:latin typeface="Consolas" panose="020B0609020204030204" pitchFamily="49" charset="0"/>
              </a:rPr>
              <a:t>CREATE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TABLE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dbo</a:t>
            </a:r>
            <a:r>
              <a:rPr lang="en-US" sz="1600" dirty="0">
                <a:solidFill>
                  <a:srgbClr val="00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[Suppliers]</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SupplierID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int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SupplierName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nvarchar</a:t>
            </a:r>
            <a:r>
              <a:rPr lang="en-US" sz="1600" dirty="0">
                <a:solidFill>
                  <a:srgbClr val="00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100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COLLATE</a:t>
            </a:r>
            <a:r>
              <a:rPr lang="en-US" sz="1600" dirty="0">
                <a:solidFill>
                  <a:srgbClr val="000000"/>
                </a:solidFill>
                <a:highlight>
                  <a:srgbClr val="FFFFFF"/>
                </a:highlight>
                <a:latin typeface="Consolas" panose="020B0609020204030204" pitchFamily="49" charset="0"/>
              </a:rPr>
              <a:t> Latin1_General_100_BIN2 </a:t>
            </a:r>
          </a:p>
          <a:p>
            <a:r>
              <a:rPr lang="en-US" sz="1600" dirty="0">
                <a:solidFill>
                  <a:srgbClr val="0000FF"/>
                </a:solidFill>
                <a:highlight>
                  <a:srgbClr val="FFFFFF"/>
                </a:highlight>
                <a:latin typeface="Consolas" panose="020B0609020204030204" pitchFamily="49" charset="0"/>
              </a:rPr>
              <a:t>ENCRYPTED</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WITH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COLUMN_ENCRYPTION_KEY</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[CEK_Auto1]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p>
          <a:p>
            <a:r>
              <a:rPr lang="en-US" sz="1600" dirty="0">
                <a:solidFill>
                  <a:srgbClr val="0000FF"/>
                </a:solidFill>
                <a:highlight>
                  <a:srgbClr val="FFFFFF"/>
                </a:highlight>
                <a:latin typeface="Consolas" panose="020B0609020204030204" pitchFamily="49" charset="0"/>
              </a:rPr>
              <a:t>ENCRYPTION_TYPE</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Randomized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p>
          <a:p>
            <a:r>
              <a:rPr lang="en-US" sz="1600" dirty="0">
                <a:solidFill>
                  <a:srgbClr val="0000FF"/>
                </a:solidFill>
                <a:highlight>
                  <a:srgbClr val="FFFFFF"/>
                </a:highlight>
                <a:latin typeface="Consolas" panose="020B0609020204030204" pitchFamily="49" charset="0"/>
              </a:rPr>
              <a:t>ALGORITHM</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'AEAD_AES_256_CBC_HMAC_SHA_256'</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SupplierReference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nvarchar</a:t>
            </a:r>
            <a:r>
              <a:rPr lang="en-US" sz="1600" dirty="0">
                <a:solidFill>
                  <a:srgbClr val="00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20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COLLATE</a:t>
            </a:r>
            <a:r>
              <a:rPr lang="en-US" sz="1600" dirty="0">
                <a:solidFill>
                  <a:srgbClr val="000000"/>
                </a:solidFill>
                <a:highlight>
                  <a:srgbClr val="FFFFFF"/>
                </a:highlight>
                <a:latin typeface="Consolas" panose="020B0609020204030204" pitchFamily="49" charset="0"/>
              </a:rPr>
              <a:t> Latin1_General_100_BIN2 </a:t>
            </a:r>
          </a:p>
          <a:p>
            <a:r>
              <a:rPr lang="en-US" sz="1600" dirty="0">
                <a:solidFill>
                  <a:srgbClr val="0000FF"/>
                </a:solidFill>
                <a:highlight>
                  <a:srgbClr val="FFFFFF"/>
                </a:highlight>
                <a:latin typeface="Consolas" panose="020B0609020204030204" pitchFamily="49" charset="0"/>
              </a:rPr>
              <a:t>ENCRYPTED</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WITH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COLUMN_ENCRYPTION_KEY</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[CEK_Auto1]</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ENCRYPTION_TYPE</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Deterministic</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p>
          <a:p>
            <a:r>
              <a:rPr lang="en-US" sz="1600" dirty="0">
                <a:solidFill>
                  <a:srgbClr val="0000FF"/>
                </a:solidFill>
                <a:highlight>
                  <a:srgbClr val="FFFFFF"/>
                </a:highlight>
                <a:latin typeface="Consolas" panose="020B0609020204030204" pitchFamily="49" charset="0"/>
              </a:rPr>
              <a:t>ALGORITHM</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'AEAD_AES_256_CBC_HMAC_SHA_256'</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BankAccountName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nvarchar</a:t>
            </a:r>
            <a:r>
              <a:rPr lang="en-US" sz="1600" dirty="0">
                <a:solidFill>
                  <a:srgbClr val="00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50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BankAccountNumber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nvarchar</a:t>
            </a:r>
            <a:r>
              <a:rPr lang="en-US" sz="1600" dirty="0">
                <a:solidFill>
                  <a:srgbClr val="00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20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PaymentDays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int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ON</a:t>
            </a:r>
            <a:r>
              <a:rPr lang="en-US" sz="1600" dirty="0">
                <a:solidFill>
                  <a:srgbClr val="000000"/>
                </a:solidFill>
                <a:highlight>
                  <a:srgbClr val="FFFFFF"/>
                </a:highlight>
                <a:latin typeface="Consolas" panose="020B0609020204030204" pitchFamily="49" charset="0"/>
              </a:rPr>
              <a:t> [PRIMARY]</a:t>
            </a:r>
            <a:endParaRPr lang="en-US" sz="1600"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Rectangle 64">
            <a:extLst>
              <a:ext uri="{FF2B5EF4-FFF2-40B4-BE49-F238E27FC236}">
                <a16:creationId xmlns:a16="http://schemas.microsoft.com/office/drawing/2014/main" id="{8E3A9E32-AF93-41DD-9735-7BAA7F82BE44}"/>
              </a:ext>
            </a:extLst>
          </p:cNvPr>
          <p:cNvSpPr/>
          <p:nvPr/>
        </p:nvSpPr>
        <p:spPr bwMode="auto">
          <a:xfrm>
            <a:off x="4414789" y="3645023"/>
            <a:ext cx="4159118" cy="277259"/>
          </a:xfrm>
          <a:prstGeom prst="rect">
            <a:avLst/>
          </a:prstGeom>
          <a:solidFill>
            <a:srgbClr val="FFFF00">
              <a:alpha val="3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B25ADC2-141D-460F-9B9F-6B06916E8CF8}"/>
              </a:ext>
            </a:extLst>
          </p:cNvPr>
          <p:cNvSpPr/>
          <p:nvPr/>
        </p:nvSpPr>
        <p:spPr bwMode="auto">
          <a:xfrm>
            <a:off x="2492240" y="3922282"/>
            <a:ext cx="4159118" cy="277259"/>
          </a:xfrm>
          <a:prstGeom prst="rect">
            <a:avLst/>
          </a:prstGeom>
          <a:solidFill>
            <a:srgbClr val="FFFF00">
              <a:alpha val="3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F76DBBEF-0D28-407E-9B60-331DA8DD33DB}"/>
              </a:ext>
            </a:extLst>
          </p:cNvPr>
          <p:cNvSpPr/>
          <p:nvPr/>
        </p:nvSpPr>
        <p:spPr bwMode="auto">
          <a:xfrm>
            <a:off x="2492240" y="4167426"/>
            <a:ext cx="4899470" cy="277259"/>
          </a:xfrm>
          <a:prstGeom prst="rect">
            <a:avLst/>
          </a:prstGeom>
          <a:solidFill>
            <a:srgbClr val="FFFF00">
              <a:alpha val="3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461066EA-BCDE-4A58-AB5A-6E74161D80A8}"/>
              </a:ext>
            </a:extLst>
          </p:cNvPr>
          <p:cNvSpPr/>
          <p:nvPr/>
        </p:nvSpPr>
        <p:spPr bwMode="auto">
          <a:xfrm>
            <a:off x="4414789" y="4847792"/>
            <a:ext cx="4159118" cy="277259"/>
          </a:xfrm>
          <a:prstGeom prst="rect">
            <a:avLst/>
          </a:prstGeom>
          <a:solidFill>
            <a:srgbClr val="FFFF00">
              <a:alpha val="3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8A2D8CA-46E4-41BE-AD07-A028D6278A86}"/>
              </a:ext>
            </a:extLst>
          </p:cNvPr>
          <p:cNvSpPr/>
          <p:nvPr/>
        </p:nvSpPr>
        <p:spPr bwMode="auto">
          <a:xfrm>
            <a:off x="2492240" y="5092936"/>
            <a:ext cx="4159118" cy="277259"/>
          </a:xfrm>
          <a:prstGeom prst="rect">
            <a:avLst/>
          </a:prstGeom>
          <a:solidFill>
            <a:srgbClr val="FFFF00">
              <a:alpha val="3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FBB58C6D-15E0-4CF4-A6F0-682DE8B2C8EC}"/>
              </a:ext>
            </a:extLst>
          </p:cNvPr>
          <p:cNvSpPr/>
          <p:nvPr/>
        </p:nvSpPr>
        <p:spPr bwMode="auto">
          <a:xfrm>
            <a:off x="2492240" y="5370195"/>
            <a:ext cx="4899470" cy="277259"/>
          </a:xfrm>
          <a:prstGeom prst="rect">
            <a:avLst/>
          </a:prstGeom>
          <a:solidFill>
            <a:srgbClr val="FFFF00">
              <a:alpha val="3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71" name="Group 70">
            <a:extLst>
              <a:ext uri="{FF2B5EF4-FFF2-40B4-BE49-F238E27FC236}">
                <a16:creationId xmlns:a16="http://schemas.microsoft.com/office/drawing/2014/main" id="{63EAD03A-F9B6-415F-B07F-0B92777F1D43}"/>
              </a:ext>
            </a:extLst>
          </p:cNvPr>
          <p:cNvGrpSpPr/>
          <p:nvPr/>
        </p:nvGrpSpPr>
        <p:grpSpPr>
          <a:xfrm>
            <a:off x="9994425" y="1552729"/>
            <a:ext cx="590224" cy="657381"/>
            <a:chOff x="7103231" y="3286369"/>
            <a:chExt cx="578704" cy="644550"/>
          </a:xfrm>
        </p:grpSpPr>
        <p:pic>
          <p:nvPicPr>
            <p:cNvPr id="72" name="Picture 71">
              <a:extLst>
                <a:ext uri="{FF2B5EF4-FFF2-40B4-BE49-F238E27FC236}">
                  <a16:creationId xmlns:a16="http://schemas.microsoft.com/office/drawing/2014/main" id="{C5C94AF0-0DFF-438E-8341-3127B55BC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231" y="3286369"/>
              <a:ext cx="522125" cy="644550"/>
            </a:xfrm>
            <a:prstGeom prst="rect">
              <a:avLst/>
            </a:prstGeom>
          </p:spPr>
        </p:pic>
        <p:pic>
          <p:nvPicPr>
            <p:cNvPr id="73" name="Picture 72">
              <a:extLst>
                <a:ext uri="{FF2B5EF4-FFF2-40B4-BE49-F238E27FC236}">
                  <a16:creationId xmlns:a16="http://schemas.microsoft.com/office/drawing/2014/main" id="{051C5387-FF3F-46BB-BC17-C1433003E9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6769" y="3347658"/>
              <a:ext cx="555166" cy="572432"/>
            </a:xfrm>
            <a:prstGeom prst="rect">
              <a:avLst/>
            </a:prstGeom>
          </p:spPr>
        </p:pic>
      </p:grpSp>
    </p:spTree>
    <p:extLst>
      <p:ext uri="{BB962C8B-B14F-4D97-AF65-F5344CB8AC3E}">
        <p14:creationId xmlns:p14="http://schemas.microsoft.com/office/powerpoint/2010/main" val="43036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p:bldP spid="6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en-US" altLang="zh-TW" cap="none" dirty="0">
                <a:solidFill>
                  <a:srgbClr val="000000"/>
                </a:solidFill>
              </a:rPr>
              <a:t>Always</a:t>
            </a:r>
            <a:r>
              <a:rPr lang="en-US" altLang="zh-TW" dirty="0">
                <a:solidFill>
                  <a:srgbClr val="000000"/>
                </a:solidFill>
              </a:rPr>
              <a:t> </a:t>
            </a:r>
            <a:r>
              <a:rPr lang="en-US" altLang="zh-TW" cap="none" dirty="0">
                <a:solidFill>
                  <a:srgbClr val="000000"/>
                </a:solidFill>
              </a:rPr>
              <a:t>Encrypted</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32654" y="1804894"/>
            <a:ext cx="10554447" cy="181588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800" dirty="0">
                <a:solidFill>
                  <a:prstClr val="black"/>
                </a:solidFill>
                <a:latin typeface="Calibri"/>
              </a:rPr>
              <a:t>連接字串中啟用一律加密 </a:t>
            </a:r>
            <a:r>
              <a:rPr lang="en-US" altLang="zh-TW" sz="2800" dirty="0"/>
              <a:t>Column Encryption Setting=Enabled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800" dirty="0">
                <a:solidFill>
                  <a:prstClr val="black"/>
                </a:solidFill>
                <a:latin typeface="Calibri"/>
              </a:rPr>
              <a:t>確認資料已加密</a:t>
            </a:r>
            <a:endParaRPr lang="en-US" altLang="zh-TW" sz="2800"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endParaRPr kumimoji="0" lang="en-US" altLang="zh-TW"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3">
            <a:extLst>
              <a:ext uri="{FF2B5EF4-FFF2-40B4-BE49-F238E27FC236}">
                <a16:creationId xmlns:a16="http://schemas.microsoft.com/office/drawing/2014/main" id="{A630830D-9AE2-4509-9D1C-F55268918A1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您現在可以在加密的資料行中看到純文字資料。</a:t>
            </a:r>
            <a:endParaRPr kumimoji="0" lang="zh-TW" altLang="zh-TW"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r>
              <a:rPr kumimoji="0" lang="zh-TW" altLang="zh-TW" sz="127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9B02E03-606C-477A-84D0-5DA8938F52BA}"/>
              </a:ext>
            </a:extLst>
          </p:cNvPr>
          <p:cNvPicPr>
            <a:picLocks noChangeAspect="1"/>
          </p:cNvPicPr>
          <p:nvPr/>
        </p:nvPicPr>
        <p:blipFill>
          <a:blip r:embed="rId3"/>
          <a:stretch>
            <a:fillRect/>
          </a:stretch>
        </p:blipFill>
        <p:spPr>
          <a:xfrm>
            <a:off x="880782" y="3213962"/>
            <a:ext cx="10254734" cy="2702743"/>
          </a:xfrm>
          <a:prstGeom prst="rect">
            <a:avLst/>
          </a:prstGeom>
        </p:spPr>
      </p:pic>
    </p:spTree>
    <p:extLst>
      <p:ext uri="{BB962C8B-B14F-4D97-AF65-F5344CB8AC3E}">
        <p14:creationId xmlns:p14="http://schemas.microsoft.com/office/powerpoint/2010/main" val="2261303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673454"/>
          </a:xfrm>
        </p:spPr>
        <p:txBody>
          <a:bodyPr/>
          <a:lstStyle/>
          <a:p>
            <a:endParaRPr lang="en-US"/>
          </a:p>
        </p:txBody>
      </p:sp>
      <p:sp>
        <p:nvSpPr>
          <p:cNvPr id="3" name="Title 2"/>
          <p:cNvSpPr>
            <a:spLocks noGrp="1"/>
          </p:cNvSpPr>
          <p:nvPr>
            <p:ph type="title"/>
          </p:nvPr>
        </p:nvSpPr>
        <p:spPr/>
        <p:txBody>
          <a:bodyPr/>
          <a:lstStyle/>
          <a:p>
            <a:endParaRPr lang="en-US" dirty="0"/>
          </a:p>
        </p:txBody>
      </p:sp>
      <p:graphicFrame>
        <p:nvGraphicFramePr>
          <p:cNvPr id="5" name="Table 4"/>
          <p:cNvGraphicFramePr>
            <a:graphicFrameLocks noGrp="1"/>
          </p:cNvGraphicFramePr>
          <p:nvPr/>
        </p:nvGraphicFramePr>
        <p:xfrm>
          <a:off x="6008460" y="5126306"/>
          <a:ext cx="4051212" cy="1097252"/>
        </p:xfrm>
        <a:graphic>
          <a:graphicData uri="http://schemas.openxmlformats.org/drawingml/2006/table">
            <a:tbl>
              <a:tblPr firstRow="1">
                <a:solidFill>
                  <a:srgbClr val="002050">
                    <a:tint val="65000"/>
                  </a:srgbClr>
                </a:solidFill>
                <a:effectLst/>
              </a:tblPr>
              <a:tblGrid>
                <a:gridCol w="762864">
                  <a:extLst>
                    <a:ext uri="{9D8B030D-6E8A-4147-A177-3AD203B41FA5}">
                      <a16:colId xmlns:a16="http://schemas.microsoft.com/office/drawing/2014/main" val="20000"/>
                    </a:ext>
                  </a:extLst>
                </a:gridCol>
                <a:gridCol w="970330">
                  <a:extLst>
                    <a:ext uri="{9D8B030D-6E8A-4147-A177-3AD203B41FA5}">
                      <a16:colId xmlns:a16="http://schemas.microsoft.com/office/drawing/2014/main" val="20002"/>
                    </a:ext>
                  </a:extLst>
                </a:gridCol>
                <a:gridCol w="1065022">
                  <a:extLst>
                    <a:ext uri="{9D8B030D-6E8A-4147-A177-3AD203B41FA5}">
                      <a16:colId xmlns:a16="http://schemas.microsoft.com/office/drawing/2014/main" val="20003"/>
                    </a:ext>
                  </a:extLst>
                </a:gridCol>
                <a:gridCol w="1252996">
                  <a:extLst>
                    <a:ext uri="{9D8B030D-6E8A-4147-A177-3AD203B41FA5}">
                      <a16:colId xmlns:a16="http://schemas.microsoft.com/office/drawing/2014/main" val="20004"/>
                    </a:ext>
                  </a:extLst>
                </a:gridCol>
              </a:tblGrid>
              <a:tr h="6292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t>Column</a:t>
                      </a:r>
                    </a:p>
                  </a:txBody>
                  <a:tcPr marL="91427" marR="91427" marT="45713" marB="45713">
                    <a:lnL w="9525" cap="flat" cmpd="sng" algn="ctr">
                      <a:solidFill>
                        <a:srgbClr val="002050"/>
                      </a:solidFill>
                      <a:prstDash val="solid"/>
                    </a:lnL>
                    <a:lnR>
                      <a:noFill/>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t>Encrypted CEK Value</a:t>
                      </a:r>
                    </a:p>
                  </a:txBody>
                  <a:tcPr marL="91427" marR="91427" marT="45713" marB="45713">
                    <a:lnL>
                      <a:noFill/>
                    </a:lnL>
                    <a:lnR>
                      <a:noFill/>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t>CMK Store Provider Name</a:t>
                      </a:r>
                    </a:p>
                  </a:txBody>
                  <a:tcPr marL="91427" marR="91427" marT="45713" marB="45713">
                    <a:lnL>
                      <a:noFill/>
                    </a:lnL>
                    <a:lnR>
                      <a:noFill/>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t>CMK Path</a:t>
                      </a:r>
                    </a:p>
                  </a:txBody>
                  <a:tcPr marL="91427" marR="91427" marT="45713" marB="45713">
                    <a:lnL>
                      <a:noFill/>
                    </a:lnL>
                    <a:lnR w="9525" cap="flat" cmpd="sng" algn="ctr">
                      <a:solidFill>
                        <a:srgbClr val="002050"/>
                      </a:solidFill>
                      <a:prstDash val="solid"/>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extLst>
                  <a:ext uri="{0D108BD9-81ED-4DB2-BD59-A6C34878D82A}">
                    <a16:rowId xmlns:a16="http://schemas.microsoft.com/office/drawing/2014/main" val="10000"/>
                  </a:ext>
                </a:extLst>
              </a:tr>
              <a:tr h="44999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dirty="0"/>
                        <a:t>@Name</a:t>
                      </a:r>
                    </a:p>
                  </a:txBody>
                  <a:tcPr marL="91427" marR="91427"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marL="91427" marR="91427"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CERTIFICATE_STORE</a:t>
                      </a:r>
                    </a:p>
                  </a:txBody>
                  <a:tcPr marL="91427" marR="91427"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Current User/ My/f2260…</a:t>
                      </a:r>
                    </a:p>
                  </a:txBody>
                  <a:tcPr marL="91427" marR="91427"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5986834" y="2906086"/>
          <a:ext cx="3673669" cy="1131001"/>
        </p:xfrm>
        <a:graphic>
          <a:graphicData uri="http://schemas.openxmlformats.org/drawingml/2006/table">
            <a:tbl>
              <a:tblPr firstRow="1">
                <a:solidFill>
                  <a:srgbClr val="002050">
                    <a:tint val="65000"/>
                  </a:srgbClr>
                </a:solidFill>
                <a:effectLst/>
              </a:tblPr>
              <a:tblGrid>
                <a:gridCol w="691771">
                  <a:extLst>
                    <a:ext uri="{9D8B030D-6E8A-4147-A177-3AD203B41FA5}">
                      <a16:colId xmlns:a16="http://schemas.microsoft.com/office/drawing/2014/main" val="20000"/>
                    </a:ext>
                  </a:extLst>
                </a:gridCol>
                <a:gridCol w="879902">
                  <a:extLst>
                    <a:ext uri="{9D8B030D-6E8A-4147-A177-3AD203B41FA5}">
                      <a16:colId xmlns:a16="http://schemas.microsoft.com/office/drawing/2014/main" val="20002"/>
                    </a:ext>
                  </a:extLst>
                </a:gridCol>
                <a:gridCol w="965770">
                  <a:extLst>
                    <a:ext uri="{9D8B030D-6E8A-4147-A177-3AD203B41FA5}">
                      <a16:colId xmlns:a16="http://schemas.microsoft.com/office/drawing/2014/main" val="20003"/>
                    </a:ext>
                  </a:extLst>
                </a:gridCol>
                <a:gridCol w="1136226">
                  <a:extLst>
                    <a:ext uri="{9D8B030D-6E8A-4147-A177-3AD203B41FA5}">
                      <a16:colId xmlns:a16="http://schemas.microsoft.com/office/drawing/2014/main" val="20004"/>
                    </a:ext>
                  </a:extLst>
                </a:gridCol>
              </a:tblGrid>
              <a:tr h="639989">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t>Param</a:t>
                      </a:r>
                    </a:p>
                  </a:txBody>
                  <a:tcPr marL="91427" marR="91427" marT="45713" marB="45713">
                    <a:lnL w="9525" cap="flat" cmpd="sng" algn="ctr">
                      <a:solidFill>
                        <a:srgbClr val="002050"/>
                      </a:solidFill>
                      <a:prstDash val="solid"/>
                    </a:lnL>
                    <a:lnR>
                      <a:noFill/>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t>Encrypted CEK Value</a:t>
                      </a:r>
                    </a:p>
                  </a:txBody>
                  <a:tcPr marL="91427" marR="91427" marT="45713" marB="45713">
                    <a:lnL>
                      <a:noFill/>
                    </a:lnL>
                    <a:lnR>
                      <a:noFill/>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t>CMK Store Provider Name</a:t>
                      </a:r>
                    </a:p>
                  </a:txBody>
                  <a:tcPr marL="91427" marR="91427" marT="45713" marB="45713">
                    <a:lnL>
                      <a:noFill/>
                    </a:lnL>
                    <a:lnR>
                      <a:noFill/>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200" dirty="0"/>
                        <a:t>CMK Path</a:t>
                      </a:r>
                    </a:p>
                  </a:txBody>
                  <a:tcPr marL="91427" marR="91427" marT="45713" marB="45713">
                    <a:lnL>
                      <a:noFill/>
                    </a:lnL>
                    <a:lnR w="9525" cap="flat" cmpd="sng" algn="ctr">
                      <a:solidFill>
                        <a:srgbClr val="002050"/>
                      </a:solidFill>
                      <a:prstDash val="solid"/>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extLst>
                  <a:ext uri="{0D108BD9-81ED-4DB2-BD59-A6C34878D82A}">
                    <a16:rowId xmlns:a16="http://schemas.microsoft.com/office/drawing/2014/main" val="10000"/>
                  </a:ext>
                </a:extLst>
              </a:tr>
              <a:tr h="49093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dirty="0"/>
                        <a:t>@SSN</a:t>
                      </a:r>
                    </a:p>
                  </a:txBody>
                  <a:tcPr marL="91427" marR="91427"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marL="91427" marR="91427"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CERTIFICATE_STORE</a:t>
                      </a:r>
                    </a:p>
                  </a:txBody>
                  <a:tcPr marL="91427" marR="91427"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Current User/ My/f2260…</a:t>
                      </a:r>
                    </a:p>
                  </a:txBody>
                  <a:tcPr marL="91427" marR="91427"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5681607" y="2657136"/>
            <a:ext cx="23185" cy="4008368"/>
          </a:xfrm>
          <a:prstGeom prst="line">
            <a:avLst/>
          </a:prstGeom>
          <a:noFill/>
          <a:ln w="38100" cap="flat" cmpd="sng" algn="ctr">
            <a:solidFill>
              <a:srgbClr val="FFFFFF"/>
            </a:solidFill>
            <a:prstDash val="dash"/>
          </a:ln>
          <a:effectLst/>
        </p:spPr>
      </p:cxnSp>
      <p:cxnSp>
        <p:nvCxnSpPr>
          <p:cNvPr id="8" name="Straight Arrow Connector 7"/>
          <p:cNvCxnSpPr/>
          <p:nvPr/>
        </p:nvCxnSpPr>
        <p:spPr>
          <a:xfrm flipV="1">
            <a:off x="3292117" y="3227774"/>
            <a:ext cx="526694" cy="1074"/>
          </a:xfrm>
          <a:prstGeom prst="straightConnector1">
            <a:avLst/>
          </a:prstGeom>
          <a:noFill/>
          <a:ln w="76200" cap="flat" cmpd="sng" algn="ctr">
            <a:solidFill>
              <a:srgbClr val="002050"/>
            </a:solidFill>
            <a:prstDash val="solid"/>
            <a:headEnd type="none" w="med" len="med"/>
            <a:tailEnd type="triangle" w="med" len="med"/>
          </a:ln>
          <a:effectLst/>
        </p:spPr>
      </p:cxnSp>
      <p:cxnSp>
        <p:nvCxnSpPr>
          <p:cNvPr id="9" name="Straight Arrow Connector 8"/>
          <p:cNvCxnSpPr/>
          <p:nvPr/>
        </p:nvCxnSpPr>
        <p:spPr>
          <a:xfrm flipV="1">
            <a:off x="5370560" y="2708095"/>
            <a:ext cx="521825" cy="4949"/>
          </a:xfrm>
          <a:prstGeom prst="straightConnector1">
            <a:avLst/>
          </a:prstGeom>
          <a:noFill/>
          <a:ln w="76200" cap="flat" cmpd="sng" algn="ctr">
            <a:solidFill>
              <a:srgbClr val="002050"/>
            </a:solidFill>
            <a:prstDash val="solid"/>
            <a:headEnd type="none" w="med" len="med"/>
            <a:tailEnd type="triangle" w="med" len="med"/>
          </a:ln>
          <a:effectLst/>
        </p:spPr>
      </p:cxnSp>
      <p:cxnSp>
        <p:nvCxnSpPr>
          <p:cNvPr id="10" name="Straight Arrow Connector 9"/>
          <p:cNvCxnSpPr/>
          <p:nvPr/>
        </p:nvCxnSpPr>
        <p:spPr>
          <a:xfrm flipV="1">
            <a:off x="5370559" y="4528115"/>
            <a:ext cx="521825" cy="4949"/>
          </a:xfrm>
          <a:prstGeom prst="straightConnector1">
            <a:avLst/>
          </a:prstGeom>
          <a:noFill/>
          <a:ln w="76200" cap="flat" cmpd="sng" algn="ctr">
            <a:solidFill>
              <a:srgbClr val="002050"/>
            </a:solidFill>
            <a:prstDash val="solid"/>
            <a:headEnd type="none" w="med" len="med"/>
            <a:tailEnd type="triangle" w="med" len="med"/>
          </a:ln>
          <a:effectLst/>
        </p:spPr>
      </p:cxnSp>
      <p:cxnSp>
        <p:nvCxnSpPr>
          <p:cNvPr id="11" name="Straight Arrow Connector 10"/>
          <p:cNvCxnSpPr/>
          <p:nvPr/>
        </p:nvCxnSpPr>
        <p:spPr>
          <a:xfrm flipH="1" flipV="1">
            <a:off x="5344770" y="3680899"/>
            <a:ext cx="521825" cy="4949"/>
          </a:xfrm>
          <a:prstGeom prst="straightConnector1">
            <a:avLst/>
          </a:prstGeom>
          <a:noFill/>
          <a:ln w="76200" cap="flat" cmpd="sng" algn="ctr">
            <a:solidFill>
              <a:srgbClr val="002050"/>
            </a:solidFill>
            <a:prstDash val="solid"/>
            <a:headEnd type="none" w="med" len="med"/>
            <a:tailEnd type="triangle" w="med" len="med"/>
          </a:ln>
          <a:effectLst/>
        </p:spPr>
      </p:cxnSp>
      <p:sp>
        <p:nvSpPr>
          <p:cNvPr id="12" name="Rectangle 11"/>
          <p:cNvSpPr/>
          <p:nvPr/>
        </p:nvSpPr>
        <p:spPr>
          <a:xfrm>
            <a:off x="5984998" y="4076285"/>
            <a:ext cx="4573663" cy="635174"/>
          </a:xfrm>
          <a:prstGeom prst="rect">
            <a:avLst/>
          </a:prstGeom>
          <a:solidFill>
            <a:srgbClr val="FFFFFF"/>
          </a:solidFill>
        </p:spPr>
        <p:txBody>
          <a:bodyPr wrap="square">
            <a:spAutoFit/>
          </a:bodyPr>
          <a:lstStyle/>
          <a:p>
            <a:pPr defTabSz="896386">
              <a:defRPr/>
            </a:pPr>
            <a:r>
              <a:rPr lang="en-US" sz="1176" kern="0" dirty="0">
                <a:solidFill>
                  <a:srgbClr val="0000FF"/>
                </a:solidFill>
                <a:latin typeface="Consolas" panose="020B0609020204030204" pitchFamily="49" charset="0"/>
              </a:rPr>
              <a:t>EXEC</a:t>
            </a:r>
            <a:r>
              <a:rPr lang="en-US" sz="1176" kern="0" dirty="0">
                <a:solidFill>
                  <a:prstClr val="black"/>
                </a:solidFill>
                <a:latin typeface="Consolas" panose="020B0609020204030204" pitchFamily="49" charset="0"/>
              </a:rPr>
              <a:t> sp_execute_sql</a:t>
            </a:r>
            <a:r>
              <a:rPr lang="en-US" sz="1176" kern="0" dirty="0">
                <a:solidFill>
                  <a:srgbClr val="0000FF"/>
                </a:solidFill>
                <a:latin typeface="Consolas" panose="020B0609020204030204" pitchFamily="49" charset="0"/>
              </a:rPr>
              <a:t> </a:t>
            </a:r>
          </a:p>
          <a:p>
            <a:pPr defTabSz="896386">
              <a:defRPr/>
            </a:pPr>
            <a:r>
              <a:rPr lang="en-US" sz="1176" kern="0" dirty="0">
                <a:solidFill>
                  <a:srgbClr val="FF0000"/>
                </a:solidFill>
                <a:latin typeface="Consolas" panose="020B0609020204030204" pitchFamily="49" charset="0"/>
              </a:rPr>
              <a:t>N'SELECT * FROM Patients WHERE SSN = @SSN'</a:t>
            </a:r>
          </a:p>
          <a:p>
            <a:pPr defTabSz="896386">
              <a:defRPr/>
            </a:pPr>
            <a:r>
              <a:rPr lang="en-US" sz="1176" kern="0" dirty="0">
                <a:solidFill>
                  <a:srgbClr val="808080"/>
                </a:solidFill>
                <a:latin typeface="Consolas" panose="020B0609020204030204" pitchFamily="49" charset="0"/>
              </a:rPr>
              <a:t>,</a:t>
            </a:r>
            <a:r>
              <a:rPr lang="en-US" sz="1176" kern="0" dirty="0">
                <a:solidFill>
                  <a:prstClr val="black"/>
                </a:solidFill>
                <a:latin typeface="Consolas" panose="020B0609020204030204" pitchFamily="49" charset="0"/>
              </a:rPr>
              <a:t> @params </a:t>
            </a:r>
            <a:r>
              <a:rPr lang="en-US" sz="1176" kern="0" dirty="0">
                <a:solidFill>
                  <a:srgbClr val="808080"/>
                </a:solidFill>
                <a:latin typeface="Consolas" panose="020B0609020204030204" pitchFamily="49" charset="0"/>
              </a:rPr>
              <a:t>=</a:t>
            </a:r>
            <a:r>
              <a:rPr lang="en-US" sz="1176" kern="0" dirty="0">
                <a:solidFill>
                  <a:prstClr val="black"/>
                </a:solidFill>
                <a:latin typeface="Consolas" panose="020B0609020204030204" pitchFamily="49" charset="0"/>
              </a:rPr>
              <a:t> </a:t>
            </a:r>
            <a:r>
              <a:rPr lang="en-US" sz="1176" kern="0" dirty="0">
                <a:solidFill>
                  <a:srgbClr val="FF0000"/>
                </a:solidFill>
                <a:latin typeface="Consolas" panose="020B0609020204030204" pitchFamily="49" charset="0"/>
              </a:rPr>
              <a:t>N'@SSN VARCHAR(11)'</a:t>
            </a:r>
            <a:r>
              <a:rPr lang="en-US" sz="1176" kern="0" dirty="0">
                <a:solidFill>
                  <a:srgbClr val="808080"/>
                </a:solidFill>
                <a:latin typeface="Consolas" panose="020B0609020204030204" pitchFamily="49" charset="0"/>
              </a:rPr>
              <a:t>,</a:t>
            </a:r>
            <a:r>
              <a:rPr lang="en-US" sz="1176" kern="0" dirty="0">
                <a:solidFill>
                  <a:prstClr val="black"/>
                </a:solidFill>
                <a:latin typeface="Consolas" panose="020B0609020204030204" pitchFamily="49" charset="0"/>
              </a:rPr>
              <a:t> @SSN</a:t>
            </a:r>
            <a:r>
              <a:rPr lang="en-US" sz="1176" kern="0" dirty="0">
                <a:solidFill>
                  <a:srgbClr val="808080"/>
                </a:solidFill>
                <a:latin typeface="Consolas" panose="020B0609020204030204" pitchFamily="49" charset="0"/>
              </a:rPr>
              <a:t>=</a:t>
            </a:r>
            <a:r>
              <a:rPr lang="en-US" sz="1176" kern="0" dirty="0">
                <a:solidFill>
                  <a:prstClr val="black"/>
                </a:solidFill>
                <a:latin typeface="Consolas" panose="020B0609020204030204" pitchFamily="49" charset="0"/>
              </a:rPr>
              <a:t>0x7ff654ae6d</a:t>
            </a:r>
          </a:p>
        </p:txBody>
      </p:sp>
      <p:sp>
        <p:nvSpPr>
          <p:cNvPr id="13" name="Rectangle 12"/>
          <p:cNvSpPr/>
          <p:nvPr/>
        </p:nvSpPr>
        <p:spPr>
          <a:xfrm>
            <a:off x="5986834" y="2099287"/>
            <a:ext cx="6095136" cy="633625"/>
          </a:xfrm>
          <a:prstGeom prst="rect">
            <a:avLst/>
          </a:prstGeom>
          <a:noFill/>
        </p:spPr>
        <p:txBody>
          <a:bodyPr>
            <a:spAutoFit/>
          </a:bodyPr>
          <a:lstStyle/>
          <a:p>
            <a:pPr defTabSz="896386">
              <a:defRPr/>
            </a:pPr>
            <a:r>
              <a:rPr lang="en-US" sz="1176" dirty="0">
                <a:solidFill>
                  <a:srgbClr val="0000FF"/>
                </a:solidFill>
                <a:highlight>
                  <a:srgbClr val="FFFFFF"/>
                </a:highlight>
                <a:latin typeface="Consolas" panose="020B0609020204030204" pitchFamily="49" charset="0"/>
              </a:rPr>
              <a:t>exec</a:t>
            </a:r>
            <a:r>
              <a:rPr lang="en-US" sz="1176" dirty="0">
                <a:solidFill>
                  <a:srgbClr val="000000"/>
                </a:solidFill>
                <a:highlight>
                  <a:srgbClr val="FFFFFF"/>
                </a:highlight>
                <a:latin typeface="Consolas" panose="020B0609020204030204" pitchFamily="49" charset="0"/>
              </a:rPr>
              <a:t> </a:t>
            </a:r>
            <a:r>
              <a:rPr lang="en-US" sz="1176" dirty="0" err="1">
                <a:solidFill>
                  <a:srgbClr val="000000"/>
                </a:solidFill>
                <a:highlight>
                  <a:srgbClr val="FFFFFF"/>
                </a:highlight>
                <a:latin typeface="Consolas" panose="020B0609020204030204" pitchFamily="49" charset="0"/>
              </a:rPr>
              <a:t>sp_describe_parameter_encryption</a:t>
            </a:r>
            <a:r>
              <a:rPr lang="en-US" sz="1176" dirty="0">
                <a:solidFill>
                  <a:srgbClr val="0000FF"/>
                </a:solidFill>
                <a:highlight>
                  <a:srgbClr val="FFFFFF"/>
                </a:highlight>
                <a:latin typeface="Consolas" panose="020B0609020204030204" pitchFamily="49" charset="0"/>
              </a:rPr>
              <a:t> </a:t>
            </a:r>
            <a:r>
              <a:rPr lang="en-US" sz="1176" dirty="0">
                <a:solidFill>
                  <a:srgbClr val="FF0000"/>
                </a:solidFill>
                <a:highlight>
                  <a:srgbClr val="FFFFFF"/>
                </a:highlight>
                <a:latin typeface="Consolas" panose="020B0609020204030204" pitchFamily="49" charset="0"/>
              </a:rPr>
              <a:t>N'SELECT [SSN], [</a:t>
            </a:r>
            <a:r>
              <a:rPr lang="en-US" sz="1176" dirty="0" err="1">
                <a:solidFill>
                  <a:srgbClr val="FF0000"/>
                </a:solidFill>
                <a:highlight>
                  <a:srgbClr val="FFFFFF"/>
                </a:highlight>
                <a:latin typeface="Consolas" panose="020B0609020204030204" pitchFamily="49" charset="0"/>
              </a:rPr>
              <a:t>FirstName</a:t>
            </a:r>
            <a:r>
              <a:rPr lang="en-US" sz="1176" dirty="0">
                <a:solidFill>
                  <a:srgbClr val="FF0000"/>
                </a:solidFill>
                <a:highlight>
                  <a:srgbClr val="FFFFFF"/>
                </a:highlight>
                <a:latin typeface="Consolas" panose="020B0609020204030204" pitchFamily="49" charset="0"/>
              </a:rPr>
              <a:t>], [</a:t>
            </a:r>
            <a:r>
              <a:rPr lang="en-US" sz="1176" dirty="0" err="1">
                <a:solidFill>
                  <a:srgbClr val="FF0000"/>
                </a:solidFill>
                <a:highlight>
                  <a:srgbClr val="FFFFFF"/>
                </a:highlight>
                <a:latin typeface="Consolas" panose="020B0609020204030204" pitchFamily="49" charset="0"/>
              </a:rPr>
              <a:t>LastName</a:t>
            </a:r>
            <a:r>
              <a:rPr lang="en-US" sz="1176" dirty="0">
                <a:solidFill>
                  <a:srgbClr val="FF0000"/>
                </a:solidFill>
                <a:highlight>
                  <a:srgbClr val="FFFFFF"/>
                </a:highlight>
                <a:latin typeface="Consolas" panose="020B0609020204030204" pitchFamily="49" charset="0"/>
              </a:rPr>
              <a:t>], [</a:t>
            </a:r>
            <a:r>
              <a:rPr lang="en-US" sz="1176" dirty="0" err="1">
                <a:solidFill>
                  <a:srgbClr val="FF0000"/>
                </a:solidFill>
                <a:highlight>
                  <a:srgbClr val="FFFFFF"/>
                </a:highlight>
                <a:latin typeface="Consolas" panose="020B0609020204030204" pitchFamily="49" charset="0"/>
              </a:rPr>
              <a:t>BirthDate</a:t>
            </a:r>
            <a:r>
              <a:rPr lang="en-US" sz="1176" dirty="0">
                <a:solidFill>
                  <a:srgbClr val="FF0000"/>
                </a:solidFill>
                <a:highlight>
                  <a:srgbClr val="FFFFFF"/>
                </a:highlight>
                <a:latin typeface="Consolas" panose="020B0609020204030204" pitchFamily="49" charset="0"/>
              </a:rPr>
              <a:t>] FROM [</a:t>
            </a:r>
            <a:r>
              <a:rPr lang="en-US" sz="1176" dirty="0" err="1">
                <a:solidFill>
                  <a:srgbClr val="FF0000"/>
                </a:solidFill>
                <a:highlight>
                  <a:srgbClr val="FFFFFF"/>
                </a:highlight>
                <a:latin typeface="Consolas" panose="020B0609020204030204" pitchFamily="49" charset="0"/>
              </a:rPr>
              <a:t>dbo</a:t>
            </a:r>
            <a:r>
              <a:rPr lang="en-US" sz="1176" dirty="0">
                <a:solidFill>
                  <a:srgbClr val="FF0000"/>
                </a:solidFill>
                <a:highlight>
                  <a:srgbClr val="FFFFFF"/>
                </a:highlight>
                <a:latin typeface="Consolas" panose="020B0609020204030204" pitchFamily="49" charset="0"/>
              </a:rPr>
              <a:t>].[Patients] WHERE [SSN] = @SSN;'</a:t>
            </a:r>
            <a:r>
              <a:rPr lang="en-US" sz="1176" dirty="0">
                <a:solidFill>
                  <a:srgbClr val="808080"/>
                </a:solidFill>
                <a:highlight>
                  <a:srgbClr val="FFFFFF"/>
                </a:highlight>
                <a:latin typeface="Consolas" panose="020B0609020204030204" pitchFamily="49" charset="0"/>
              </a:rPr>
              <a:t>,</a:t>
            </a:r>
            <a:r>
              <a:rPr lang="en-US" sz="1176" dirty="0">
                <a:solidFill>
                  <a:srgbClr val="FF0000"/>
                </a:solidFill>
                <a:highlight>
                  <a:srgbClr val="FFFFFF"/>
                </a:highlight>
                <a:latin typeface="Consolas" panose="020B0609020204030204" pitchFamily="49" charset="0"/>
              </a:rPr>
              <a:t>N'@SSN char(11)'</a:t>
            </a:r>
            <a:endParaRPr lang="en-US" sz="1176" kern="0" dirty="0">
              <a:solidFill>
                <a:srgbClr val="FF0000"/>
              </a:solidFill>
              <a:latin typeface="Consolas" panose="020B0609020204030204" pitchFamily="49" charset="0"/>
            </a:endParaRPr>
          </a:p>
        </p:txBody>
      </p:sp>
      <p:graphicFrame>
        <p:nvGraphicFramePr>
          <p:cNvPr id="14" name="Table 13"/>
          <p:cNvGraphicFramePr>
            <a:graphicFrameLocks noGrp="1"/>
          </p:cNvGraphicFramePr>
          <p:nvPr/>
        </p:nvGraphicFramePr>
        <p:xfrm>
          <a:off x="7228459" y="6292485"/>
          <a:ext cx="1219442" cy="548612"/>
        </p:xfrm>
        <a:graphic>
          <a:graphicData uri="http://schemas.openxmlformats.org/drawingml/2006/table">
            <a:tbl>
              <a:tblPr firstRow="1">
                <a:solidFill>
                  <a:srgbClr val="002050">
                    <a:tint val="65000"/>
                  </a:srgbClr>
                </a:solidFill>
                <a:effectLst/>
              </a:tblPr>
              <a:tblGrid>
                <a:gridCol w="1219442">
                  <a:extLst>
                    <a:ext uri="{9D8B030D-6E8A-4147-A177-3AD203B41FA5}">
                      <a16:colId xmlns:a16="http://schemas.microsoft.com/office/drawing/2014/main" val="20000"/>
                    </a:ext>
                  </a:extLst>
                </a:gridCol>
              </a:tblGrid>
              <a:tr h="274281">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dirty="0"/>
                        <a:t>Name</a:t>
                      </a:r>
                    </a:p>
                  </a:txBody>
                  <a:tcPr marL="91427" marR="91427" marT="45713" marB="45713">
                    <a:lnL w="9525" cap="flat" cmpd="sng" algn="ctr">
                      <a:solidFill>
                        <a:srgbClr val="002050"/>
                      </a:solidFill>
                      <a:prstDash val="solid"/>
                    </a:lnL>
                    <a:lnR w="9525" cap="flat" cmpd="sng" algn="ctr">
                      <a:solidFill>
                        <a:srgbClr val="002050"/>
                      </a:solidFill>
                      <a:prstDash val="solid"/>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extLst>
                  <a:ext uri="{0D108BD9-81ED-4DB2-BD59-A6C34878D82A}">
                    <a16:rowId xmlns:a16="http://schemas.microsoft.com/office/drawing/2014/main" val="10000"/>
                  </a:ext>
                </a:extLst>
              </a:tr>
              <a:tr h="27428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dirty="0"/>
                        <a:t>0x19ca706fbd9</a:t>
                      </a:r>
                    </a:p>
                  </a:txBody>
                  <a:tcPr marL="0" marR="0"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cxnSp>
        <p:nvCxnSpPr>
          <p:cNvPr id="15" name="Straight Arrow Connector 14"/>
          <p:cNvCxnSpPr/>
          <p:nvPr/>
        </p:nvCxnSpPr>
        <p:spPr>
          <a:xfrm flipH="1" flipV="1">
            <a:off x="5308875" y="6031998"/>
            <a:ext cx="521825" cy="4949"/>
          </a:xfrm>
          <a:prstGeom prst="straightConnector1">
            <a:avLst/>
          </a:prstGeom>
          <a:noFill/>
          <a:ln w="76200" cap="flat" cmpd="sng" algn="ctr">
            <a:solidFill>
              <a:srgbClr val="002050"/>
            </a:solidFill>
            <a:prstDash val="solid"/>
            <a:headEnd type="none" w="med" len="med"/>
            <a:tailEnd type="triangle" w="med" len="med"/>
          </a:ln>
          <a:effectLst/>
        </p:spPr>
      </p:cxnSp>
      <p:grpSp>
        <p:nvGrpSpPr>
          <p:cNvPr id="16" name="Group 15"/>
          <p:cNvGrpSpPr/>
          <p:nvPr/>
        </p:nvGrpSpPr>
        <p:grpSpPr>
          <a:xfrm>
            <a:off x="5940533" y="4790409"/>
            <a:ext cx="3292955" cy="2028218"/>
            <a:chOff x="5828214" y="4790593"/>
            <a:chExt cx="3293421" cy="2028504"/>
          </a:xfrm>
        </p:grpSpPr>
        <p:sp>
          <p:nvSpPr>
            <p:cNvPr id="17" name="TextBox 16"/>
            <p:cNvSpPr txBox="1"/>
            <p:nvPr/>
          </p:nvSpPr>
          <p:spPr>
            <a:xfrm>
              <a:off x="5828214" y="6234240"/>
              <a:ext cx="1228395" cy="584857"/>
            </a:xfrm>
            <a:prstGeom prst="rect">
              <a:avLst/>
            </a:prstGeom>
            <a:noFill/>
          </p:spPr>
          <p:txBody>
            <a:bodyPr wrap="none" rtlCol="0">
              <a:spAutoFit/>
            </a:bodyPr>
            <a:lstStyle/>
            <a:p>
              <a:pPr algn="ctr" defTabSz="896386">
                <a:defRPr/>
              </a:pPr>
              <a:r>
                <a:rPr lang="en-US" sz="1600" i="1" kern="0" dirty="0">
                  <a:solidFill>
                    <a:srgbClr val="0078D7"/>
                  </a:solidFill>
                  <a:latin typeface="Segoe UI"/>
                </a:rPr>
                <a:t>Result set</a:t>
              </a:r>
            </a:p>
            <a:p>
              <a:pPr algn="ctr" defTabSz="896386">
                <a:defRPr/>
              </a:pPr>
              <a:r>
                <a:rPr lang="en-US" sz="1600" i="1" kern="0" dirty="0">
                  <a:solidFill>
                    <a:srgbClr val="0078D7"/>
                  </a:solidFill>
                  <a:latin typeface="Segoe UI"/>
                </a:rPr>
                <a:t> (</a:t>
              </a:r>
              <a:r>
                <a:rPr lang="en-US" sz="1600" i="1" kern="0" dirty="0" err="1">
                  <a:solidFill>
                    <a:srgbClr val="0078D7"/>
                  </a:solidFill>
                  <a:latin typeface="Segoe UI"/>
                </a:rPr>
                <a:t>ciphertext</a:t>
              </a:r>
              <a:r>
                <a:rPr lang="en-US" sz="1600" i="1" kern="0" dirty="0">
                  <a:solidFill>
                    <a:srgbClr val="0078D7"/>
                  </a:solidFill>
                  <a:latin typeface="Segoe UI"/>
                </a:rPr>
                <a:t>)</a:t>
              </a:r>
            </a:p>
          </p:txBody>
        </p:sp>
        <p:sp>
          <p:nvSpPr>
            <p:cNvPr id="18" name="TextBox 17"/>
            <p:cNvSpPr txBox="1"/>
            <p:nvPr/>
          </p:nvSpPr>
          <p:spPr>
            <a:xfrm>
              <a:off x="6238818" y="4790593"/>
              <a:ext cx="2882817" cy="336787"/>
            </a:xfrm>
            <a:prstGeom prst="rect">
              <a:avLst/>
            </a:prstGeom>
            <a:noFill/>
          </p:spPr>
          <p:txBody>
            <a:bodyPr wrap="square" rtlCol="0">
              <a:spAutoFit/>
            </a:bodyPr>
            <a:lstStyle/>
            <a:p>
              <a:pPr algn="ctr" defTabSz="896386">
                <a:defRPr/>
              </a:pPr>
              <a:r>
                <a:rPr lang="en-US" sz="1600" i="1" kern="0" dirty="0">
                  <a:solidFill>
                    <a:srgbClr val="FFFFFF"/>
                  </a:solidFill>
                  <a:latin typeface="Segoe UI"/>
                </a:rPr>
                <a:t>Encryption metadata</a:t>
              </a:r>
            </a:p>
          </p:txBody>
        </p:sp>
      </p:grpSp>
      <p:cxnSp>
        <p:nvCxnSpPr>
          <p:cNvPr id="19" name="Straight Arrow Connector 18"/>
          <p:cNvCxnSpPr/>
          <p:nvPr/>
        </p:nvCxnSpPr>
        <p:spPr>
          <a:xfrm flipH="1" flipV="1">
            <a:off x="3263051" y="6031998"/>
            <a:ext cx="521825" cy="4949"/>
          </a:xfrm>
          <a:prstGeom prst="straightConnector1">
            <a:avLst/>
          </a:prstGeom>
          <a:noFill/>
          <a:ln w="76200" cap="flat" cmpd="sng" algn="ctr">
            <a:solidFill>
              <a:srgbClr val="002050"/>
            </a:solidFill>
            <a:prstDash val="solid"/>
            <a:headEnd type="none" w="med" len="med"/>
            <a:tailEnd type="triangle" w="med" len="med"/>
          </a:ln>
          <a:effectLst/>
        </p:spPr>
      </p:cxnSp>
      <p:graphicFrame>
        <p:nvGraphicFramePr>
          <p:cNvPr id="20" name="Table 19"/>
          <p:cNvGraphicFramePr>
            <a:graphicFrameLocks noGrp="1"/>
          </p:cNvGraphicFramePr>
          <p:nvPr/>
        </p:nvGraphicFramePr>
        <p:xfrm>
          <a:off x="1652332" y="5807270"/>
          <a:ext cx="1219442" cy="548612"/>
        </p:xfrm>
        <a:graphic>
          <a:graphicData uri="http://schemas.openxmlformats.org/drawingml/2006/table">
            <a:tbl>
              <a:tblPr firstRow="1">
                <a:solidFill>
                  <a:srgbClr val="002050">
                    <a:tint val="65000"/>
                  </a:srgbClr>
                </a:solidFill>
                <a:effectLst/>
              </a:tblPr>
              <a:tblGrid>
                <a:gridCol w="1219442">
                  <a:extLst>
                    <a:ext uri="{9D8B030D-6E8A-4147-A177-3AD203B41FA5}">
                      <a16:colId xmlns:a16="http://schemas.microsoft.com/office/drawing/2014/main" val="20000"/>
                    </a:ext>
                  </a:extLst>
                </a:gridCol>
              </a:tblGrid>
              <a:tr h="274281">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dirty="0"/>
                        <a:t>Name</a:t>
                      </a:r>
                    </a:p>
                  </a:txBody>
                  <a:tcPr marL="91427" marR="91427" marT="45713" marB="45713">
                    <a:lnL w="9525" cap="flat" cmpd="sng" algn="ctr">
                      <a:solidFill>
                        <a:srgbClr val="002050"/>
                      </a:solidFill>
                      <a:prstDash val="solid"/>
                    </a:lnL>
                    <a:lnR w="9525" cap="flat" cmpd="sng" algn="ctr">
                      <a:solidFill>
                        <a:srgbClr val="002050"/>
                      </a:solidFill>
                      <a:prstDash val="solid"/>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extLst>
                  <a:ext uri="{0D108BD9-81ED-4DB2-BD59-A6C34878D82A}">
                    <a16:rowId xmlns:a16="http://schemas.microsoft.com/office/drawing/2014/main" val="10000"/>
                  </a:ext>
                </a:extLst>
              </a:tr>
              <a:tr h="27428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dirty="0"/>
                        <a:t>Joanne</a:t>
                      </a:r>
                    </a:p>
                  </a:txBody>
                  <a:tcPr marL="0" marR="0"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21" name="TextBox 20"/>
          <p:cNvSpPr txBox="1"/>
          <p:nvPr/>
        </p:nvSpPr>
        <p:spPr>
          <a:xfrm>
            <a:off x="1545062" y="5507127"/>
            <a:ext cx="2006355" cy="343443"/>
          </a:xfrm>
          <a:prstGeom prst="rect">
            <a:avLst/>
          </a:prstGeom>
          <a:noFill/>
        </p:spPr>
        <p:txBody>
          <a:bodyPr wrap="none" rtlCol="0">
            <a:spAutoFit/>
          </a:bodyPr>
          <a:lstStyle/>
          <a:p>
            <a:pPr defTabSz="896386">
              <a:defRPr/>
            </a:pPr>
            <a:r>
              <a:rPr lang="en-US" sz="1600" i="1" kern="0" dirty="0">
                <a:solidFill>
                  <a:srgbClr val="FFFFFF"/>
                </a:solidFill>
                <a:latin typeface="Segoe UI"/>
              </a:rPr>
              <a:t>Result set (plaintext)</a:t>
            </a:r>
          </a:p>
        </p:txBody>
      </p:sp>
      <p:sp>
        <p:nvSpPr>
          <p:cNvPr id="22" name="Rectangle 21"/>
          <p:cNvSpPr/>
          <p:nvPr/>
        </p:nvSpPr>
        <p:spPr>
          <a:xfrm>
            <a:off x="-51235" y="2627482"/>
            <a:ext cx="4167480" cy="2247861"/>
          </a:xfrm>
          <a:prstGeom prst="rect">
            <a:avLst/>
          </a:prstGeom>
          <a:noFill/>
          <a:ln>
            <a:solidFill>
              <a:srgbClr val="FFFFFF">
                <a:lumMod val="50000"/>
                <a:lumOff val="50000"/>
              </a:srgbClr>
            </a:solidFill>
          </a:ln>
        </p:spPr>
        <p:txBody>
          <a:bodyPr wrap="square">
            <a:spAutoFit/>
          </a:bodyPr>
          <a:lstStyle/>
          <a:p>
            <a:pPr defTabSz="914367"/>
            <a:r>
              <a:rPr lang="en-US" sz="1078" dirty="0" err="1">
                <a:solidFill>
                  <a:srgbClr val="000000"/>
                </a:solidFill>
                <a:highlight>
                  <a:srgbClr val="FFFFFF"/>
                </a:highlight>
                <a:latin typeface="Consolas" panose="020B0609020204030204" pitchFamily="49" charset="0"/>
              </a:rPr>
              <a:t>cmd.CommandText</a:t>
            </a:r>
            <a:r>
              <a:rPr lang="en-US" sz="1078" dirty="0">
                <a:solidFill>
                  <a:srgbClr val="000000"/>
                </a:solidFill>
                <a:highlight>
                  <a:srgbClr val="FFFFFF"/>
                </a:highlight>
                <a:latin typeface="Consolas" panose="020B0609020204030204" pitchFamily="49" charset="0"/>
              </a:rPr>
              <a:t> = </a:t>
            </a:r>
          </a:p>
          <a:p>
            <a:pPr defTabSz="914367"/>
            <a:r>
              <a:rPr lang="en-US" sz="1078" dirty="0">
                <a:solidFill>
                  <a:srgbClr val="800000"/>
                </a:solidFill>
                <a:highlight>
                  <a:srgbClr val="FFFFFF"/>
                </a:highlight>
                <a:latin typeface="Consolas" panose="020B0609020204030204" pitchFamily="49" charset="0"/>
              </a:rPr>
              <a:t>@"SELECT [SSN], [</a:t>
            </a:r>
            <a:r>
              <a:rPr lang="en-US" sz="1078" dirty="0" err="1">
                <a:solidFill>
                  <a:srgbClr val="800000"/>
                </a:solidFill>
                <a:highlight>
                  <a:srgbClr val="FFFFFF"/>
                </a:highlight>
                <a:latin typeface="Consolas" panose="020B0609020204030204" pitchFamily="49" charset="0"/>
              </a:rPr>
              <a:t>FirstName</a:t>
            </a:r>
            <a:r>
              <a:rPr lang="en-US" sz="1078" dirty="0">
                <a:solidFill>
                  <a:srgbClr val="800000"/>
                </a:solidFill>
                <a:highlight>
                  <a:srgbClr val="FFFFFF"/>
                </a:highlight>
                <a:latin typeface="Consolas" panose="020B0609020204030204" pitchFamily="49" charset="0"/>
              </a:rPr>
              <a:t>], [</a:t>
            </a:r>
            <a:r>
              <a:rPr lang="en-US" sz="1078" dirty="0" err="1">
                <a:solidFill>
                  <a:srgbClr val="800000"/>
                </a:solidFill>
                <a:highlight>
                  <a:srgbClr val="FFFFFF"/>
                </a:highlight>
                <a:latin typeface="Consolas" panose="020B0609020204030204" pitchFamily="49" charset="0"/>
              </a:rPr>
              <a:t>LastName</a:t>
            </a:r>
            <a:r>
              <a:rPr lang="en-US" sz="1078" dirty="0">
                <a:solidFill>
                  <a:srgbClr val="800000"/>
                </a:solidFill>
                <a:highlight>
                  <a:srgbClr val="FFFFFF"/>
                </a:highlight>
                <a:latin typeface="Consolas" panose="020B0609020204030204" pitchFamily="49" charset="0"/>
              </a:rPr>
              <a:t>], [</a:t>
            </a:r>
            <a:r>
              <a:rPr lang="en-US" sz="1078" dirty="0" err="1">
                <a:solidFill>
                  <a:srgbClr val="800000"/>
                </a:solidFill>
                <a:highlight>
                  <a:srgbClr val="FFFFFF"/>
                </a:highlight>
                <a:latin typeface="Consolas" panose="020B0609020204030204" pitchFamily="49" charset="0"/>
              </a:rPr>
              <a:t>BirthDate</a:t>
            </a:r>
            <a:r>
              <a:rPr lang="en-US" sz="1078" dirty="0">
                <a:solidFill>
                  <a:srgbClr val="800000"/>
                </a:solidFill>
                <a:highlight>
                  <a:srgbClr val="FFFFFF"/>
                </a:highlight>
                <a:latin typeface="Consolas" panose="020B0609020204030204" pitchFamily="49" charset="0"/>
              </a:rPr>
              <a:t>] </a:t>
            </a:r>
          </a:p>
          <a:p>
            <a:pPr defTabSz="914367"/>
            <a:r>
              <a:rPr lang="en-US" sz="1078" dirty="0">
                <a:solidFill>
                  <a:srgbClr val="800000"/>
                </a:solidFill>
                <a:highlight>
                  <a:srgbClr val="FFFFFF"/>
                </a:highlight>
                <a:latin typeface="Consolas" panose="020B0609020204030204" pitchFamily="49" charset="0"/>
              </a:rPr>
              <a:t>FROM [</a:t>
            </a:r>
            <a:r>
              <a:rPr lang="en-US" sz="1078" dirty="0" err="1">
                <a:solidFill>
                  <a:srgbClr val="800000"/>
                </a:solidFill>
                <a:highlight>
                  <a:srgbClr val="FFFFFF"/>
                </a:highlight>
                <a:latin typeface="Consolas" panose="020B0609020204030204" pitchFamily="49" charset="0"/>
              </a:rPr>
              <a:t>dbo</a:t>
            </a:r>
            <a:r>
              <a:rPr lang="en-US" sz="1078" dirty="0">
                <a:solidFill>
                  <a:srgbClr val="800000"/>
                </a:solidFill>
                <a:highlight>
                  <a:srgbClr val="FFFFFF"/>
                </a:highlight>
                <a:latin typeface="Consolas" panose="020B0609020204030204" pitchFamily="49" charset="0"/>
              </a:rPr>
              <a:t>].[Patients] WHERE [SSN] = @SSN;"</a:t>
            </a:r>
            <a:r>
              <a:rPr lang="en-US" sz="1078" dirty="0">
                <a:solidFill>
                  <a:srgbClr val="000000"/>
                </a:solidFill>
                <a:highlight>
                  <a:srgbClr val="FFFFFF"/>
                </a:highlight>
                <a:latin typeface="Consolas" panose="020B0609020204030204" pitchFamily="49" charset="0"/>
              </a:rPr>
              <a:t>;</a:t>
            </a:r>
          </a:p>
          <a:p>
            <a:pPr defTabSz="914367"/>
            <a:endParaRPr lang="en-US" sz="1078" dirty="0">
              <a:solidFill>
                <a:srgbClr val="2B91AF"/>
              </a:solidFill>
              <a:highlight>
                <a:srgbClr val="FFFFFF"/>
              </a:highlight>
              <a:latin typeface="Consolas" panose="020B0609020204030204" pitchFamily="49" charset="0"/>
            </a:endParaRPr>
          </a:p>
          <a:p>
            <a:pPr defTabSz="914367"/>
            <a:r>
              <a:rPr lang="en-US" sz="1078" dirty="0" err="1">
                <a:solidFill>
                  <a:srgbClr val="2B91AF"/>
                </a:solidFill>
                <a:highlight>
                  <a:srgbClr val="FFFFFF"/>
                </a:highlight>
                <a:latin typeface="Consolas" panose="020B0609020204030204" pitchFamily="49" charset="0"/>
              </a:rPr>
              <a:t>SqlParameter</a:t>
            </a:r>
            <a:r>
              <a:rPr lang="en-US" sz="1078" dirty="0">
                <a:solidFill>
                  <a:srgbClr val="000000"/>
                </a:solidFill>
                <a:highlight>
                  <a:srgbClr val="FFFFFF"/>
                </a:highlight>
                <a:latin typeface="Consolas" panose="020B0609020204030204" pitchFamily="49" charset="0"/>
              </a:rPr>
              <a:t> </a:t>
            </a:r>
            <a:r>
              <a:rPr lang="en-US" sz="1078" dirty="0" err="1">
                <a:solidFill>
                  <a:srgbClr val="000000"/>
                </a:solidFill>
                <a:highlight>
                  <a:srgbClr val="FFFFFF"/>
                </a:highlight>
                <a:latin typeface="Consolas" panose="020B0609020204030204" pitchFamily="49" charset="0"/>
              </a:rPr>
              <a:t>paramSSN</a:t>
            </a:r>
            <a:r>
              <a:rPr lang="en-US" sz="1078" dirty="0">
                <a:solidFill>
                  <a:srgbClr val="000000"/>
                </a:solidFill>
                <a:highlight>
                  <a:srgbClr val="FFFFFF"/>
                </a:highlight>
                <a:latin typeface="Consolas" panose="020B0609020204030204" pitchFamily="49" charset="0"/>
              </a:rPr>
              <a:t> = </a:t>
            </a:r>
            <a:r>
              <a:rPr lang="en-US" sz="1078" dirty="0" err="1">
                <a:solidFill>
                  <a:srgbClr val="000000"/>
                </a:solidFill>
                <a:highlight>
                  <a:srgbClr val="FFFFFF"/>
                </a:highlight>
                <a:latin typeface="Consolas" panose="020B0609020204030204" pitchFamily="49" charset="0"/>
              </a:rPr>
              <a:t>cmd.CreateParameter</a:t>
            </a:r>
            <a:r>
              <a:rPr lang="en-US" sz="1078" dirty="0">
                <a:solidFill>
                  <a:srgbClr val="000000"/>
                </a:solidFill>
                <a:highlight>
                  <a:srgbClr val="FFFFFF"/>
                </a:highlight>
                <a:latin typeface="Consolas" panose="020B0609020204030204" pitchFamily="49" charset="0"/>
              </a:rPr>
              <a:t>();</a:t>
            </a:r>
          </a:p>
          <a:p>
            <a:pPr defTabSz="914367"/>
            <a:r>
              <a:rPr lang="en-US" sz="1078" dirty="0" err="1">
                <a:solidFill>
                  <a:srgbClr val="000000"/>
                </a:solidFill>
                <a:highlight>
                  <a:srgbClr val="FFFFFF"/>
                </a:highlight>
                <a:latin typeface="Consolas" panose="020B0609020204030204" pitchFamily="49" charset="0"/>
              </a:rPr>
              <a:t>paramSSN.ParameterName</a:t>
            </a:r>
            <a:r>
              <a:rPr lang="en-US" sz="1078" dirty="0">
                <a:solidFill>
                  <a:srgbClr val="000000"/>
                </a:solidFill>
                <a:highlight>
                  <a:srgbClr val="FFFFFF"/>
                </a:highlight>
                <a:latin typeface="Consolas" panose="020B0609020204030204" pitchFamily="49" charset="0"/>
              </a:rPr>
              <a:t> = </a:t>
            </a:r>
            <a:r>
              <a:rPr lang="en-US" sz="1078" dirty="0">
                <a:solidFill>
                  <a:srgbClr val="800000"/>
                </a:solidFill>
                <a:highlight>
                  <a:srgbClr val="FFFFFF"/>
                </a:highlight>
                <a:latin typeface="Consolas" panose="020B0609020204030204" pitchFamily="49" charset="0"/>
              </a:rPr>
              <a:t>@"@SSN"</a:t>
            </a:r>
            <a:r>
              <a:rPr lang="en-US" sz="1078" dirty="0">
                <a:solidFill>
                  <a:srgbClr val="000000"/>
                </a:solidFill>
                <a:highlight>
                  <a:srgbClr val="FFFFFF"/>
                </a:highlight>
                <a:latin typeface="Consolas" panose="020B0609020204030204" pitchFamily="49" charset="0"/>
              </a:rPr>
              <a:t>;</a:t>
            </a:r>
          </a:p>
          <a:p>
            <a:pPr defTabSz="914367"/>
            <a:r>
              <a:rPr lang="en-US" sz="1078" dirty="0" err="1">
                <a:solidFill>
                  <a:srgbClr val="000000"/>
                </a:solidFill>
                <a:highlight>
                  <a:srgbClr val="FFFFFF"/>
                </a:highlight>
                <a:latin typeface="Consolas" panose="020B0609020204030204" pitchFamily="49" charset="0"/>
              </a:rPr>
              <a:t>paramSSN.DbType</a:t>
            </a:r>
            <a:r>
              <a:rPr lang="en-US" sz="1078" dirty="0">
                <a:solidFill>
                  <a:srgbClr val="000000"/>
                </a:solidFill>
                <a:highlight>
                  <a:srgbClr val="FFFFFF"/>
                </a:highlight>
                <a:latin typeface="Consolas" panose="020B0609020204030204" pitchFamily="49" charset="0"/>
              </a:rPr>
              <a:t> = </a:t>
            </a:r>
            <a:r>
              <a:rPr lang="en-US" sz="1078" dirty="0" err="1">
                <a:solidFill>
                  <a:srgbClr val="2B91AF"/>
                </a:solidFill>
                <a:highlight>
                  <a:srgbClr val="FFFFFF"/>
                </a:highlight>
                <a:latin typeface="Consolas" panose="020B0609020204030204" pitchFamily="49" charset="0"/>
              </a:rPr>
              <a:t>DbType</a:t>
            </a:r>
            <a:r>
              <a:rPr lang="en-US" sz="1078" dirty="0" err="1">
                <a:solidFill>
                  <a:srgbClr val="000000"/>
                </a:solidFill>
                <a:highlight>
                  <a:srgbClr val="FFFFFF"/>
                </a:highlight>
                <a:latin typeface="Consolas" panose="020B0609020204030204" pitchFamily="49" charset="0"/>
              </a:rPr>
              <a:t>.AnsiStringFixedLength</a:t>
            </a:r>
            <a:r>
              <a:rPr lang="en-US" sz="1078" dirty="0">
                <a:solidFill>
                  <a:srgbClr val="000000"/>
                </a:solidFill>
                <a:highlight>
                  <a:srgbClr val="FFFFFF"/>
                </a:highlight>
                <a:latin typeface="Consolas" panose="020B0609020204030204" pitchFamily="49" charset="0"/>
              </a:rPr>
              <a:t>;</a:t>
            </a:r>
          </a:p>
          <a:p>
            <a:pPr defTabSz="914367"/>
            <a:r>
              <a:rPr lang="en-US" sz="1078" dirty="0" err="1">
                <a:solidFill>
                  <a:srgbClr val="000000"/>
                </a:solidFill>
                <a:highlight>
                  <a:srgbClr val="FFFFFF"/>
                </a:highlight>
                <a:latin typeface="Consolas" panose="020B0609020204030204" pitchFamily="49" charset="0"/>
              </a:rPr>
              <a:t>paramSSN.Direction</a:t>
            </a:r>
            <a:r>
              <a:rPr lang="en-US" sz="1078" dirty="0">
                <a:solidFill>
                  <a:srgbClr val="000000"/>
                </a:solidFill>
                <a:highlight>
                  <a:srgbClr val="FFFFFF"/>
                </a:highlight>
                <a:latin typeface="Consolas" panose="020B0609020204030204" pitchFamily="49" charset="0"/>
              </a:rPr>
              <a:t> = </a:t>
            </a:r>
            <a:r>
              <a:rPr lang="en-US" sz="1078" dirty="0" err="1">
                <a:solidFill>
                  <a:srgbClr val="2B91AF"/>
                </a:solidFill>
                <a:highlight>
                  <a:srgbClr val="FFFFFF"/>
                </a:highlight>
                <a:latin typeface="Consolas" panose="020B0609020204030204" pitchFamily="49" charset="0"/>
              </a:rPr>
              <a:t>ParameterDirection</a:t>
            </a:r>
            <a:r>
              <a:rPr lang="en-US" sz="1078" dirty="0" err="1">
                <a:solidFill>
                  <a:srgbClr val="000000"/>
                </a:solidFill>
                <a:highlight>
                  <a:srgbClr val="FFFFFF"/>
                </a:highlight>
                <a:latin typeface="Consolas" panose="020B0609020204030204" pitchFamily="49" charset="0"/>
              </a:rPr>
              <a:t>.Input</a:t>
            </a:r>
            <a:r>
              <a:rPr lang="en-US" sz="1078" dirty="0">
                <a:solidFill>
                  <a:srgbClr val="000000"/>
                </a:solidFill>
                <a:highlight>
                  <a:srgbClr val="FFFFFF"/>
                </a:highlight>
                <a:latin typeface="Consolas" panose="020B0609020204030204" pitchFamily="49" charset="0"/>
              </a:rPr>
              <a:t>;</a:t>
            </a:r>
          </a:p>
          <a:p>
            <a:pPr defTabSz="914367"/>
            <a:r>
              <a:rPr lang="en-US" sz="1078" dirty="0" err="1">
                <a:solidFill>
                  <a:srgbClr val="000000"/>
                </a:solidFill>
                <a:highlight>
                  <a:srgbClr val="FFFFFF"/>
                </a:highlight>
                <a:latin typeface="Consolas" panose="020B0609020204030204" pitchFamily="49" charset="0"/>
              </a:rPr>
              <a:t>paramSSN.Value</a:t>
            </a:r>
            <a:r>
              <a:rPr lang="en-US" sz="1078" dirty="0">
                <a:solidFill>
                  <a:srgbClr val="000000"/>
                </a:solidFill>
                <a:highlight>
                  <a:srgbClr val="FFFFFF"/>
                </a:highlight>
                <a:latin typeface="Consolas" panose="020B0609020204030204" pitchFamily="49" charset="0"/>
              </a:rPr>
              <a:t> = </a:t>
            </a:r>
            <a:r>
              <a:rPr lang="en-US" sz="1078" dirty="0" err="1">
                <a:solidFill>
                  <a:srgbClr val="000000"/>
                </a:solidFill>
                <a:highlight>
                  <a:srgbClr val="FFFFFF"/>
                </a:highlight>
                <a:latin typeface="Consolas" panose="020B0609020204030204" pitchFamily="49" charset="0"/>
              </a:rPr>
              <a:t>ssn</a:t>
            </a:r>
            <a:r>
              <a:rPr lang="en-US" sz="1078" dirty="0">
                <a:solidFill>
                  <a:srgbClr val="000000"/>
                </a:solidFill>
                <a:highlight>
                  <a:srgbClr val="FFFFFF"/>
                </a:highlight>
                <a:latin typeface="Consolas" panose="020B0609020204030204" pitchFamily="49" charset="0"/>
              </a:rPr>
              <a:t>;</a:t>
            </a:r>
          </a:p>
          <a:p>
            <a:pPr defTabSz="914367"/>
            <a:r>
              <a:rPr lang="en-US" sz="1078" dirty="0" err="1">
                <a:solidFill>
                  <a:srgbClr val="000000"/>
                </a:solidFill>
                <a:highlight>
                  <a:srgbClr val="FFFFFF"/>
                </a:highlight>
                <a:latin typeface="Consolas" panose="020B0609020204030204" pitchFamily="49" charset="0"/>
              </a:rPr>
              <a:t>paramSSN.Size</a:t>
            </a:r>
            <a:r>
              <a:rPr lang="en-US" sz="1078" dirty="0">
                <a:solidFill>
                  <a:srgbClr val="000000"/>
                </a:solidFill>
                <a:highlight>
                  <a:srgbClr val="FFFFFF"/>
                </a:highlight>
                <a:latin typeface="Consolas" panose="020B0609020204030204" pitchFamily="49" charset="0"/>
              </a:rPr>
              <a:t> = 11;</a:t>
            </a:r>
          </a:p>
          <a:p>
            <a:pPr defTabSz="914367"/>
            <a:r>
              <a:rPr lang="en-US" sz="1078" dirty="0" err="1">
                <a:solidFill>
                  <a:srgbClr val="000000"/>
                </a:solidFill>
                <a:highlight>
                  <a:srgbClr val="FFFFFF"/>
                </a:highlight>
                <a:latin typeface="Consolas" panose="020B0609020204030204" pitchFamily="49" charset="0"/>
              </a:rPr>
              <a:t>cmd.Parameters.Add</a:t>
            </a:r>
            <a:r>
              <a:rPr lang="en-US" sz="1078" dirty="0">
                <a:solidFill>
                  <a:srgbClr val="000000"/>
                </a:solidFill>
                <a:highlight>
                  <a:srgbClr val="FFFFFF"/>
                </a:highlight>
                <a:latin typeface="Consolas" panose="020B0609020204030204" pitchFamily="49" charset="0"/>
              </a:rPr>
              <a:t>(</a:t>
            </a:r>
            <a:r>
              <a:rPr lang="en-US" sz="1078" dirty="0" err="1">
                <a:solidFill>
                  <a:srgbClr val="000000"/>
                </a:solidFill>
                <a:highlight>
                  <a:srgbClr val="FFFFFF"/>
                </a:highlight>
                <a:latin typeface="Consolas" panose="020B0609020204030204" pitchFamily="49" charset="0"/>
              </a:rPr>
              <a:t>paramSSN</a:t>
            </a:r>
            <a:r>
              <a:rPr lang="en-US" sz="1078" dirty="0">
                <a:solidFill>
                  <a:srgbClr val="000000"/>
                </a:solidFill>
                <a:highlight>
                  <a:srgbClr val="FFFFFF"/>
                </a:highlight>
                <a:latin typeface="Consolas" panose="020B0609020204030204" pitchFamily="49" charset="0"/>
              </a:rPr>
              <a:t>);</a:t>
            </a:r>
          </a:p>
          <a:p>
            <a:pPr defTabSz="914367"/>
            <a:endParaRPr lang="en-US" sz="1078" dirty="0">
              <a:solidFill>
                <a:srgbClr val="000000"/>
              </a:solidFill>
              <a:highlight>
                <a:srgbClr val="FFFFFF"/>
              </a:highlight>
              <a:latin typeface="Consolas" panose="020B0609020204030204" pitchFamily="49" charset="0"/>
            </a:endParaRPr>
          </a:p>
          <a:p>
            <a:pPr defTabSz="914367"/>
            <a:r>
              <a:rPr lang="en-US" sz="1078" dirty="0" err="1">
                <a:solidFill>
                  <a:srgbClr val="2B91AF"/>
                </a:solidFill>
                <a:highlight>
                  <a:srgbClr val="FFFFFF"/>
                </a:highlight>
                <a:latin typeface="Consolas" panose="020B0609020204030204" pitchFamily="49" charset="0"/>
              </a:rPr>
              <a:t>SqlDataReader</a:t>
            </a:r>
            <a:r>
              <a:rPr lang="en-US" sz="1078" dirty="0">
                <a:solidFill>
                  <a:srgbClr val="000000"/>
                </a:solidFill>
                <a:highlight>
                  <a:srgbClr val="FFFFFF"/>
                </a:highlight>
                <a:latin typeface="Consolas" panose="020B0609020204030204" pitchFamily="49" charset="0"/>
              </a:rPr>
              <a:t> reader = </a:t>
            </a:r>
            <a:r>
              <a:rPr lang="en-US" sz="1078" dirty="0" err="1">
                <a:solidFill>
                  <a:srgbClr val="000000"/>
                </a:solidFill>
                <a:highlight>
                  <a:srgbClr val="FFFFFF"/>
                </a:highlight>
                <a:latin typeface="Consolas" panose="020B0609020204030204" pitchFamily="49" charset="0"/>
              </a:rPr>
              <a:t>cmd.ExecuteReader</a:t>
            </a:r>
            <a:r>
              <a:rPr lang="en-US" sz="1078" dirty="0">
                <a:solidFill>
                  <a:srgbClr val="000000"/>
                </a:solidFill>
                <a:highlight>
                  <a:srgbClr val="FFFFFF"/>
                </a:highlight>
                <a:latin typeface="Consolas" panose="020B0609020204030204" pitchFamily="49" charset="0"/>
              </a:rPr>
              <a:t>();</a:t>
            </a:r>
            <a:endParaRPr lang="en-US" sz="1078" kern="0" dirty="0">
              <a:solidFill>
                <a:srgbClr val="FFFFFF"/>
              </a:solidFill>
              <a:latin typeface="Segoe UI"/>
            </a:endParaRPr>
          </a:p>
        </p:txBody>
      </p:sp>
      <p:sp>
        <p:nvSpPr>
          <p:cNvPr id="23" name="Rectangle 22"/>
          <p:cNvSpPr/>
          <p:nvPr/>
        </p:nvSpPr>
        <p:spPr>
          <a:xfrm>
            <a:off x="3922059" y="2159066"/>
            <a:ext cx="1450135" cy="4506440"/>
          </a:xfrm>
          <a:prstGeom prst="rect">
            <a:avLst/>
          </a:prstGeom>
          <a:solidFill>
            <a:srgbClr val="002050"/>
          </a:solidFill>
          <a:ln w="10795" cap="flat" cmpd="sng" algn="ctr">
            <a:noFill/>
            <a:prstDash val="solid"/>
          </a:ln>
          <a:effectLst/>
        </p:spPr>
        <p:txBody>
          <a:bodyPr rtlCol="0" anchor="ctr"/>
          <a:lstStyle/>
          <a:p>
            <a:pPr algn="ctr" defTabSz="896386">
              <a:defRPr/>
            </a:pPr>
            <a:r>
              <a:rPr lang="en-US" sz="2132" kern="0" dirty="0">
                <a:solidFill>
                  <a:srgbClr val="FFFFFF"/>
                </a:solidFill>
                <a:latin typeface="Segoe UI"/>
                <a:cs typeface="Segoe UI Light" panose="020B0502040204020203" pitchFamily="34" charset="0"/>
              </a:rPr>
              <a:t>Enhanced ADO.NET</a:t>
            </a:r>
          </a:p>
        </p:txBody>
      </p:sp>
      <p:sp>
        <p:nvSpPr>
          <p:cNvPr id="24" name="TextBox 23"/>
          <p:cNvSpPr txBox="1"/>
          <p:nvPr/>
        </p:nvSpPr>
        <p:spPr>
          <a:xfrm>
            <a:off x="1261758" y="1174497"/>
            <a:ext cx="1864487" cy="468972"/>
          </a:xfrm>
          <a:prstGeom prst="rect">
            <a:avLst/>
          </a:prstGeom>
          <a:noFill/>
        </p:spPr>
        <p:txBody>
          <a:bodyPr wrap="square" rtlCol="0">
            <a:spAutoFit/>
          </a:bodyPr>
          <a:lstStyle/>
          <a:p>
            <a:pPr algn="ctr" defTabSz="914367">
              <a:defRPr/>
            </a:pPr>
            <a:r>
              <a:rPr lang="en-US" sz="2400" b="1" dirty="0">
                <a:solidFill>
                  <a:srgbClr val="002050"/>
                </a:solidFill>
                <a:latin typeface="Segoe UI"/>
                <a:cs typeface="Segoe UI Light" panose="020B0502040204020203" pitchFamily="34" charset="0"/>
              </a:rPr>
              <a:t>Client</a:t>
            </a:r>
          </a:p>
        </p:txBody>
      </p:sp>
      <p:sp>
        <p:nvSpPr>
          <p:cNvPr id="25" name="TextBox 24"/>
          <p:cNvSpPr txBox="1"/>
          <p:nvPr/>
        </p:nvSpPr>
        <p:spPr>
          <a:xfrm>
            <a:off x="7207524" y="1129489"/>
            <a:ext cx="3592703" cy="845624"/>
          </a:xfrm>
          <a:prstGeom prst="rect">
            <a:avLst/>
          </a:prstGeom>
          <a:noFill/>
        </p:spPr>
        <p:txBody>
          <a:bodyPr wrap="square" rtlCol="0">
            <a:spAutoFit/>
          </a:bodyPr>
          <a:lstStyle/>
          <a:p>
            <a:pPr algn="ctr" defTabSz="914367">
              <a:defRPr/>
            </a:pPr>
            <a:r>
              <a:rPr lang="en-US" sz="2400" b="1" dirty="0">
                <a:solidFill>
                  <a:srgbClr val="002050"/>
                </a:solidFill>
                <a:latin typeface="Segoe UI"/>
                <a:cs typeface="Segoe UI Light" panose="020B0502040204020203" pitchFamily="34" charset="0"/>
              </a:rPr>
              <a:t>SQL Server </a:t>
            </a:r>
          </a:p>
          <a:p>
            <a:pPr algn="ctr" defTabSz="914367">
              <a:defRPr/>
            </a:pPr>
            <a:r>
              <a:rPr lang="en-US" sz="2400" b="1" dirty="0">
                <a:solidFill>
                  <a:srgbClr val="002050"/>
                </a:solidFill>
                <a:latin typeface="Segoe UI"/>
                <a:cs typeface="Segoe UI Light" panose="020B0502040204020203" pitchFamily="34" charset="0"/>
              </a:rPr>
              <a:t>or Azure SQL Database</a:t>
            </a:r>
          </a:p>
        </p:txBody>
      </p:sp>
      <p:graphicFrame>
        <p:nvGraphicFramePr>
          <p:cNvPr id="26" name="Table 25"/>
          <p:cNvGraphicFramePr>
            <a:graphicFrameLocks noGrp="1"/>
          </p:cNvGraphicFramePr>
          <p:nvPr/>
        </p:nvGraphicFramePr>
        <p:xfrm>
          <a:off x="10130652" y="5021785"/>
          <a:ext cx="2026801" cy="842408"/>
        </p:xfrm>
        <a:graphic>
          <a:graphicData uri="http://schemas.openxmlformats.org/drawingml/2006/table">
            <a:tbl>
              <a:tblPr firstRow="1">
                <a:solidFill>
                  <a:srgbClr val="002050">
                    <a:tint val="65000"/>
                  </a:srgbClr>
                </a:solidFill>
                <a:effectLst/>
              </a:tblPr>
              <a:tblGrid>
                <a:gridCol w="854968">
                  <a:extLst>
                    <a:ext uri="{9D8B030D-6E8A-4147-A177-3AD203B41FA5}">
                      <a16:colId xmlns:a16="http://schemas.microsoft.com/office/drawing/2014/main" val="20000"/>
                    </a:ext>
                  </a:extLst>
                </a:gridCol>
                <a:gridCol w="1171833">
                  <a:extLst>
                    <a:ext uri="{9D8B030D-6E8A-4147-A177-3AD203B41FA5}">
                      <a16:colId xmlns:a16="http://schemas.microsoft.com/office/drawing/2014/main" val="20001"/>
                    </a:ext>
                  </a:extLst>
                </a:gridCol>
              </a:tblGrid>
              <a:tr h="274281">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dirty="0"/>
                        <a:t>Name</a:t>
                      </a:r>
                    </a:p>
                  </a:txBody>
                  <a:tcPr marL="91427" marR="91427" marT="45713" marB="45713">
                    <a:lnL w="9525" cap="flat" cmpd="sng" algn="ctr">
                      <a:solidFill>
                        <a:srgbClr val="002050"/>
                      </a:solidFill>
                      <a:prstDash val="solid"/>
                    </a:lnL>
                    <a:lnR>
                      <a:noFill/>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dirty="0"/>
                        <a:t>SSN</a:t>
                      </a:r>
                    </a:p>
                  </a:txBody>
                  <a:tcPr marL="91427" marR="91427" marT="45713" marB="45713">
                    <a:lnL>
                      <a:noFill/>
                    </a:lnL>
                    <a:lnR w="9525" cap="flat" cmpd="sng" algn="ctr">
                      <a:solidFill>
                        <a:srgbClr val="002050"/>
                      </a:solidFill>
                      <a:prstDash val="solid"/>
                    </a:lnR>
                    <a:lnT w="9525" cap="flat" cmpd="sng" algn="ctr">
                      <a:solidFill>
                        <a:srgbClr val="002050"/>
                      </a:solidFill>
                      <a:prstDash val="solid"/>
                    </a:lnT>
                    <a:lnB w="10795" cap="flat" cmpd="sng" algn="ctr">
                      <a:solidFill>
                        <a:srgbClr val="FFFFFF"/>
                      </a:solidFill>
                      <a:prstDash val="solid"/>
                    </a:lnB>
                    <a:lnTlToBr w="12700" cmpd="sng">
                      <a:noFill/>
                      <a:prstDash val="solid"/>
                    </a:lnTlToBr>
                    <a:lnBlToTr w="12700" cmpd="sng">
                      <a:noFill/>
                      <a:prstDash val="solid"/>
                    </a:lnBlToTr>
                    <a:solidFill>
                      <a:srgbClr val="002050"/>
                    </a:solidFill>
                  </a:tcPr>
                </a:tc>
                <a:extLst>
                  <a:ext uri="{0D108BD9-81ED-4DB2-BD59-A6C34878D82A}">
                    <a16:rowId xmlns:a16="http://schemas.microsoft.com/office/drawing/2014/main" val="10000"/>
                  </a:ext>
                </a:extLst>
              </a:tr>
              <a:tr h="28405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dirty="0"/>
                        <a:t>0x19ca706…</a:t>
                      </a:r>
                    </a:p>
                  </a:txBody>
                  <a:tcPr marL="0" marR="0"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dirty="0"/>
                        <a:t>0x7ff654ae…</a:t>
                      </a:r>
                    </a:p>
                  </a:txBody>
                  <a:tcPr marL="0" marR="0" marT="45713" marB="45713">
                    <a:lnL w="9525" cap="flat" cmpd="sng" algn="ctr">
                      <a:solidFill>
                        <a:srgbClr val="002050"/>
                      </a:solidFill>
                      <a:prstDash val="solid"/>
                    </a:lnL>
                    <a:lnR w="9525" cap="flat" cmpd="sng" algn="ctr">
                      <a:solidFill>
                        <a:srgbClr val="002050"/>
                      </a:solidFill>
                      <a:prstDash val="solid"/>
                    </a:lnR>
                    <a:lnT w="10795" cap="flat" cmpd="sng" algn="ctr">
                      <a:solidFill>
                        <a:srgbClr val="FFFFFF"/>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8405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dirty="0"/>
                        <a:t>0xfbd9ae…</a:t>
                      </a:r>
                    </a:p>
                  </a:txBody>
                  <a:tcPr marL="0" marR="0" marT="45713" marB="45713">
                    <a:lnL w="9525" cap="flat" cmpd="sng" algn="ctr">
                      <a:solidFill>
                        <a:srgbClr val="002050"/>
                      </a:solidFill>
                      <a:prstDash val="solid"/>
                    </a:lnL>
                    <a:lnR w="9525" cap="flat" cmpd="sng" algn="ctr">
                      <a:solidFill>
                        <a:srgbClr val="002050"/>
                      </a:solidFill>
                      <a:prstDash val="solid"/>
                    </a:lnR>
                    <a:lnT w="9525" cap="flat" cmpd="sng" algn="ctr">
                      <a:solidFill>
                        <a:srgbClr val="002050"/>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0x654ae6…</a:t>
                      </a:r>
                    </a:p>
                  </a:txBody>
                  <a:tcPr marL="0" marR="0" marT="45713" marB="45713">
                    <a:lnL w="9525" cap="flat" cmpd="sng" algn="ctr">
                      <a:solidFill>
                        <a:srgbClr val="002050"/>
                      </a:solidFill>
                      <a:prstDash val="solid"/>
                    </a:lnL>
                    <a:lnR w="9525" cap="flat" cmpd="sng" algn="ctr">
                      <a:solidFill>
                        <a:srgbClr val="002050"/>
                      </a:solidFill>
                      <a:prstDash val="solid"/>
                    </a:lnR>
                    <a:lnT w="9525" cap="flat" cmpd="sng" algn="ctr">
                      <a:solidFill>
                        <a:srgbClr val="002050"/>
                      </a:solidFill>
                      <a:prstDash val="solid"/>
                    </a:lnT>
                    <a:lnB w="9525" cap="flat" cmpd="sng" algn="ctr">
                      <a:solidFill>
                        <a:srgbClr val="002050"/>
                      </a:solid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8481417"/>
                  </a:ext>
                </a:extLst>
              </a:tr>
            </a:tbl>
          </a:graphicData>
        </a:graphic>
      </p:graphicFrame>
      <p:grpSp>
        <p:nvGrpSpPr>
          <p:cNvPr id="27" name="Group 26"/>
          <p:cNvGrpSpPr>
            <a:grpSpLocks noChangeAspect="1"/>
          </p:cNvGrpSpPr>
          <p:nvPr/>
        </p:nvGrpSpPr>
        <p:grpSpPr>
          <a:xfrm>
            <a:off x="6929719" y="5797014"/>
            <a:ext cx="388947" cy="460214"/>
            <a:chOff x="6858940" y="3963215"/>
            <a:chExt cx="541602" cy="668476"/>
          </a:xfrm>
        </p:grpSpPr>
        <p:sp>
          <p:nvSpPr>
            <p:cNvPr id="28" name="Oval 61"/>
            <p:cNvSpPr/>
            <p:nvPr/>
          </p:nvSpPr>
          <p:spPr>
            <a:xfrm rot="1616342">
              <a:off x="7118740" y="4003180"/>
              <a:ext cx="281802" cy="628511"/>
            </a:xfrm>
            <a:custGeom>
              <a:avLst/>
              <a:gdLst/>
              <a:ahLst/>
              <a:cxnLst/>
              <a:rect l="l" t="t" r="r" b="b"/>
              <a:pathLst>
                <a:path w="1945154" h="4337174">
                  <a:moveTo>
                    <a:pt x="972262" y="184666"/>
                  </a:moveTo>
                  <a:cubicBezTo>
                    <a:pt x="658764" y="184840"/>
                    <a:pt x="404455" y="438534"/>
                    <a:pt x="403523" y="752031"/>
                  </a:cubicBezTo>
                  <a:lnTo>
                    <a:pt x="972577" y="753723"/>
                  </a:lnTo>
                  <a:lnTo>
                    <a:pt x="1541629" y="751401"/>
                  </a:lnTo>
                  <a:cubicBezTo>
                    <a:pt x="1540350" y="437905"/>
                    <a:pt x="1285760" y="184492"/>
                    <a:pt x="972262" y="184666"/>
                  </a:cubicBezTo>
                  <a:close/>
                  <a:moveTo>
                    <a:pt x="972577" y="0"/>
                  </a:moveTo>
                  <a:cubicBezTo>
                    <a:pt x="1509716" y="0"/>
                    <a:pt x="1945154" y="435438"/>
                    <a:pt x="1945154" y="972577"/>
                  </a:cubicBezTo>
                  <a:cubicBezTo>
                    <a:pt x="1945154" y="1373798"/>
                    <a:pt x="1702202" y="1718276"/>
                    <a:pt x="1354620" y="1865104"/>
                  </a:cubicBezTo>
                  <a:lnTo>
                    <a:pt x="1354620" y="2072700"/>
                  </a:lnTo>
                  <a:cubicBezTo>
                    <a:pt x="1354620" y="2112154"/>
                    <a:pt x="1322637" y="2144137"/>
                    <a:pt x="1283183" y="2144137"/>
                  </a:cubicBezTo>
                  <a:lnTo>
                    <a:pt x="1226533" y="2144137"/>
                  </a:lnTo>
                  <a:lnTo>
                    <a:pt x="1226533" y="2718294"/>
                  </a:lnTo>
                  <a:lnTo>
                    <a:pt x="1109119" y="2867729"/>
                  </a:lnTo>
                  <a:lnTo>
                    <a:pt x="1215859" y="3034954"/>
                  </a:lnTo>
                  <a:lnTo>
                    <a:pt x="1219417" y="3301802"/>
                  </a:lnTo>
                  <a:lnTo>
                    <a:pt x="1098445" y="3483259"/>
                  </a:lnTo>
                  <a:lnTo>
                    <a:pt x="1102003" y="3589998"/>
                  </a:lnTo>
                  <a:lnTo>
                    <a:pt x="1219417" y="3775013"/>
                  </a:lnTo>
                  <a:lnTo>
                    <a:pt x="1222975" y="4045419"/>
                  </a:lnTo>
                  <a:lnTo>
                    <a:pt x="945452" y="4337174"/>
                  </a:lnTo>
                  <a:lnTo>
                    <a:pt x="571865" y="4006282"/>
                  </a:lnTo>
                  <a:lnTo>
                    <a:pt x="571865" y="2144137"/>
                  </a:lnTo>
                  <a:lnTo>
                    <a:pt x="571865" y="1858058"/>
                  </a:lnTo>
                  <a:cubicBezTo>
                    <a:pt x="234451" y="1706097"/>
                    <a:pt x="0" y="1366716"/>
                    <a:pt x="0" y="972577"/>
                  </a:cubicBezTo>
                  <a:cubicBezTo>
                    <a:pt x="0" y="435438"/>
                    <a:pt x="435438" y="0"/>
                    <a:pt x="972577" y="0"/>
                  </a:cubicBezTo>
                  <a:close/>
                </a:path>
              </a:pathLst>
            </a:custGeom>
            <a:solidFill>
              <a:srgbClr val="D2D2D2"/>
            </a:solidFill>
            <a:ln w="10795" cap="flat" cmpd="sng" algn="ctr">
              <a:noFill/>
              <a:prstDash val="solid"/>
            </a:ln>
            <a:effectLst/>
          </p:spPr>
          <p:txBody>
            <a:bodyPr rtlCol="0" anchor="ctr"/>
            <a:lstStyle/>
            <a:p>
              <a:pPr algn="ctr" defTabSz="932418">
                <a:defRPr/>
              </a:pPr>
              <a:endParaRPr lang="en-US" sz="1836" kern="0">
                <a:solidFill>
                  <a:srgbClr val="D83B01"/>
                </a:solidFill>
                <a:latin typeface="Segoe UI"/>
              </a:endParaRPr>
            </a:p>
          </p:txBody>
        </p:sp>
        <p:sp>
          <p:nvSpPr>
            <p:cNvPr id="29" name="Oval 61"/>
            <p:cNvSpPr/>
            <p:nvPr/>
          </p:nvSpPr>
          <p:spPr>
            <a:xfrm rot="2123064">
              <a:off x="7090637" y="3990922"/>
              <a:ext cx="281802" cy="628511"/>
            </a:xfrm>
            <a:custGeom>
              <a:avLst/>
              <a:gdLst/>
              <a:ahLst/>
              <a:cxnLst/>
              <a:rect l="l" t="t" r="r" b="b"/>
              <a:pathLst>
                <a:path w="1945154" h="4337174">
                  <a:moveTo>
                    <a:pt x="972262" y="184666"/>
                  </a:moveTo>
                  <a:cubicBezTo>
                    <a:pt x="658764" y="184840"/>
                    <a:pt x="404455" y="438534"/>
                    <a:pt x="403523" y="752031"/>
                  </a:cubicBezTo>
                  <a:lnTo>
                    <a:pt x="972577" y="753723"/>
                  </a:lnTo>
                  <a:lnTo>
                    <a:pt x="1541629" y="751401"/>
                  </a:lnTo>
                  <a:cubicBezTo>
                    <a:pt x="1540350" y="437905"/>
                    <a:pt x="1285760" y="184492"/>
                    <a:pt x="972262" y="184666"/>
                  </a:cubicBezTo>
                  <a:close/>
                  <a:moveTo>
                    <a:pt x="972577" y="0"/>
                  </a:moveTo>
                  <a:cubicBezTo>
                    <a:pt x="1509716" y="0"/>
                    <a:pt x="1945154" y="435438"/>
                    <a:pt x="1945154" y="972577"/>
                  </a:cubicBezTo>
                  <a:cubicBezTo>
                    <a:pt x="1945154" y="1373798"/>
                    <a:pt x="1702202" y="1718276"/>
                    <a:pt x="1354620" y="1865104"/>
                  </a:cubicBezTo>
                  <a:lnTo>
                    <a:pt x="1354620" y="2072700"/>
                  </a:lnTo>
                  <a:cubicBezTo>
                    <a:pt x="1354620" y="2112154"/>
                    <a:pt x="1322637" y="2144137"/>
                    <a:pt x="1283183" y="2144137"/>
                  </a:cubicBezTo>
                  <a:lnTo>
                    <a:pt x="1226533" y="2144137"/>
                  </a:lnTo>
                  <a:lnTo>
                    <a:pt x="1226533" y="2718294"/>
                  </a:lnTo>
                  <a:lnTo>
                    <a:pt x="1109119" y="2867729"/>
                  </a:lnTo>
                  <a:lnTo>
                    <a:pt x="1215859" y="3034954"/>
                  </a:lnTo>
                  <a:lnTo>
                    <a:pt x="1219417" y="3301802"/>
                  </a:lnTo>
                  <a:lnTo>
                    <a:pt x="1098445" y="3483259"/>
                  </a:lnTo>
                  <a:lnTo>
                    <a:pt x="1102003" y="3589998"/>
                  </a:lnTo>
                  <a:lnTo>
                    <a:pt x="1219417" y="3775013"/>
                  </a:lnTo>
                  <a:lnTo>
                    <a:pt x="1222975" y="4045419"/>
                  </a:lnTo>
                  <a:lnTo>
                    <a:pt x="945452" y="4337174"/>
                  </a:lnTo>
                  <a:lnTo>
                    <a:pt x="571865" y="4006282"/>
                  </a:lnTo>
                  <a:lnTo>
                    <a:pt x="571865" y="2144137"/>
                  </a:lnTo>
                  <a:lnTo>
                    <a:pt x="571865" y="1858058"/>
                  </a:lnTo>
                  <a:cubicBezTo>
                    <a:pt x="234451" y="1706097"/>
                    <a:pt x="0" y="1366716"/>
                    <a:pt x="0" y="972577"/>
                  </a:cubicBezTo>
                  <a:cubicBezTo>
                    <a:pt x="0" y="435438"/>
                    <a:pt x="435438" y="0"/>
                    <a:pt x="972577" y="0"/>
                  </a:cubicBezTo>
                  <a:close/>
                </a:path>
              </a:pathLst>
            </a:custGeom>
            <a:solidFill>
              <a:srgbClr val="BAD80A"/>
            </a:solidFill>
            <a:ln w="10795" cap="flat" cmpd="sng" algn="ctr">
              <a:noFill/>
              <a:prstDash val="solid"/>
            </a:ln>
            <a:effectLst/>
          </p:spPr>
          <p:txBody>
            <a:bodyPr rtlCol="0" anchor="ctr"/>
            <a:lstStyle/>
            <a:p>
              <a:pPr algn="ctr" defTabSz="932418">
                <a:defRPr/>
              </a:pPr>
              <a:endParaRPr lang="en-US" sz="1836" kern="0">
                <a:solidFill>
                  <a:srgbClr val="D83B01"/>
                </a:solidFill>
                <a:latin typeface="Segoe UI"/>
              </a:endParaRPr>
            </a:p>
          </p:txBody>
        </p:sp>
        <p:sp>
          <p:nvSpPr>
            <p:cNvPr id="30" name="Freeform 73"/>
            <p:cNvSpPr>
              <a:spLocks noChangeAspect="1"/>
            </p:cNvSpPr>
            <p:nvPr/>
          </p:nvSpPr>
          <p:spPr bwMode="auto">
            <a:xfrm>
              <a:off x="6858940" y="3963215"/>
              <a:ext cx="386838" cy="547200"/>
            </a:xfrm>
            <a:custGeom>
              <a:avLst/>
              <a:gdLst/>
              <a:ahLst/>
              <a:cxnLst/>
              <a:rect l="l" t="t" r="r" b="b"/>
              <a:pathLst>
                <a:path w="1886913" h="2669822">
                  <a:moveTo>
                    <a:pt x="932649" y="1226162"/>
                  </a:moveTo>
                  <a:lnTo>
                    <a:pt x="816137" y="1306662"/>
                  </a:lnTo>
                  <a:lnTo>
                    <a:pt x="672125" y="1306666"/>
                  </a:lnTo>
                  <a:lnTo>
                    <a:pt x="627620" y="1436924"/>
                  </a:lnTo>
                  <a:lnTo>
                    <a:pt x="511114" y="1517433"/>
                  </a:lnTo>
                  <a:lnTo>
                    <a:pt x="555614" y="1647695"/>
                  </a:lnTo>
                  <a:lnTo>
                    <a:pt x="511114" y="1777957"/>
                  </a:lnTo>
                  <a:lnTo>
                    <a:pt x="627620" y="1858466"/>
                  </a:lnTo>
                  <a:lnTo>
                    <a:pt x="672125" y="1988724"/>
                  </a:lnTo>
                  <a:lnTo>
                    <a:pt x="738504" y="1988726"/>
                  </a:lnTo>
                  <a:lnTo>
                    <a:pt x="590145" y="2519612"/>
                  </a:lnTo>
                  <a:lnTo>
                    <a:pt x="733383" y="2438945"/>
                  </a:lnTo>
                  <a:lnTo>
                    <a:pt x="814049" y="2582183"/>
                  </a:lnTo>
                  <a:lnTo>
                    <a:pt x="925745" y="2182494"/>
                  </a:lnTo>
                  <a:lnTo>
                    <a:pt x="1037441" y="2582183"/>
                  </a:lnTo>
                  <a:lnTo>
                    <a:pt x="1118108" y="2438945"/>
                  </a:lnTo>
                  <a:lnTo>
                    <a:pt x="1261346" y="2519612"/>
                  </a:lnTo>
                  <a:lnTo>
                    <a:pt x="1112986" y="1988726"/>
                  </a:lnTo>
                  <a:lnTo>
                    <a:pt x="1193172" y="1988724"/>
                  </a:lnTo>
                  <a:lnTo>
                    <a:pt x="1237677" y="1858466"/>
                  </a:lnTo>
                  <a:lnTo>
                    <a:pt x="1354183" y="1777957"/>
                  </a:lnTo>
                  <a:lnTo>
                    <a:pt x="1309683" y="1647696"/>
                  </a:lnTo>
                  <a:lnTo>
                    <a:pt x="1354183" y="1517433"/>
                  </a:lnTo>
                  <a:lnTo>
                    <a:pt x="1237676" y="1436924"/>
                  </a:lnTo>
                  <a:lnTo>
                    <a:pt x="1193172" y="1306666"/>
                  </a:lnTo>
                  <a:lnTo>
                    <a:pt x="1049159" y="1306663"/>
                  </a:lnTo>
                  <a:close/>
                  <a:moveTo>
                    <a:pt x="957464" y="281551"/>
                  </a:moveTo>
                  <a:cubicBezTo>
                    <a:pt x="738207" y="282381"/>
                    <a:pt x="518119" y="459283"/>
                    <a:pt x="511474" y="652793"/>
                  </a:cubicBezTo>
                  <a:cubicBezTo>
                    <a:pt x="504957" y="842590"/>
                    <a:pt x="511224" y="926927"/>
                    <a:pt x="511397" y="1060958"/>
                  </a:cubicBezTo>
                  <a:lnTo>
                    <a:pt x="1368674" y="1060958"/>
                  </a:lnTo>
                  <a:cubicBezTo>
                    <a:pt x="1368848" y="924447"/>
                    <a:pt x="1375902" y="776631"/>
                    <a:pt x="1368569" y="652793"/>
                  </a:cubicBezTo>
                  <a:cubicBezTo>
                    <a:pt x="1361094" y="526555"/>
                    <a:pt x="1176721" y="280721"/>
                    <a:pt x="957464" y="281551"/>
                  </a:cubicBezTo>
                  <a:close/>
                  <a:moveTo>
                    <a:pt x="947496" y="6"/>
                  </a:moveTo>
                  <a:cubicBezTo>
                    <a:pt x="1297975" y="-1655"/>
                    <a:pt x="1633504" y="303145"/>
                    <a:pt x="1632673" y="652793"/>
                  </a:cubicBezTo>
                  <a:cubicBezTo>
                    <a:pt x="1631850" y="998981"/>
                    <a:pt x="1632657" y="929946"/>
                    <a:pt x="1632670" y="1062360"/>
                  </a:cubicBezTo>
                  <a:cubicBezTo>
                    <a:pt x="1774330" y="1068577"/>
                    <a:pt x="1886913" y="1185694"/>
                    <a:pt x="1886913" y="1329107"/>
                  </a:cubicBezTo>
                  <a:lnTo>
                    <a:pt x="1886913" y="2401673"/>
                  </a:lnTo>
                  <a:cubicBezTo>
                    <a:pt x="1886913" y="2549768"/>
                    <a:pt x="1766859" y="2669822"/>
                    <a:pt x="1618764" y="2669822"/>
                  </a:cubicBezTo>
                  <a:lnTo>
                    <a:pt x="268149" y="2669822"/>
                  </a:lnTo>
                  <a:cubicBezTo>
                    <a:pt x="120054" y="2669822"/>
                    <a:pt x="0" y="2549768"/>
                    <a:pt x="0" y="2401673"/>
                  </a:cubicBezTo>
                  <a:lnTo>
                    <a:pt x="0" y="1329107"/>
                  </a:lnTo>
                  <a:cubicBezTo>
                    <a:pt x="0" y="1189747"/>
                    <a:pt x="106310" y="1075217"/>
                    <a:pt x="242387" y="1063555"/>
                  </a:cubicBezTo>
                  <a:lnTo>
                    <a:pt x="242387" y="650301"/>
                  </a:lnTo>
                  <a:cubicBezTo>
                    <a:pt x="240726" y="279060"/>
                    <a:pt x="597017" y="1667"/>
                    <a:pt x="947496" y="6"/>
                  </a:cubicBezTo>
                  <a:close/>
                </a:path>
              </a:pathLst>
            </a:cu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836" kern="0" spc="-51" dirty="0" err="1">
                <a:solidFill>
                  <a:srgbClr val="D83B01"/>
                </a:solidFill>
                <a:latin typeface="Segoe UI"/>
                <a:ea typeface="Segoe UI" pitchFamily="34" charset="0"/>
                <a:cs typeface="Segoe UI" pitchFamily="34" charset="0"/>
              </a:endParaRPr>
            </a:p>
          </p:txBody>
        </p:sp>
      </p:grpSp>
      <p:grpSp>
        <p:nvGrpSpPr>
          <p:cNvPr id="31" name="Group 30"/>
          <p:cNvGrpSpPr>
            <a:grpSpLocks noChangeAspect="1"/>
          </p:cNvGrpSpPr>
          <p:nvPr/>
        </p:nvGrpSpPr>
        <p:grpSpPr>
          <a:xfrm>
            <a:off x="6903710" y="3572620"/>
            <a:ext cx="388947" cy="460214"/>
            <a:chOff x="6858940" y="3963215"/>
            <a:chExt cx="541602" cy="668476"/>
          </a:xfrm>
        </p:grpSpPr>
        <p:sp>
          <p:nvSpPr>
            <p:cNvPr id="32" name="Oval 61"/>
            <p:cNvSpPr/>
            <p:nvPr/>
          </p:nvSpPr>
          <p:spPr>
            <a:xfrm rot="1616342">
              <a:off x="7118740" y="4003180"/>
              <a:ext cx="281802" cy="628511"/>
            </a:xfrm>
            <a:custGeom>
              <a:avLst/>
              <a:gdLst/>
              <a:ahLst/>
              <a:cxnLst/>
              <a:rect l="l" t="t" r="r" b="b"/>
              <a:pathLst>
                <a:path w="1945154" h="4337174">
                  <a:moveTo>
                    <a:pt x="972262" y="184666"/>
                  </a:moveTo>
                  <a:cubicBezTo>
                    <a:pt x="658764" y="184840"/>
                    <a:pt x="404455" y="438534"/>
                    <a:pt x="403523" y="752031"/>
                  </a:cubicBezTo>
                  <a:lnTo>
                    <a:pt x="972577" y="753723"/>
                  </a:lnTo>
                  <a:lnTo>
                    <a:pt x="1541629" y="751401"/>
                  </a:lnTo>
                  <a:cubicBezTo>
                    <a:pt x="1540350" y="437905"/>
                    <a:pt x="1285760" y="184492"/>
                    <a:pt x="972262" y="184666"/>
                  </a:cubicBezTo>
                  <a:close/>
                  <a:moveTo>
                    <a:pt x="972577" y="0"/>
                  </a:moveTo>
                  <a:cubicBezTo>
                    <a:pt x="1509716" y="0"/>
                    <a:pt x="1945154" y="435438"/>
                    <a:pt x="1945154" y="972577"/>
                  </a:cubicBezTo>
                  <a:cubicBezTo>
                    <a:pt x="1945154" y="1373798"/>
                    <a:pt x="1702202" y="1718276"/>
                    <a:pt x="1354620" y="1865104"/>
                  </a:cubicBezTo>
                  <a:lnTo>
                    <a:pt x="1354620" y="2072700"/>
                  </a:lnTo>
                  <a:cubicBezTo>
                    <a:pt x="1354620" y="2112154"/>
                    <a:pt x="1322637" y="2144137"/>
                    <a:pt x="1283183" y="2144137"/>
                  </a:cubicBezTo>
                  <a:lnTo>
                    <a:pt x="1226533" y="2144137"/>
                  </a:lnTo>
                  <a:lnTo>
                    <a:pt x="1226533" y="2718294"/>
                  </a:lnTo>
                  <a:lnTo>
                    <a:pt x="1109119" y="2867729"/>
                  </a:lnTo>
                  <a:lnTo>
                    <a:pt x="1215859" y="3034954"/>
                  </a:lnTo>
                  <a:lnTo>
                    <a:pt x="1219417" y="3301802"/>
                  </a:lnTo>
                  <a:lnTo>
                    <a:pt x="1098445" y="3483259"/>
                  </a:lnTo>
                  <a:lnTo>
                    <a:pt x="1102003" y="3589998"/>
                  </a:lnTo>
                  <a:lnTo>
                    <a:pt x="1219417" y="3775013"/>
                  </a:lnTo>
                  <a:lnTo>
                    <a:pt x="1222975" y="4045419"/>
                  </a:lnTo>
                  <a:lnTo>
                    <a:pt x="945452" y="4337174"/>
                  </a:lnTo>
                  <a:lnTo>
                    <a:pt x="571865" y="4006282"/>
                  </a:lnTo>
                  <a:lnTo>
                    <a:pt x="571865" y="2144137"/>
                  </a:lnTo>
                  <a:lnTo>
                    <a:pt x="571865" y="1858058"/>
                  </a:lnTo>
                  <a:cubicBezTo>
                    <a:pt x="234451" y="1706097"/>
                    <a:pt x="0" y="1366716"/>
                    <a:pt x="0" y="972577"/>
                  </a:cubicBezTo>
                  <a:cubicBezTo>
                    <a:pt x="0" y="435438"/>
                    <a:pt x="435438" y="0"/>
                    <a:pt x="972577" y="0"/>
                  </a:cubicBezTo>
                  <a:close/>
                </a:path>
              </a:pathLst>
            </a:custGeom>
            <a:solidFill>
              <a:srgbClr val="D2D2D2"/>
            </a:solidFill>
            <a:ln w="10795" cap="flat" cmpd="sng" algn="ctr">
              <a:noFill/>
              <a:prstDash val="solid"/>
            </a:ln>
            <a:effectLst/>
          </p:spPr>
          <p:txBody>
            <a:bodyPr rtlCol="0" anchor="ctr"/>
            <a:lstStyle/>
            <a:p>
              <a:pPr algn="ctr" defTabSz="932418">
                <a:defRPr/>
              </a:pPr>
              <a:endParaRPr lang="en-US" sz="1836" kern="0">
                <a:solidFill>
                  <a:srgbClr val="D83B01"/>
                </a:solidFill>
                <a:latin typeface="Segoe UI"/>
              </a:endParaRPr>
            </a:p>
          </p:txBody>
        </p:sp>
        <p:sp>
          <p:nvSpPr>
            <p:cNvPr id="33" name="Oval 61"/>
            <p:cNvSpPr/>
            <p:nvPr/>
          </p:nvSpPr>
          <p:spPr>
            <a:xfrm rot="2123064">
              <a:off x="7090637" y="3990922"/>
              <a:ext cx="281802" cy="628511"/>
            </a:xfrm>
            <a:custGeom>
              <a:avLst/>
              <a:gdLst/>
              <a:ahLst/>
              <a:cxnLst/>
              <a:rect l="l" t="t" r="r" b="b"/>
              <a:pathLst>
                <a:path w="1945154" h="4337174">
                  <a:moveTo>
                    <a:pt x="972262" y="184666"/>
                  </a:moveTo>
                  <a:cubicBezTo>
                    <a:pt x="658764" y="184840"/>
                    <a:pt x="404455" y="438534"/>
                    <a:pt x="403523" y="752031"/>
                  </a:cubicBezTo>
                  <a:lnTo>
                    <a:pt x="972577" y="753723"/>
                  </a:lnTo>
                  <a:lnTo>
                    <a:pt x="1541629" y="751401"/>
                  </a:lnTo>
                  <a:cubicBezTo>
                    <a:pt x="1540350" y="437905"/>
                    <a:pt x="1285760" y="184492"/>
                    <a:pt x="972262" y="184666"/>
                  </a:cubicBezTo>
                  <a:close/>
                  <a:moveTo>
                    <a:pt x="972577" y="0"/>
                  </a:moveTo>
                  <a:cubicBezTo>
                    <a:pt x="1509716" y="0"/>
                    <a:pt x="1945154" y="435438"/>
                    <a:pt x="1945154" y="972577"/>
                  </a:cubicBezTo>
                  <a:cubicBezTo>
                    <a:pt x="1945154" y="1373798"/>
                    <a:pt x="1702202" y="1718276"/>
                    <a:pt x="1354620" y="1865104"/>
                  </a:cubicBezTo>
                  <a:lnTo>
                    <a:pt x="1354620" y="2072700"/>
                  </a:lnTo>
                  <a:cubicBezTo>
                    <a:pt x="1354620" y="2112154"/>
                    <a:pt x="1322637" y="2144137"/>
                    <a:pt x="1283183" y="2144137"/>
                  </a:cubicBezTo>
                  <a:lnTo>
                    <a:pt x="1226533" y="2144137"/>
                  </a:lnTo>
                  <a:lnTo>
                    <a:pt x="1226533" y="2718294"/>
                  </a:lnTo>
                  <a:lnTo>
                    <a:pt x="1109119" y="2867729"/>
                  </a:lnTo>
                  <a:lnTo>
                    <a:pt x="1215859" y="3034954"/>
                  </a:lnTo>
                  <a:lnTo>
                    <a:pt x="1219417" y="3301802"/>
                  </a:lnTo>
                  <a:lnTo>
                    <a:pt x="1098445" y="3483259"/>
                  </a:lnTo>
                  <a:lnTo>
                    <a:pt x="1102003" y="3589998"/>
                  </a:lnTo>
                  <a:lnTo>
                    <a:pt x="1219417" y="3775013"/>
                  </a:lnTo>
                  <a:lnTo>
                    <a:pt x="1222975" y="4045419"/>
                  </a:lnTo>
                  <a:lnTo>
                    <a:pt x="945452" y="4337174"/>
                  </a:lnTo>
                  <a:lnTo>
                    <a:pt x="571865" y="4006282"/>
                  </a:lnTo>
                  <a:lnTo>
                    <a:pt x="571865" y="2144137"/>
                  </a:lnTo>
                  <a:lnTo>
                    <a:pt x="571865" y="1858058"/>
                  </a:lnTo>
                  <a:cubicBezTo>
                    <a:pt x="234451" y="1706097"/>
                    <a:pt x="0" y="1366716"/>
                    <a:pt x="0" y="972577"/>
                  </a:cubicBezTo>
                  <a:cubicBezTo>
                    <a:pt x="0" y="435438"/>
                    <a:pt x="435438" y="0"/>
                    <a:pt x="972577" y="0"/>
                  </a:cubicBezTo>
                  <a:close/>
                </a:path>
              </a:pathLst>
            </a:custGeom>
            <a:solidFill>
              <a:srgbClr val="BAD80A"/>
            </a:solidFill>
            <a:ln w="10795" cap="flat" cmpd="sng" algn="ctr">
              <a:noFill/>
              <a:prstDash val="solid"/>
            </a:ln>
            <a:effectLst/>
          </p:spPr>
          <p:txBody>
            <a:bodyPr rtlCol="0" anchor="ctr"/>
            <a:lstStyle/>
            <a:p>
              <a:pPr algn="ctr" defTabSz="932418">
                <a:defRPr/>
              </a:pPr>
              <a:endParaRPr lang="en-US" sz="1836" kern="0">
                <a:solidFill>
                  <a:srgbClr val="D83B01"/>
                </a:solidFill>
                <a:latin typeface="Segoe UI"/>
              </a:endParaRPr>
            </a:p>
          </p:txBody>
        </p:sp>
        <p:sp>
          <p:nvSpPr>
            <p:cNvPr id="34" name="Freeform 80"/>
            <p:cNvSpPr>
              <a:spLocks noChangeAspect="1"/>
            </p:cNvSpPr>
            <p:nvPr/>
          </p:nvSpPr>
          <p:spPr bwMode="auto">
            <a:xfrm>
              <a:off x="6858940" y="3963215"/>
              <a:ext cx="386838" cy="547200"/>
            </a:xfrm>
            <a:custGeom>
              <a:avLst/>
              <a:gdLst/>
              <a:ahLst/>
              <a:cxnLst/>
              <a:rect l="l" t="t" r="r" b="b"/>
              <a:pathLst>
                <a:path w="1886913" h="2669822">
                  <a:moveTo>
                    <a:pt x="932649" y="1226162"/>
                  </a:moveTo>
                  <a:lnTo>
                    <a:pt x="816137" y="1306662"/>
                  </a:lnTo>
                  <a:lnTo>
                    <a:pt x="672125" y="1306666"/>
                  </a:lnTo>
                  <a:lnTo>
                    <a:pt x="627620" y="1436924"/>
                  </a:lnTo>
                  <a:lnTo>
                    <a:pt x="511114" y="1517433"/>
                  </a:lnTo>
                  <a:lnTo>
                    <a:pt x="555614" y="1647695"/>
                  </a:lnTo>
                  <a:lnTo>
                    <a:pt x="511114" y="1777957"/>
                  </a:lnTo>
                  <a:lnTo>
                    <a:pt x="627620" y="1858466"/>
                  </a:lnTo>
                  <a:lnTo>
                    <a:pt x="672125" y="1988724"/>
                  </a:lnTo>
                  <a:lnTo>
                    <a:pt x="738504" y="1988726"/>
                  </a:lnTo>
                  <a:lnTo>
                    <a:pt x="590145" y="2519612"/>
                  </a:lnTo>
                  <a:lnTo>
                    <a:pt x="733383" y="2438945"/>
                  </a:lnTo>
                  <a:lnTo>
                    <a:pt x="814049" y="2582183"/>
                  </a:lnTo>
                  <a:lnTo>
                    <a:pt x="925745" y="2182494"/>
                  </a:lnTo>
                  <a:lnTo>
                    <a:pt x="1037441" y="2582183"/>
                  </a:lnTo>
                  <a:lnTo>
                    <a:pt x="1118108" y="2438945"/>
                  </a:lnTo>
                  <a:lnTo>
                    <a:pt x="1261346" y="2519612"/>
                  </a:lnTo>
                  <a:lnTo>
                    <a:pt x="1112986" y="1988726"/>
                  </a:lnTo>
                  <a:lnTo>
                    <a:pt x="1193172" y="1988724"/>
                  </a:lnTo>
                  <a:lnTo>
                    <a:pt x="1237677" y="1858466"/>
                  </a:lnTo>
                  <a:lnTo>
                    <a:pt x="1354183" y="1777957"/>
                  </a:lnTo>
                  <a:lnTo>
                    <a:pt x="1309683" y="1647696"/>
                  </a:lnTo>
                  <a:lnTo>
                    <a:pt x="1354183" y="1517433"/>
                  </a:lnTo>
                  <a:lnTo>
                    <a:pt x="1237676" y="1436924"/>
                  </a:lnTo>
                  <a:lnTo>
                    <a:pt x="1193172" y="1306666"/>
                  </a:lnTo>
                  <a:lnTo>
                    <a:pt x="1049159" y="1306663"/>
                  </a:lnTo>
                  <a:close/>
                  <a:moveTo>
                    <a:pt x="957464" y="281551"/>
                  </a:moveTo>
                  <a:cubicBezTo>
                    <a:pt x="738207" y="282381"/>
                    <a:pt x="518119" y="459283"/>
                    <a:pt x="511474" y="652793"/>
                  </a:cubicBezTo>
                  <a:cubicBezTo>
                    <a:pt x="504957" y="842590"/>
                    <a:pt x="511224" y="926927"/>
                    <a:pt x="511397" y="1060958"/>
                  </a:cubicBezTo>
                  <a:lnTo>
                    <a:pt x="1368674" y="1060958"/>
                  </a:lnTo>
                  <a:cubicBezTo>
                    <a:pt x="1368848" y="924447"/>
                    <a:pt x="1375902" y="776631"/>
                    <a:pt x="1368569" y="652793"/>
                  </a:cubicBezTo>
                  <a:cubicBezTo>
                    <a:pt x="1361094" y="526555"/>
                    <a:pt x="1176721" y="280721"/>
                    <a:pt x="957464" y="281551"/>
                  </a:cubicBezTo>
                  <a:close/>
                  <a:moveTo>
                    <a:pt x="947496" y="6"/>
                  </a:moveTo>
                  <a:cubicBezTo>
                    <a:pt x="1297975" y="-1655"/>
                    <a:pt x="1633504" y="303145"/>
                    <a:pt x="1632673" y="652793"/>
                  </a:cubicBezTo>
                  <a:cubicBezTo>
                    <a:pt x="1631850" y="998981"/>
                    <a:pt x="1632657" y="929946"/>
                    <a:pt x="1632670" y="1062360"/>
                  </a:cubicBezTo>
                  <a:cubicBezTo>
                    <a:pt x="1774330" y="1068577"/>
                    <a:pt x="1886913" y="1185694"/>
                    <a:pt x="1886913" y="1329107"/>
                  </a:cubicBezTo>
                  <a:lnTo>
                    <a:pt x="1886913" y="2401673"/>
                  </a:lnTo>
                  <a:cubicBezTo>
                    <a:pt x="1886913" y="2549768"/>
                    <a:pt x="1766859" y="2669822"/>
                    <a:pt x="1618764" y="2669822"/>
                  </a:cubicBezTo>
                  <a:lnTo>
                    <a:pt x="268149" y="2669822"/>
                  </a:lnTo>
                  <a:cubicBezTo>
                    <a:pt x="120054" y="2669822"/>
                    <a:pt x="0" y="2549768"/>
                    <a:pt x="0" y="2401673"/>
                  </a:cubicBezTo>
                  <a:lnTo>
                    <a:pt x="0" y="1329107"/>
                  </a:lnTo>
                  <a:cubicBezTo>
                    <a:pt x="0" y="1189747"/>
                    <a:pt x="106310" y="1075217"/>
                    <a:pt x="242387" y="1063555"/>
                  </a:cubicBezTo>
                  <a:lnTo>
                    <a:pt x="242387" y="650301"/>
                  </a:lnTo>
                  <a:cubicBezTo>
                    <a:pt x="240726" y="279060"/>
                    <a:pt x="597017" y="1667"/>
                    <a:pt x="947496" y="6"/>
                  </a:cubicBezTo>
                  <a:close/>
                </a:path>
              </a:pathLst>
            </a:cu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836" kern="0" spc="-51" dirty="0" err="1">
                <a:solidFill>
                  <a:srgbClr val="D83B01"/>
                </a:solidFill>
                <a:latin typeface="Segoe UI"/>
                <a:ea typeface="Segoe UI" pitchFamily="34" charset="0"/>
                <a:cs typeface="Segoe UI" pitchFamily="34" charset="0"/>
              </a:endParaRPr>
            </a:p>
          </p:txBody>
        </p:sp>
      </p:grpSp>
      <p:sp>
        <p:nvSpPr>
          <p:cNvPr id="35" name="Oval 61"/>
          <p:cNvSpPr/>
          <p:nvPr/>
        </p:nvSpPr>
        <p:spPr>
          <a:xfrm rot="2123064">
            <a:off x="4528498" y="3352435"/>
            <a:ext cx="276262" cy="616156"/>
          </a:xfrm>
          <a:custGeom>
            <a:avLst/>
            <a:gdLst/>
            <a:ahLst/>
            <a:cxnLst/>
            <a:rect l="l" t="t" r="r" b="b"/>
            <a:pathLst>
              <a:path w="1945154" h="4337174">
                <a:moveTo>
                  <a:pt x="972262" y="184666"/>
                </a:moveTo>
                <a:cubicBezTo>
                  <a:pt x="658764" y="184840"/>
                  <a:pt x="404455" y="438534"/>
                  <a:pt x="403523" y="752031"/>
                </a:cubicBezTo>
                <a:lnTo>
                  <a:pt x="972577" y="753723"/>
                </a:lnTo>
                <a:lnTo>
                  <a:pt x="1541629" y="751401"/>
                </a:lnTo>
                <a:cubicBezTo>
                  <a:pt x="1540350" y="437905"/>
                  <a:pt x="1285760" y="184492"/>
                  <a:pt x="972262" y="184666"/>
                </a:cubicBezTo>
                <a:close/>
                <a:moveTo>
                  <a:pt x="972577" y="0"/>
                </a:moveTo>
                <a:cubicBezTo>
                  <a:pt x="1509716" y="0"/>
                  <a:pt x="1945154" y="435438"/>
                  <a:pt x="1945154" y="972577"/>
                </a:cubicBezTo>
                <a:cubicBezTo>
                  <a:pt x="1945154" y="1373798"/>
                  <a:pt x="1702202" y="1718276"/>
                  <a:pt x="1354620" y="1865104"/>
                </a:cubicBezTo>
                <a:lnTo>
                  <a:pt x="1354620" y="2072700"/>
                </a:lnTo>
                <a:cubicBezTo>
                  <a:pt x="1354620" y="2112154"/>
                  <a:pt x="1322637" y="2144137"/>
                  <a:pt x="1283183" y="2144137"/>
                </a:cubicBezTo>
                <a:lnTo>
                  <a:pt x="1226533" y="2144137"/>
                </a:lnTo>
                <a:lnTo>
                  <a:pt x="1226533" y="2718294"/>
                </a:lnTo>
                <a:lnTo>
                  <a:pt x="1109119" y="2867729"/>
                </a:lnTo>
                <a:lnTo>
                  <a:pt x="1215859" y="3034954"/>
                </a:lnTo>
                <a:lnTo>
                  <a:pt x="1219417" y="3301802"/>
                </a:lnTo>
                <a:lnTo>
                  <a:pt x="1098445" y="3483259"/>
                </a:lnTo>
                <a:lnTo>
                  <a:pt x="1102003" y="3589998"/>
                </a:lnTo>
                <a:lnTo>
                  <a:pt x="1219417" y="3775013"/>
                </a:lnTo>
                <a:lnTo>
                  <a:pt x="1222975" y="4045419"/>
                </a:lnTo>
                <a:lnTo>
                  <a:pt x="945452" y="4337174"/>
                </a:lnTo>
                <a:lnTo>
                  <a:pt x="571865" y="4006282"/>
                </a:lnTo>
                <a:lnTo>
                  <a:pt x="571865" y="2144137"/>
                </a:lnTo>
                <a:lnTo>
                  <a:pt x="571865" y="1858058"/>
                </a:lnTo>
                <a:cubicBezTo>
                  <a:pt x="234451" y="1706097"/>
                  <a:pt x="0" y="1366716"/>
                  <a:pt x="0" y="972577"/>
                </a:cubicBezTo>
                <a:cubicBezTo>
                  <a:pt x="0" y="435438"/>
                  <a:pt x="435438" y="0"/>
                  <a:pt x="972577" y="0"/>
                </a:cubicBezTo>
                <a:close/>
              </a:path>
            </a:pathLst>
          </a:custGeom>
          <a:solidFill>
            <a:srgbClr val="BAD80A"/>
          </a:solidFill>
          <a:ln w="10795" cap="flat" cmpd="sng" algn="ctr">
            <a:noFill/>
            <a:prstDash val="solid"/>
          </a:ln>
          <a:effectLst/>
        </p:spPr>
        <p:txBody>
          <a:bodyPr rtlCol="0" anchor="ctr"/>
          <a:lstStyle/>
          <a:p>
            <a:pPr algn="ctr" defTabSz="932418">
              <a:defRPr/>
            </a:pPr>
            <a:endParaRPr lang="en-US" sz="1836" kern="0">
              <a:solidFill>
                <a:srgbClr val="D83B01"/>
              </a:solidFill>
              <a:latin typeface="Segoe UI"/>
            </a:endParaRPr>
          </a:p>
        </p:txBody>
      </p:sp>
      <p:sp>
        <p:nvSpPr>
          <p:cNvPr id="36" name="Oval 5"/>
          <p:cNvSpPr/>
          <p:nvPr/>
        </p:nvSpPr>
        <p:spPr bwMode="auto">
          <a:xfrm>
            <a:off x="11116544" y="4354186"/>
            <a:ext cx="649098" cy="577911"/>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1836" kern="0" dirty="0">
              <a:solidFill>
                <a:srgbClr val="D83B01"/>
              </a:solidFill>
              <a:latin typeface="Segoe UI"/>
              <a:ea typeface="Segoe UI" pitchFamily="34" charset="0"/>
              <a:cs typeface="Segoe UI" pitchFamily="34" charset="0"/>
            </a:endParaRPr>
          </a:p>
        </p:txBody>
      </p:sp>
      <p:sp>
        <p:nvSpPr>
          <p:cNvPr id="37" name="TextBox 36"/>
          <p:cNvSpPr txBox="1"/>
          <p:nvPr/>
        </p:nvSpPr>
        <p:spPr>
          <a:xfrm>
            <a:off x="585540" y="1529867"/>
            <a:ext cx="3925398" cy="398899"/>
          </a:xfrm>
          <a:prstGeom prst="rect">
            <a:avLst/>
          </a:prstGeom>
          <a:noFill/>
        </p:spPr>
        <p:txBody>
          <a:bodyPr wrap="none" lIns="179285" tIns="143428" rIns="179285" bIns="143428" rtlCol="0">
            <a:noAutofit/>
          </a:bodyPr>
          <a:lstStyle/>
          <a:p>
            <a:pPr defTabSz="914367">
              <a:lnSpc>
                <a:spcPct val="90000"/>
              </a:lnSpc>
              <a:spcAft>
                <a:spcPts val="2353"/>
              </a:spcAft>
              <a:buClr>
                <a:srgbClr val="A80000"/>
              </a:buClr>
            </a:pPr>
            <a:r>
              <a:rPr lang="en-US" sz="1078" dirty="0" err="1">
                <a:solidFill>
                  <a:srgbClr val="000000"/>
                </a:solidFill>
                <a:highlight>
                  <a:srgbClr val="FFFFFF"/>
                </a:highlight>
                <a:latin typeface="Consolas" panose="020B0609020204030204" pitchFamily="49" charset="0"/>
              </a:rPr>
              <a:t>FindAndPrintPatientInformation</a:t>
            </a:r>
            <a:r>
              <a:rPr lang="en-US" sz="1078" dirty="0">
                <a:solidFill>
                  <a:srgbClr val="000000"/>
                </a:solidFill>
                <a:highlight>
                  <a:srgbClr val="FFFFFF"/>
                </a:highlight>
                <a:latin typeface="Consolas" panose="020B0609020204030204" pitchFamily="49" charset="0"/>
              </a:rPr>
              <a:t>(</a:t>
            </a:r>
            <a:r>
              <a:rPr lang="en-US" sz="1078" dirty="0">
                <a:solidFill>
                  <a:srgbClr val="A31515"/>
                </a:solidFill>
                <a:highlight>
                  <a:srgbClr val="FFFFFF"/>
                </a:highlight>
                <a:latin typeface="Consolas" panose="020B0609020204030204" pitchFamily="49" charset="0"/>
              </a:rPr>
              <a:t>"111-22-3333"</a:t>
            </a:r>
            <a:r>
              <a:rPr lang="en-US" sz="1078" dirty="0">
                <a:solidFill>
                  <a:srgbClr val="000000"/>
                </a:solidFill>
                <a:highlight>
                  <a:srgbClr val="FFFFFF"/>
                </a:highlight>
                <a:latin typeface="Consolas" panose="020B0609020204030204" pitchFamily="49" charset="0"/>
              </a:rPr>
              <a:t>)</a:t>
            </a:r>
            <a:endParaRPr lang="en-US" sz="1078"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Rectangle 37"/>
          <p:cNvSpPr/>
          <p:nvPr/>
        </p:nvSpPr>
        <p:spPr bwMode="auto">
          <a:xfrm>
            <a:off x="154485" y="1585114"/>
            <a:ext cx="4803157" cy="271809"/>
          </a:xfrm>
          <a:prstGeom prst="rect">
            <a:avLst/>
          </a:prstGeom>
          <a:solidFill>
            <a:srgbClr val="FFFF00">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242668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right)">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right)">
                                      <p:cBhvr>
                                        <p:cTn id="53" dur="500"/>
                                        <p:tgtEl>
                                          <p:spTgt spid="19"/>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br>
              <a:rPr lang="en-US" sz="5294" dirty="0">
                <a:solidFill>
                  <a:schemeClr val="tx1"/>
                </a:solidFill>
                <a:latin typeface="+mj-lt"/>
                <a:cs typeface="Segoe UI" panose="020B0502040204020203" pitchFamily="34" charset="0"/>
              </a:rPr>
            </a:br>
            <a:r>
              <a:rPr lang="en-US" altLang="zh-TW" sz="5294" dirty="0">
                <a:solidFill>
                  <a:schemeClr val="tx1"/>
                </a:solidFill>
                <a:latin typeface="+mj-lt"/>
                <a:cs typeface="Segoe UI" panose="020B0502040204020203" pitchFamily="34" charset="0"/>
              </a:rPr>
              <a:t>SQL Database Managed Instance (MI)</a:t>
            </a:r>
            <a:r>
              <a:rPr lang="en-US" sz="5294" dirty="0">
                <a:solidFill>
                  <a:schemeClr val="tx1"/>
                </a:solidFill>
                <a:latin typeface="+mj-lt"/>
                <a:cs typeface="Segoe UI" panose="020B0502040204020203" pitchFamily="34" charset="0"/>
              </a:rPr>
              <a:t> </a:t>
            </a:r>
            <a:br>
              <a:rPr lang="en-US" sz="5294" dirty="0">
                <a:solidFill>
                  <a:schemeClr val="tx1"/>
                </a:solidFill>
                <a:latin typeface="+mj-lt"/>
                <a:cs typeface="Segoe UI" panose="020B0502040204020203" pitchFamily="34" charset="0"/>
              </a:rPr>
            </a:br>
            <a:endParaRPr lang="en-US" sz="5294" dirty="0">
              <a:solidFill>
                <a:schemeClr val="tx1"/>
              </a:solidFill>
              <a:latin typeface="+mj-lt"/>
              <a:cs typeface="Segoe UI" panose="020B0502040204020203" pitchFamily="34" charset="0"/>
            </a:endParaRPr>
          </a:p>
        </p:txBody>
      </p:sp>
    </p:spTree>
    <p:extLst>
      <p:ext uri="{BB962C8B-B14F-4D97-AF65-F5344CB8AC3E}">
        <p14:creationId xmlns:p14="http://schemas.microsoft.com/office/powerpoint/2010/main" val="3413836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cap="none" dirty="0">
                <a:solidFill>
                  <a:srgbClr val="000000"/>
                </a:solidFill>
              </a:rPr>
              <a:t>什麼是 </a:t>
            </a:r>
            <a:r>
              <a:rPr lang="en-US" altLang="zh-TW" cap="none" dirty="0">
                <a:solidFill>
                  <a:srgbClr val="000000"/>
                </a:solidFill>
              </a:rPr>
              <a:t>SQL Database Managed Instance?</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a:defRPr/>
            </a:pPr>
            <a:fld id="{48BB047D-A6CD-43AB-96F0-683C726B586B}" type="slidenum">
              <a:rPr lang="en-IN" smtClean="0">
                <a:solidFill>
                  <a:srgbClr val="7F7F7F"/>
                </a:solidFill>
              </a:rPr>
              <a:pPr>
                <a:defRPr/>
              </a:pPr>
              <a:t>64</a:t>
            </a:fld>
            <a:endParaRPr lang="en-IN" dirty="0">
              <a:solidFill>
                <a:srgbClr val="7F7F7F"/>
              </a:solidFill>
            </a:endParaRPr>
          </a:p>
        </p:txBody>
      </p:sp>
      <p:pic>
        <p:nvPicPr>
          <p:cNvPr id="4" name="Picture 3"/>
          <p:cNvPicPr>
            <a:picLocks noChangeAspect="1"/>
          </p:cNvPicPr>
          <p:nvPr/>
        </p:nvPicPr>
        <p:blipFill>
          <a:blip r:embed="rId3"/>
          <a:srcRect/>
          <a:stretch/>
        </p:blipFill>
        <p:spPr>
          <a:xfrm>
            <a:off x="574889" y="1922726"/>
            <a:ext cx="9778138" cy="4454638"/>
          </a:xfrm>
          <a:prstGeom prst="rect">
            <a:avLst/>
          </a:prstGeom>
        </p:spPr>
      </p:pic>
    </p:spTree>
    <p:extLst>
      <p:ext uri="{BB962C8B-B14F-4D97-AF65-F5344CB8AC3E}">
        <p14:creationId xmlns:p14="http://schemas.microsoft.com/office/powerpoint/2010/main" val="3936533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564A3C-3CD1-49A3-8F04-8B13F1775D67}"/>
              </a:ext>
            </a:extLst>
          </p:cNvPr>
          <p:cNvPicPr>
            <a:picLocks noChangeAspect="1"/>
          </p:cNvPicPr>
          <p:nvPr/>
        </p:nvPicPr>
        <p:blipFill>
          <a:blip r:embed="rId3"/>
          <a:stretch>
            <a:fillRect/>
          </a:stretch>
        </p:blipFill>
        <p:spPr>
          <a:xfrm>
            <a:off x="4678680" y="3028536"/>
            <a:ext cx="7257699" cy="3813487"/>
          </a:xfrm>
          <a:prstGeom prst="rect">
            <a:avLst/>
          </a:prstGeom>
        </p:spPr>
      </p:pic>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cap="none" dirty="0">
                <a:solidFill>
                  <a:srgbClr val="000000"/>
                </a:solidFill>
              </a:rPr>
              <a:t>連接性</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a:defRPr/>
            </a:pPr>
            <a:fld id="{48BB047D-A6CD-43AB-96F0-683C726B586B}" type="slidenum">
              <a:rPr lang="en-IN" smtClean="0">
                <a:solidFill>
                  <a:srgbClr val="7F7F7F"/>
                </a:solidFill>
              </a:rPr>
              <a:pPr>
                <a:defRPr/>
              </a:pPr>
              <a:t>65</a:t>
            </a:fld>
            <a:endParaRPr lang="en-IN" dirty="0">
              <a:solidFill>
                <a:srgbClr val="7F7F7F"/>
              </a:solidFill>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2246769"/>
          </a:xfrm>
          <a:prstGeom prst="rect">
            <a:avLst/>
          </a:prstGeom>
          <a:noFill/>
        </p:spPr>
        <p:txBody>
          <a:bodyPr wrap="square" rtlCol="0">
            <a:spAutoFit/>
          </a:bodyPr>
          <a:lstStyle/>
          <a:p>
            <a:pPr marL="342900" indent="-342900">
              <a:buFont typeface="Arial" panose="020B0604020202020204" pitchFamily="34" charset="0"/>
              <a:buChar char="•"/>
            </a:pPr>
            <a:r>
              <a:rPr lang="zh-TW" altLang="en-US" sz="2800" dirty="0"/>
              <a:t>連接到 </a:t>
            </a:r>
            <a:r>
              <a:rPr lang="en-US" altLang="zh-TW" sz="2800" dirty="0"/>
              <a:t>MI</a:t>
            </a:r>
            <a:r>
              <a:rPr lang="zh-TW" altLang="en-US" sz="2800" dirty="0"/>
              <a:t> 的選項</a:t>
            </a:r>
            <a:r>
              <a:rPr lang="en-US" altLang="zh-TW" sz="2800" dirty="0"/>
              <a:t> :</a:t>
            </a:r>
          </a:p>
          <a:p>
            <a:pPr marL="742950" lvl="1" indent="-285750"/>
            <a:r>
              <a:rPr lang="zh-TW" altLang="en-US" sz="2000" dirty="0"/>
              <a:t>使用</a:t>
            </a:r>
            <a:r>
              <a:rPr lang="en-US" altLang="zh-TW" sz="2000" dirty="0"/>
              <a:t>ExpressRoute</a:t>
            </a:r>
            <a:r>
              <a:rPr lang="zh-TW" altLang="en-US" sz="2000" dirty="0"/>
              <a:t>或 </a:t>
            </a:r>
            <a:r>
              <a:rPr lang="en-US" altLang="zh-TW" sz="2000" dirty="0"/>
              <a:t>VPN Gateway </a:t>
            </a:r>
            <a:r>
              <a:rPr lang="zh-TW" altLang="en-US" sz="2000" dirty="0"/>
              <a:t>從 </a:t>
            </a:r>
            <a:r>
              <a:rPr lang="en-US" altLang="zh-TW" sz="2000" dirty="0"/>
              <a:t>On-Prem </a:t>
            </a:r>
            <a:r>
              <a:rPr lang="zh-TW" altLang="en-US" sz="2000" dirty="0"/>
              <a:t>連接</a:t>
            </a:r>
            <a:endParaRPr lang="en-US" altLang="zh-TW" sz="2000" dirty="0"/>
          </a:p>
          <a:p>
            <a:pPr marL="742950" lvl="1" indent="-285750"/>
            <a:r>
              <a:rPr lang="en-US" altLang="zh-TW" sz="1600" b="1" dirty="0">
                <a:hlinkClick r:id="rId4"/>
              </a:rPr>
              <a:t>Configure point-to-site peering with MI</a:t>
            </a:r>
            <a:endParaRPr lang="en-US" altLang="zh-TW" sz="1600" dirty="0"/>
          </a:p>
          <a:p>
            <a:pPr marL="742950" lvl="1" indent="-285750"/>
            <a:r>
              <a:rPr lang="zh-TW" altLang="en-US" sz="2000" dirty="0"/>
              <a:t>來自與 </a:t>
            </a:r>
            <a:r>
              <a:rPr lang="en-US" altLang="zh-TW" sz="2000" dirty="0"/>
              <a:t>MI </a:t>
            </a:r>
            <a:r>
              <a:rPr lang="zh-TW" altLang="en-US" sz="2000" dirty="0"/>
              <a:t>相同的 </a:t>
            </a:r>
            <a:r>
              <a:rPr lang="en-US" altLang="zh-TW" sz="2000" dirty="0" err="1"/>
              <a:t>Vnet</a:t>
            </a:r>
            <a:r>
              <a:rPr lang="en-US" altLang="zh-TW" sz="2000" dirty="0"/>
              <a:t> – </a:t>
            </a:r>
            <a:r>
              <a:rPr lang="zh-TW" altLang="en-US" sz="2000" dirty="0"/>
              <a:t>不同的子網路（透用 </a:t>
            </a:r>
            <a:r>
              <a:rPr lang="en-US" altLang="zh-TW" sz="2000" dirty="0"/>
              <a:t>VM </a:t>
            </a:r>
            <a:r>
              <a:rPr lang="zh-TW" altLang="en-US" sz="2000" dirty="0"/>
              <a:t>或 </a:t>
            </a:r>
            <a:r>
              <a:rPr lang="en-US" altLang="zh-TW" sz="2000" dirty="0"/>
              <a:t>Web </a:t>
            </a:r>
            <a:r>
              <a:rPr lang="zh-TW" altLang="en-US" sz="2000" dirty="0"/>
              <a:t>服務）</a:t>
            </a:r>
            <a:endParaRPr lang="en-US" altLang="zh-TW" sz="2000" dirty="0"/>
          </a:p>
          <a:p>
            <a:pPr lvl="1"/>
            <a:r>
              <a:rPr lang="zh-TW" altLang="en-US" sz="2000" dirty="0"/>
              <a:t>使用 </a:t>
            </a:r>
            <a:r>
              <a:rPr lang="en-US" altLang="zh-TW" sz="2000" dirty="0" err="1"/>
              <a:t>Vnet</a:t>
            </a:r>
            <a:r>
              <a:rPr lang="en-US" altLang="zh-TW" sz="2000" dirty="0"/>
              <a:t> </a:t>
            </a:r>
            <a:r>
              <a:rPr lang="zh-TW" altLang="en-US" sz="2000" dirty="0"/>
              <a:t>對等從不同的 </a:t>
            </a:r>
            <a:r>
              <a:rPr lang="en-US" altLang="zh-TW" sz="2000" dirty="0" err="1"/>
              <a:t>Vnet</a:t>
            </a:r>
            <a:r>
              <a:rPr lang="zh-TW" altLang="en-US" sz="2000" dirty="0"/>
              <a:t>互連</a:t>
            </a:r>
            <a:endParaRPr lang="en-US" altLang="zh-TW" sz="2000" dirty="0"/>
          </a:p>
          <a:p>
            <a:pPr lvl="1"/>
            <a:r>
              <a:rPr lang="en-US" altLang="zh-TW" sz="1600" b="1" dirty="0">
                <a:solidFill>
                  <a:schemeClr val="accent1"/>
                </a:solidFill>
                <a:hlinkClick r:id="rId5">
                  <a:extLst>
                    <a:ext uri="{A12FA001-AC4F-418D-AE19-62706E023703}">
                      <ahyp:hlinkClr xmlns:ahyp="http://schemas.microsoft.com/office/drawing/2018/hyperlinkcolor" val="tx"/>
                    </a:ext>
                  </a:extLst>
                </a:hlinkClick>
              </a:rPr>
              <a:t>Configure Virtual Network peering</a:t>
            </a:r>
            <a:endParaRPr lang="en-US" altLang="zh-TW" sz="1600" b="1" dirty="0">
              <a:solidFill>
                <a:schemeClr val="accent1"/>
              </a:solidFill>
            </a:endParaRPr>
          </a:p>
          <a:p>
            <a:pPr marL="285750" indent="-285750">
              <a:buFont typeface="Arial" panose="020B0604020202020204" pitchFamily="34" charset="0"/>
              <a:buChar char="•"/>
            </a:pPr>
            <a:endParaRPr lang="en-US" altLang="zh-TW" sz="2000" dirty="0">
              <a:solidFill>
                <a:prstClr val="black"/>
              </a:solidFill>
            </a:endParaRPr>
          </a:p>
        </p:txBody>
      </p:sp>
    </p:spTree>
    <p:extLst>
      <p:ext uri="{BB962C8B-B14F-4D97-AF65-F5344CB8AC3E}">
        <p14:creationId xmlns:p14="http://schemas.microsoft.com/office/powerpoint/2010/main" val="19305877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BE3B-61EB-417F-90DD-655A0312DBA4}"/>
              </a:ext>
            </a:extLst>
          </p:cNvPr>
          <p:cNvSpPr>
            <a:spLocks noGrp="1"/>
          </p:cNvSpPr>
          <p:nvPr>
            <p:ph type="title"/>
          </p:nvPr>
        </p:nvSpPr>
        <p:spPr/>
        <p:txBody>
          <a:bodyPr/>
          <a:lstStyle/>
          <a:p>
            <a:r>
              <a:rPr lang="zh-TW" altLang="en-US" cap="none" dirty="0">
                <a:solidFill>
                  <a:srgbClr val="000000"/>
                </a:solidFill>
              </a:rPr>
              <a:t>從內部部署</a:t>
            </a:r>
            <a:r>
              <a:rPr lang="en-US" altLang="zh-TW" cap="none" dirty="0">
                <a:solidFill>
                  <a:srgbClr val="000000"/>
                </a:solidFill>
              </a:rPr>
              <a:t>(On-Prem)</a:t>
            </a:r>
            <a:r>
              <a:rPr lang="zh-TW" altLang="en-US" cap="none" dirty="0">
                <a:solidFill>
                  <a:srgbClr val="000000"/>
                </a:solidFill>
              </a:rPr>
              <a:t>連接到</a:t>
            </a:r>
            <a:r>
              <a:rPr lang="en-US" altLang="zh-TW" cap="none" dirty="0">
                <a:solidFill>
                  <a:srgbClr val="000000"/>
                </a:solidFill>
              </a:rPr>
              <a:t>Managed Instance</a:t>
            </a:r>
            <a:endParaRPr lang="zh-TW" altLang="en-US" dirty="0"/>
          </a:p>
        </p:txBody>
      </p:sp>
      <p:sp>
        <p:nvSpPr>
          <p:cNvPr id="3" name="Slide Number Placeholder 2">
            <a:extLst>
              <a:ext uri="{FF2B5EF4-FFF2-40B4-BE49-F238E27FC236}">
                <a16:creationId xmlns:a16="http://schemas.microsoft.com/office/drawing/2014/main" id="{329565A0-7459-4436-9B9F-9184A008CFF0}"/>
              </a:ext>
            </a:extLst>
          </p:cNvPr>
          <p:cNvSpPr>
            <a:spLocks noGrp="1"/>
          </p:cNvSpPr>
          <p:nvPr>
            <p:ph type="sldNum" sz="quarter" idx="12"/>
          </p:nvPr>
        </p:nvSpPr>
        <p:spPr/>
        <p:txBody>
          <a:bodyPr/>
          <a:lstStyle/>
          <a:p>
            <a:fld id="{48BB047D-A6CD-43AB-96F0-683C726B586B}" type="slidenum">
              <a:rPr lang="en-IN" smtClean="0"/>
              <a:pPr/>
              <a:t>66</a:t>
            </a:fld>
            <a:endParaRPr lang="en-IN" dirty="0"/>
          </a:p>
        </p:txBody>
      </p:sp>
      <p:pic>
        <p:nvPicPr>
          <p:cNvPr id="4" name="Picture 3">
            <a:extLst>
              <a:ext uri="{FF2B5EF4-FFF2-40B4-BE49-F238E27FC236}">
                <a16:creationId xmlns:a16="http://schemas.microsoft.com/office/drawing/2014/main" id="{078C7085-0369-4037-9F3B-E59D87A343C0}"/>
              </a:ext>
            </a:extLst>
          </p:cNvPr>
          <p:cNvPicPr>
            <a:picLocks noChangeAspect="1"/>
          </p:cNvPicPr>
          <p:nvPr/>
        </p:nvPicPr>
        <p:blipFill>
          <a:blip r:embed="rId3"/>
          <a:stretch>
            <a:fillRect/>
          </a:stretch>
        </p:blipFill>
        <p:spPr>
          <a:xfrm>
            <a:off x="526954" y="1985685"/>
            <a:ext cx="6645225" cy="4872315"/>
          </a:xfrm>
          <a:prstGeom prst="rect">
            <a:avLst/>
          </a:prstGeom>
        </p:spPr>
      </p:pic>
      <p:pic>
        <p:nvPicPr>
          <p:cNvPr id="5" name="Picture 4">
            <a:extLst>
              <a:ext uri="{FF2B5EF4-FFF2-40B4-BE49-F238E27FC236}">
                <a16:creationId xmlns:a16="http://schemas.microsoft.com/office/drawing/2014/main" id="{BF7B6E70-EC97-47C6-BADE-3C093D67B157}"/>
              </a:ext>
            </a:extLst>
          </p:cNvPr>
          <p:cNvPicPr>
            <a:picLocks noChangeAspect="1"/>
          </p:cNvPicPr>
          <p:nvPr/>
        </p:nvPicPr>
        <p:blipFill>
          <a:blip r:embed="rId4"/>
          <a:stretch>
            <a:fillRect/>
          </a:stretch>
        </p:blipFill>
        <p:spPr>
          <a:xfrm>
            <a:off x="3849566" y="1722160"/>
            <a:ext cx="7444086" cy="4228489"/>
          </a:xfrm>
          <a:prstGeom prst="rect">
            <a:avLst/>
          </a:prstGeom>
        </p:spPr>
      </p:pic>
    </p:spTree>
    <p:extLst>
      <p:ext uri="{BB962C8B-B14F-4D97-AF65-F5344CB8AC3E}">
        <p14:creationId xmlns:p14="http://schemas.microsoft.com/office/powerpoint/2010/main" val="705899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r>
              <a:rPr lang="en-US" altLang="zh-TW" cap="none" dirty="0"/>
              <a:t>Managed Instance </a:t>
            </a:r>
            <a:r>
              <a:rPr lang="zh-TW" altLang="en-US" cap="none" dirty="0"/>
              <a:t>支援的</a:t>
            </a:r>
            <a:r>
              <a:rPr lang="en-US" altLang="zh-TW" cap="none" dirty="0"/>
              <a:t>SQL </a:t>
            </a:r>
            <a:r>
              <a:rPr lang="zh-TW" altLang="en-US" cap="none" dirty="0"/>
              <a:t>功能</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a:defRPr/>
            </a:pPr>
            <a:fld id="{48BB047D-A6CD-43AB-96F0-683C726B586B}" type="slidenum">
              <a:rPr lang="en-IN" smtClean="0">
                <a:solidFill>
                  <a:srgbClr val="7F7F7F"/>
                </a:solidFill>
              </a:rPr>
              <a:pPr>
                <a:defRPr/>
              </a:pPr>
              <a:t>67</a:t>
            </a:fld>
            <a:endParaRPr lang="en-IN" dirty="0">
              <a:solidFill>
                <a:srgbClr val="7F7F7F"/>
              </a:solidFill>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488608" y="1458052"/>
            <a:ext cx="10554447"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t>幾乎可與最新 </a:t>
            </a:r>
            <a:r>
              <a:rPr lang="en-US" altLang="zh-TW" sz="2400" dirty="0"/>
              <a:t>SQL Server </a:t>
            </a:r>
            <a:r>
              <a:rPr lang="zh-TW" altLang="en-US" sz="2400" dirty="0"/>
              <a:t>內部部署環境 </a:t>
            </a:r>
            <a:r>
              <a:rPr lang="en-US" altLang="zh-TW" sz="2400" dirty="0"/>
              <a:t>(Enterprise Edition) </a:t>
            </a:r>
            <a:r>
              <a:rPr lang="zh-TW" altLang="en-US" sz="2400" dirty="0"/>
              <a:t>資料庫引擎 </a:t>
            </a:r>
            <a:r>
              <a:rPr lang="en-US" altLang="zh-TW" sz="2400" dirty="0"/>
              <a:t>100% </a:t>
            </a:r>
            <a:r>
              <a:rPr lang="zh-TW" altLang="en-US" sz="2400" dirty="0"/>
              <a:t>相容，並提供原生</a:t>
            </a:r>
            <a:r>
              <a:rPr lang="zh-TW" altLang="en-US" sz="2400" u="sng" dirty="0">
                <a:hlinkClick r:id="rId3"/>
              </a:rPr>
              <a:t>虛擬網路 </a:t>
            </a:r>
            <a:r>
              <a:rPr lang="en-US" altLang="zh-TW" sz="2400" u="sng" dirty="0">
                <a:hlinkClick r:id="rId3"/>
              </a:rPr>
              <a:t>(</a:t>
            </a:r>
            <a:r>
              <a:rPr lang="en-US" altLang="zh-TW" sz="2400" u="sng" dirty="0" err="1">
                <a:hlinkClick r:id="rId3"/>
              </a:rPr>
              <a:t>VNet</a:t>
            </a:r>
            <a:r>
              <a:rPr lang="en-US" altLang="zh-TW" sz="2400" u="sng" dirty="0">
                <a:hlinkClick r:id="rId3"/>
              </a:rPr>
              <a:t>)</a:t>
            </a:r>
            <a:r>
              <a:rPr lang="en-US" altLang="zh-TW" sz="2400" dirty="0"/>
              <a:t> </a:t>
            </a:r>
            <a:r>
              <a:rPr lang="zh-TW" altLang="en-US" sz="2400" dirty="0"/>
              <a:t>實作，可解決常見的安全性考量 </a:t>
            </a:r>
            <a:endParaRPr lang="en-US" altLang="zh-TW" sz="2800" dirty="0">
              <a:solidFill>
                <a:prstClr val="black"/>
              </a:solidFill>
            </a:endParaRPr>
          </a:p>
        </p:txBody>
      </p:sp>
      <p:pic>
        <p:nvPicPr>
          <p:cNvPr id="4" name="Picture 3"/>
          <p:cNvPicPr>
            <a:picLocks noChangeAspect="1"/>
          </p:cNvPicPr>
          <p:nvPr/>
        </p:nvPicPr>
        <p:blipFill>
          <a:blip r:embed="rId4"/>
          <a:stretch>
            <a:fillRect/>
          </a:stretch>
        </p:blipFill>
        <p:spPr>
          <a:xfrm>
            <a:off x="748880" y="2338872"/>
            <a:ext cx="8878996" cy="4391385"/>
          </a:xfrm>
          <a:prstGeom prst="rect">
            <a:avLst/>
          </a:prstGeom>
        </p:spPr>
      </p:pic>
    </p:spTree>
    <p:extLst>
      <p:ext uri="{BB962C8B-B14F-4D97-AF65-F5344CB8AC3E}">
        <p14:creationId xmlns:p14="http://schemas.microsoft.com/office/powerpoint/2010/main" val="2481167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009F6-6066-4862-810C-181E2224635F}"/>
              </a:ext>
            </a:extLst>
          </p:cNvPr>
          <p:cNvSpPr>
            <a:spLocks noGrp="1"/>
          </p:cNvSpPr>
          <p:nvPr>
            <p:ph type="title"/>
          </p:nvPr>
        </p:nvSpPr>
        <p:spPr/>
        <p:txBody>
          <a:bodyPr/>
          <a:lstStyle/>
          <a:p>
            <a:r>
              <a:rPr lang="en-US" altLang="zh-TW" cap="none" dirty="0"/>
              <a:t>Azure SQL DB vs. </a:t>
            </a:r>
            <a:r>
              <a:rPr lang="en-US" altLang="zh-TW" dirty="0"/>
              <a:t>MI</a:t>
            </a:r>
            <a:endParaRPr lang="zh-TW" altLang="en-US" dirty="0"/>
          </a:p>
        </p:txBody>
      </p:sp>
      <p:sp>
        <p:nvSpPr>
          <p:cNvPr id="3" name="Slide Number Placeholder 2">
            <a:extLst>
              <a:ext uri="{FF2B5EF4-FFF2-40B4-BE49-F238E27FC236}">
                <a16:creationId xmlns:a16="http://schemas.microsoft.com/office/drawing/2014/main" id="{E2CE8C2F-8FBB-4621-92A3-7BBEE73DFF5C}"/>
              </a:ext>
            </a:extLst>
          </p:cNvPr>
          <p:cNvSpPr>
            <a:spLocks noGrp="1"/>
          </p:cNvSpPr>
          <p:nvPr>
            <p:ph type="sldNum" sz="quarter" idx="12"/>
          </p:nvPr>
        </p:nvSpPr>
        <p:spPr/>
        <p:txBody>
          <a:bodyPr/>
          <a:lstStyle/>
          <a:p>
            <a:fld id="{48BB047D-A6CD-43AB-96F0-683C726B586B}" type="slidenum">
              <a:rPr lang="en-IN" smtClean="0"/>
              <a:pPr/>
              <a:t>68</a:t>
            </a:fld>
            <a:endParaRPr lang="en-IN" dirty="0"/>
          </a:p>
        </p:txBody>
      </p:sp>
      <p:pic>
        <p:nvPicPr>
          <p:cNvPr id="4" name="Content Placeholder 3">
            <a:extLst>
              <a:ext uri="{FF2B5EF4-FFF2-40B4-BE49-F238E27FC236}">
                <a16:creationId xmlns:a16="http://schemas.microsoft.com/office/drawing/2014/main" id="{AC2D8377-DAE7-46D6-811C-FF96F44DA942}"/>
              </a:ext>
            </a:extLst>
          </p:cNvPr>
          <p:cNvPicPr>
            <a:picLocks noChangeAspect="1"/>
          </p:cNvPicPr>
          <p:nvPr/>
        </p:nvPicPr>
        <p:blipFill>
          <a:blip r:embed="rId3"/>
          <a:stretch>
            <a:fillRect/>
          </a:stretch>
        </p:blipFill>
        <p:spPr>
          <a:xfrm>
            <a:off x="423894" y="2126305"/>
            <a:ext cx="8426824" cy="4351338"/>
          </a:xfrm>
          <a:prstGeom prst="rect">
            <a:avLst/>
          </a:prstGeom>
        </p:spPr>
      </p:pic>
      <p:pic>
        <p:nvPicPr>
          <p:cNvPr id="5" name="Picture 4">
            <a:extLst>
              <a:ext uri="{FF2B5EF4-FFF2-40B4-BE49-F238E27FC236}">
                <a16:creationId xmlns:a16="http://schemas.microsoft.com/office/drawing/2014/main" id="{4E0BE4AD-2D11-440C-888E-9645E126E9B8}"/>
              </a:ext>
            </a:extLst>
          </p:cNvPr>
          <p:cNvPicPr>
            <a:picLocks noChangeAspect="1"/>
          </p:cNvPicPr>
          <p:nvPr/>
        </p:nvPicPr>
        <p:blipFill>
          <a:blip r:embed="rId4"/>
          <a:stretch>
            <a:fillRect/>
          </a:stretch>
        </p:blipFill>
        <p:spPr>
          <a:xfrm>
            <a:off x="6594522" y="486417"/>
            <a:ext cx="5074608" cy="6226175"/>
          </a:xfrm>
          <a:prstGeom prst="rect">
            <a:avLst/>
          </a:prstGeom>
        </p:spPr>
      </p:pic>
    </p:spTree>
    <p:extLst>
      <p:ext uri="{BB962C8B-B14F-4D97-AF65-F5344CB8AC3E}">
        <p14:creationId xmlns:p14="http://schemas.microsoft.com/office/powerpoint/2010/main" val="1153053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備份</a:t>
            </a:r>
            <a:r>
              <a:rPr lang="en-US" altLang="zh-TW" dirty="0">
                <a:solidFill>
                  <a:srgbClr val="000000"/>
                </a:solidFill>
              </a:rPr>
              <a:t>/</a:t>
            </a:r>
            <a:r>
              <a:rPr lang="zh-TW" altLang="en-US" dirty="0">
                <a:solidFill>
                  <a:srgbClr val="000000"/>
                </a:solidFill>
              </a:rPr>
              <a:t>還原</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5422510"/>
          </a:xfrm>
          <a:prstGeom prst="rect">
            <a:avLst/>
          </a:prstGeom>
          <a:noFill/>
        </p:spPr>
        <p:txBody>
          <a:bodyPr wrap="square" rtlCol="0">
            <a:spAutoFit/>
          </a:bodyPr>
          <a:lstStyle/>
          <a:p>
            <a:pPr marL="285750" lvl="0" indent="-285750">
              <a:lnSpc>
                <a:spcPct val="90000"/>
              </a:lnSpc>
              <a:spcBef>
                <a:spcPts val="1000"/>
              </a:spcBef>
              <a:buFont typeface="Arial" panose="020B0604020202020204" pitchFamily="34" charset="0"/>
              <a:buChar char="•"/>
            </a:pPr>
            <a:r>
              <a:rPr lang="en-US" altLang="zh-TW" sz="1600" dirty="0">
                <a:solidFill>
                  <a:srgbClr val="0000FF"/>
                </a:solidFill>
                <a:latin typeface="Consolas" panose="020B0609020204030204" pitchFamily="49" charset="0"/>
                <a:ea typeface="新細明體" panose="02020500000000000000" pitchFamily="18" charset="-120"/>
              </a:rPr>
              <a:t>CREATE</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CREDENTIAL</a:t>
            </a:r>
            <a:r>
              <a:rPr lang="en-US" altLang="zh-TW" sz="1600" dirty="0">
                <a:solidFill>
                  <a:srgbClr val="000000"/>
                </a:solidFill>
                <a:latin typeface="Consolas" panose="020B0609020204030204" pitchFamily="49" charset="0"/>
                <a:ea typeface="新細明體" panose="02020500000000000000" pitchFamily="18" charset="-120"/>
              </a:rPr>
              <a:t> [https://backupdbsa.blob.core.windows.net/backups]  </a:t>
            </a:r>
            <a:r>
              <a:rPr lang="en-US" altLang="zh-TW" sz="1600" dirty="0">
                <a:solidFill>
                  <a:srgbClr val="0000FF"/>
                </a:solidFill>
                <a:latin typeface="Consolas" panose="020B0609020204030204" pitchFamily="49" charset="0"/>
                <a:ea typeface="新細明體" panose="02020500000000000000" pitchFamily="18" charset="-120"/>
              </a:rPr>
              <a:t>WITH</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IDENTITY</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808080"/>
                </a:solidFill>
                <a:latin typeface="Consolas" panose="020B0609020204030204" pitchFamily="49" charset="0"/>
                <a:ea typeface="新細明體" panose="02020500000000000000" pitchFamily="18" charset="-120"/>
              </a:rPr>
              <a:t>=</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FF0000"/>
                </a:solidFill>
                <a:latin typeface="Consolas" panose="020B0609020204030204" pitchFamily="49" charset="0"/>
                <a:ea typeface="新細明體" panose="02020500000000000000" pitchFamily="18" charset="-120"/>
              </a:rPr>
              <a:t>'SHARED ACCESS SIGNATURE'</a:t>
            </a:r>
            <a:r>
              <a:rPr lang="en-US" altLang="zh-TW" sz="1600" dirty="0">
                <a:solidFill>
                  <a:srgbClr val="808080"/>
                </a:solidFill>
                <a:latin typeface="Consolas" panose="020B0609020204030204" pitchFamily="49" charset="0"/>
                <a:ea typeface="新細明體" panose="02020500000000000000" pitchFamily="18" charset="-120"/>
              </a:rPr>
              <a:t>,</a:t>
            </a:r>
            <a:endParaRPr lang="en-US" altLang="zh-TW" sz="1600" dirty="0">
              <a:solidFill>
                <a:srgbClr val="000000"/>
              </a:solidFill>
              <a:latin typeface="Consolas" panose="020B0609020204030204" pitchFamily="49" charset="0"/>
              <a:ea typeface="新細明體" panose="02020500000000000000" pitchFamily="18" charset="-120"/>
            </a:endParaRPr>
          </a:p>
          <a:p>
            <a:pPr marL="228600" lvl="0" indent="-228600">
              <a:lnSpc>
                <a:spcPct val="90000"/>
              </a:lnSpc>
              <a:spcBef>
                <a:spcPts val="1000"/>
              </a:spcBef>
              <a:buFont typeface="Arial" panose="020B0604020202020204" pitchFamily="34" charset="0"/>
              <a:buChar char="•"/>
            </a:pPr>
            <a:r>
              <a:rPr lang="en-US" altLang="zh-TW" sz="1600" dirty="0">
                <a:solidFill>
                  <a:srgbClr val="0000FF"/>
                </a:solidFill>
                <a:latin typeface="Consolas" panose="020B0609020204030204" pitchFamily="49" charset="0"/>
                <a:ea typeface="新細明體" panose="02020500000000000000" pitchFamily="18" charset="-120"/>
              </a:rPr>
              <a:t>SECRET</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808080"/>
                </a:solidFill>
                <a:latin typeface="Consolas" panose="020B0609020204030204" pitchFamily="49" charset="0"/>
                <a:ea typeface="新細明體" panose="02020500000000000000" pitchFamily="18" charset="-120"/>
              </a:rPr>
              <a:t>=</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FF0000"/>
                </a:solidFill>
                <a:latin typeface="Consolas" panose="020B0609020204030204" pitchFamily="49" charset="0"/>
                <a:ea typeface="新細明體" panose="02020500000000000000" pitchFamily="18" charset="-120"/>
              </a:rPr>
              <a:t>'</a:t>
            </a:r>
            <a:r>
              <a:rPr lang="en-US" altLang="zh-TW" sz="1600" dirty="0" err="1">
                <a:solidFill>
                  <a:srgbClr val="FF0000"/>
                </a:solidFill>
                <a:latin typeface="Consolas" panose="020B0609020204030204" pitchFamily="49" charset="0"/>
                <a:ea typeface="新細明體" panose="02020500000000000000" pitchFamily="18" charset="-120"/>
              </a:rPr>
              <a:t>sv</a:t>
            </a:r>
            <a:r>
              <a:rPr lang="en-US" altLang="zh-TW" sz="1600" dirty="0">
                <a:solidFill>
                  <a:srgbClr val="FF0000"/>
                </a:solidFill>
                <a:latin typeface="Consolas" panose="020B0609020204030204" pitchFamily="49" charset="0"/>
                <a:ea typeface="新細明體" panose="02020500000000000000" pitchFamily="18" charset="-120"/>
              </a:rPr>
              <a:t>=2017-11-09&amp;ss=</a:t>
            </a:r>
            <a:r>
              <a:rPr lang="en-US" altLang="zh-TW" sz="1600" dirty="0" err="1">
                <a:solidFill>
                  <a:srgbClr val="FF0000"/>
                </a:solidFill>
                <a:latin typeface="Consolas" panose="020B0609020204030204" pitchFamily="49" charset="0"/>
                <a:ea typeface="新細明體" panose="02020500000000000000" pitchFamily="18" charset="-120"/>
              </a:rPr>
              <a:t>bfqt&amp;srt</a:t>
            </a:r>
            <a:r>
              <a:rPr lang="en-US" altLang="zh-TW" sz="1600" dirty="0">
                <a:solidFill>
                  <a:srgbClr val="FF0000"/>
                </a:solidFill>
                <a:latin typeface="Consolas" panose="020B0609020204030204" pitchFamily="49" charset="0"/>
                <a:ea typeface="新細明體" panose="02020500000000000000" pitchFamily="18" charset="-120"/>
              </a:rPr>
              <a:t>=</a:t>
            </a:r>
            <a:r>
              <a:rPr lang="en-US" altLang="zh-TW" sz="1600" dirty="0" err="1">
                <a:solidFill>
                  <a:srgbClr val="FF0000"/>
                </a:solidFill>
                <a:latin typeface="Consolas" panose="020B0609020204030204" pitchFamily="49" charset="0"/>
                <a:ea typeface="新細明體" panose="02020500000000000000" pitchFamily="18" charset="-120"/>
              </a:rPr>
              <a:t>sco&amp;sp</a:t>
            </a:r>
            <a:r>
              <a:rPr lang="en-US" altLang="zh-TW" sz="1600" dirty="0">
                <a:solidFill>
                  <a:srgbClr val="FF0000"/>
                </a:solidFill>
                <a:latin typeface="Consolas" panose="020B0609020204030204" pitchFamily="49" charset="0"/>
                <a:ea typeface="新細明體" panose="02020500000000000000" pitchFamily="18" charset="-120"/>
              </a:rPr>
              <a:t>=</a:t>
            </a:r>
            <a:r>
              <a:rPr lang="en-US" altLang="zh-TW" sz="1600" dirty="0" err="1">
                <a:solidFill>
                  <a:srgbClr val="FF0000"/>
                </a:solidFill>
                <a:latin typeface="Consolas" panose="020B0609020204030204" pitchFamily="49" charset="0"/>
                <a:ea typeface="新細明體" panose="02020500000000000000" pitchFamily="18" charset="-120"/>
              </a:rPr>
              <a:t>rwdlacup&amp;se</a:t>
            </a:r>
            <a:r>
              <a:rPr lang="en-US" altLang="zh-TW" sz="1600" dirty="0">
                <a:solidFill>
                  <a:srgbClr val="FF0000"/>
                </a:solidFill>
                <a:latin typeface="Consolas" panose="020B0609020204030204" pitchFamily="49" charset="0"/>
                <a:ea typeface="新細明體" panose="02020500000000000000" pitchFamily="18" charset="-120"/>
              </a:rPr>
              <a:t>=2018-11-17T13:34:23Z&amp;st=2018-11-17T05:34:23Z&amp;spr=</a:t>
            </a:r>
            <a:r>
              <a:rPr lang="en-US" altLang="zh-TW" sz="1600" dirty="0" err="1">
                <a:solidFill>
                  <a:srgbClr val="FF0000"/>
                </a:solidFill>
                <a:latin typeface="Consolas" panose="020B0609020204030204" pitchFamily="49" charset="0"/>
                <a:ea typeface="新細明體" panose="02020500000000000000" pitchFamily="18" charset="-120"/>
              </a:rPr>
              <a:t>https&amp;sig</a:t>
            </a:r>
            <a:r>
              <a:rPr lang="en-US" altLang="zh-TW" sz="1600" dirty="0">
                <a:solidFill>
                  <a:srgbClr val="FF0000"/>
                </a:solidFill>
                <a:latin typeface="Consolas" panose="020B0609020204030204" pitchFamily="49" charset="0"/>
                <a:ea typeface="新細明體" panose="02020500000000000000" pitchFamily="18" charset="-120"/>
              </a:rPr>
              <a:t>=ybInLOAH%2B3jrwZIzcmdmk3l8PRdmtXUb7PKDZv8cX2g%3D'</a:t>
            </a:r>
            <a:endParaRPr lang="en-US" altLang="zh-TW" sz="1600" dirty="0">
              <a:solidFill>
                <a:srgbClr val="000000"/>
              </a:solidFill>
              <a:latin typeface="Consolas" panose="020B0609020204030204" pitchFamily="49" charset="0"/>
              <a:ea typeface="新細明體" panose="02020500000000000000" pitchFamily="18" charset="-120"/>
            </a:endParaRPr>
          </a:p>
          <a:p>
            <a:pPr marL="228600" lvl="0" indent="-228600">
              <a:lnSpc>
                <a:spcPct val="90000"/>
              </a:lnSpc>
              <a:spcBef>
                <a:spcPts val="1000"/>
              </a:spcBef>
              <a:buFont typeface="Arial" panose="020B0604020202020204" pitchFamily="34" charset="0"/>
              <a:buChar char="•"/>
            </a:pPr>
            <a:endParaRPr lang="zh-TW" altLang="en-US" sz="1600" dirty="0">
              <a:solidFill>
                <a:srgbClr val="000000"/>
              </a:solidFill>
              <a:latin typeface="Consolas" panose="020B0609020204030204" pitchFamily="49" charset="0"/>
              <a:ea typeface="新細明體" panose="02020500000000000000" pitchFamily="18" charset="-120"/>
            </a:endParaRPr>
          </a:p>
          <a:p>
            <a:pPr marL="228600" lvl="0" indent="-228600">
              <a:lnSpc>
                <a:spcPct val="90000"/>
              </a:lnSpc>
              <a:spcBef>
                <a:spcPts val="1000"/>
              </a:spcBef>
              <a:buFont typeface="Arial" panose="020B0604020202020204" pitchFamily="34" charset="0"/>
              <a:buChar char="•"/>
            </a:pPr>
            <a:r>
              <a:rPr lang="en-US" altLang="zh-TW" sz="1600" dirty="0">
                <a:solidFill>
                  <a:srgbClr val="0000FF"/>
                </a:solidFill>
                <a:latin typeface="Consolas" panose="020B0609020204030204" pitchFamily="49" charset="0"/>
                <a:ea typeface="新細明體" panose="02020500000000000000" pitchFamily="18" charset="-120"/>
              </a:rPr>
              <a:t>BACKUP</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DATABASE</a:t>
            </a:r>
            <a:r>
              <a:rPr lang="en-US" altLang="zh-TW" sz="1600" dirty="0">
                <a:solidFill>
                  <a:srgbClr val="000000"/>
                </a:solidFill>
                <a:latin typeface="Consolas" panose="020B0609020204030204" pitchFamily="49" charset="0"/>
                <a:ea typeface="新細明體" panose="02020500000000000000" pitchFamily="18" charset="-120"/>
              </a:rPr>
              <a:t> DemoDB1  </a:t>
            </a:r>
            <a:r>
              <a:rPr lang="en-US" altLang="zh-TW" sz="1600" dirty="0">
                <a:solidFill>
                  <a:srgbClr val="0000FF"/>
                </a:solidFill>
                <a:latin typeface="Consolas" panose="020B0609020204030204" pitchFamily="49" charset="0"/>
                <a:ea typeface="新細明體" panose="02020500000000000000" pitchFamily="18" charset="-120"/>
              </a:rPr>
              <a:t>TO</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URL</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808080"/>
                </a:solidFill>
                <a:latin typeface="Consolas" panose="020B0609020204030204" pitchFamily="49" charset="0"/>
                <a:ea typeface="新細明體" panose="02020500000000000000" pitchFamily="18" charset="-120"/>
              </a:rPr>
              <a:t>=</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FF0000"/>
                </a:solidFill>
                <a:latin typeface="Consolas" panose="020B0609020204030204" pitchFamily="49" charset="0"/>
                <a:ea typeface="新細明體" panose="02020500000000000000" pitchFamily="18" charset="-120"/>
              </a:rPr>
              <a:t>'https://backupdbsa.blob.core.windows.net/backups/DemoDB1_1.bak'</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WITH</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COPY_ONLY</a:t>
            </a:r>
            <a:r>
              <a:rPr lang="en-US" altLang="zh-TW" sz="1600" dirty="0">
                <a:solidFill>
                  <a:srgbClr val="000000"/>
                </a:solidFill>
                <a:latin typeface="Consolas" panose="020B0609020204030204" pitchFamily="49" charset="0"/>
                <a:ea typeface="新細明體" panose="02020500000000000000" pitchFamily="18" charset="-120"/>
              </a:rPr>
              <a:t> </a:t>
            </a:r>
          </a:p>
          <a:p>
            <a:pPr marL="228600" lvl="0" indent="-228600">
              <a:lnSpc>
                <a:spcPct val="90000"/>
              </a:lnSpc>
              <a:spcBef>
                <a:spcPts val="1000"/>
              </a:spcBef>
              <a:buFont typeface="Arial" panose="020B0604020202020204" pitchFamily="34" charset="0"/>
              <a:buChar char="•"/>
            </a:pPr>
            <a:endParaRPr lang="en-US" altLang="zh-TW" sz="1600" dirty="0">
              <a:solidFill>
                <a:srgbClr val="000000"/>
              </a:solidFill>
              <a:latin typeface="Consolas" panose="020B0609020204030204" pitchFamily="49" charset="0"/>
              <a:ea typeface="新細明體" panose="02020500000000000000" pitchFamily="18" charset="-120"/>
            </a:endParaRPr>
          </a:p>
          <a:p>
            <a:pPr marL="228600" lvl="0" indent="-228600">
              <a:lnSpc>
                <a:spcPct val="90000"/>
              </a:lnSpc>
              <a:spcBef>
                <a:spcPts val="1000"/>
              </a:spcBef>
              <a:buFont typeface="Arial" panose="020B0604020202020204" pitchFamily="34" charset="0"/>
              <a:buChar char="•"/>
            </a:pPr>
            <a:r>
              <a:rPr lang="en-US" altLang="zh-TW" sz="1600" dirty="0">
                <a:solidFill>
                  <a:srgbClr val="0000FF"/>
                </a:solidFill>
                <a:latin typeface="Consolas" panose="020B0609020204030204" pitchFamily="49" charset="0"/>
                <a:ea typeface="新細明體" panose="02020500000000000000" pitchFamily="18" charset="-120"/>
              </a:rPr>
              <a:t>BACKUP</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DATABASE</a:t>
            </a:r>
            <a:r>
              <a:rPr lang="en-US" altLang="zh-TW" sz="1600" dirty="0">
                <a:solidFill>
                  <a:srgbClr val="000000"/>
                </a:solidFill>
                <a:latin typeface="Consolas" panose="020B0609020204030204" pitchFamily="49" charset="0"/>
                <a:ea typeface="新細明體" panose="02020500000000000000" pitchFamily="18" charset="-120"/>
              </a:rPr>
              <a:t> DemoDB1  </a:t>
            </a:r>
            <a:r>
              <a:rPr lang="en-US" altLang="zh-TW" sz="1600" dirty="0">
                <a:solidFill>
                  <a:srgbClr val="0000FF"/>
                </a:solidFill>
                <a:latin typeface="Consolas" panose="020B0609020204030204" pitchFamily="49" charset="0"/>
                <a:ea typeface="新細明體" panose="02020500000000000000" pitchFamily="18" charset="-120"/>
              </a:rPr>
              <a:t>TO</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URL</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808080"/>
                </a:solidFill>
                <a:latin typeface="Consolas" panose="020B0609020204030204" pitchFamily="49" charset="0"/>
                <a:ea typeface="新細明體" panose="02020500000000000000" pitchFamily="18" charset="-120"/>
              </a:rPr>
              <a:t>=</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FF0000"/>
                </a:solidFill>
                <a:latin typeface="Consolas" panose="020B0609020204030204" pitchFamily="49" charset="0"/>
                <a:ea typeface="新細明體" panose="02020500000000000000" pitchFamily="18" charset="-120"/>
              </a:rPr>
              <a:t>'https://backupdbsa.blob.core.windows.net/backups/DemoDB1_2.bak’</a:t>
            </a:r>
            <a:r>
              <a:rPr lang="en-US" altLang="zh-TW" sz="1600" dirty="0">
                <a:solidFill>
                  <a:srgbClr val="000000"/>
                </a:solidFill>
                <a:latin typeface="Consolas" panose="020B0609020204030204" pitchFamily="49" charset="0"/>
                <a:ea typeface="新細明體" panose="02020500000000000000" pitchFamily="18" charset="-120"/>
              </a:rPr>
              <a:t> </a:t>
            </a:r>
          </a:p>
          <a:p>
            <a:pPr lvl="1">
              <a:lnSpc>
                <a:spcPct val="90000"/>
              </a:lnSpc>
              <a:spcBef>
                <a:spcPts val="500"/>
              </a:spcBef>
            </a:pPr>
            <a:r>
              <a:rPr lang="en-US" altLang="zh-TW" sz="1400" dirty="0">
                <a:solidFill>
                  <a:srgbClr val="FF0000"/>
                </a:solidFill>
                <a:latin typeface="Consolas" panose="020B0609020204030204" pitchFamily="49" charset="0"/>
                <a:ea typeface="新細明體" panose="02020500000000000000" pitchFamily="18" charset="-120"/>
              </a:rPr>
              <a:t>Msg 41904, Level 16, State 1, Line 8</a:t>
            </a:r>
          </a:p>
          <a:p>
            <a:pPr lvl="1">
              <a:lnSpc>
                <a:spcPct val="90000"/>
              </a:lnSpc>
              <a:spcBef>
                <a:spcPts val="500"/>
              </a:spcBef>
            </a:pPr>
            <a:r>
              <a:rPr lang="en-US" altLang="zh-TW" sz="1400" dirty="0">
                <a:solidFill>
                  <a:srgbClr val="FF0000"/>
                </a:solidFill>
                <a:latin typeface="Consolas" panose="020B0609020204030204" pitchFamily="49" charset="0"/>
                <a:ea typeface="新細明體" panose="02020500000000000000" pitchFamily="18" charset="-120"/>
              </a:rPr>
              <a:t>BACKUP DATABASE failed. SQL Database Managed Instance supports only COPY_ONLY full database backups which are initiated by user.</a:t>
            </a:r>
          </a:p>
          <a:p>
            <a:pPr lvl="0">
              <a:lnSpc>
                <a:spcPct val="90000"/>
              </a:lnSpc>
              <a:spcBef>
                <a:spcPts val="1000"/>
              </a:spcBef>
            </a:pPr>
            <a:endParaRPr lang="zh-TW" altLang="en-US" sz="1600" dirty="0">
              <a:solidFill>
                <a:srgbClr val="000000"/>
              </a:solidFill>
              <a:latin typeface="Consolas" panose="020B0609020204030204" pitchFamily="49" charset="0"/>
              <a:ea typeface="新細明體" panose="02020500000000000000" pitchFamily="18" charset="-120"/>
            </a:endParaRPr>
          </a:p>
          <a:p>
            <a:pPr marL="228600" lvl="0" indent="-228600">
              <a:lnSpc>
                <a:spcPct val="90000"/>
              </a:lnSpc>
              <a:spcBef>
                <a:spcPts val="1000"/>
              </a:spcBef>
              <a:buFont typeface="Arial" panose="020B0604020202020204" pitchFamily="34" charset="0"/>
              <a:buChar char="•"/>
            </a:pPr>
            <a:r>
              <a:rPr lang="en-US" altLang="zh-TW" sz="1600" dirty="0">
                <a:solidFill>
                  <a:srgbClr val="0000FF"/>
                </a:solidFill>
                <a:latin typeface="Consolas" panose="020B0609020204030204" pitchFamily="49" charset="0"/>
                <a:ea typeface="新細明體" panose="02020500000000000000" pitchFamily="18" charset="-120"/>
              </a:rPr>
              <a:t>RESTORE</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DATABASE</a:t>
            </a:r>
            <a:r>
              <a:rPr lang="en-US" altLang="zh-TW" sz="1600" dirty="0">
                <a:solidFill>
                  <a:srgbClr val="000000"/>
                </a:solidFill>
                <a:latin typeface="Consolas" panose="020B0609020204030204" pitchFamily="49" charset="0"/>
                <a:ea typeface="新細明體" panose="02020500000000000000" pitchFamily="18" charset="-120"/>
              </a:rPr>
              <a:t> DemoDB1_Restored  </a:t>
            </a:r>
            <a:r>
              <a:rPr lang="en-US" altLang="zh-TW" sz="1600" dirty="0">
                <a:solidFill>
                  <a:srgbClr val="0000FF"/>
                </a:solidFill>
                <a:latin typeface="Consolas" panose="020B0609020204030204" pitchFamily="49" charset="0"/>
                <a:ea typeface="新細明體" panose="02020500000000000000" pitchFamily="18" charset="-120"/>
              </a:rPr>
              <a:t>FROM</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0000FF"/>
                </a:solidFill>
                <a:latin typeface="Consolas" panose="020B0609020204030204" pitchFamily="49" charset="0"/>
                <a:ea typeface="新細明體" panose="02020500000000000000" pitchFamily="18" charset="-120"/>
              </a:rPr>
              <a:t>URL</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808080"/>
                </a:solidFill>
                <a:latin typeface="Consolas" panose="020B0609020204030204" pitchFamily="49" charset="0"/>
                <a:ea typeface="新細明體" panose="02020500000000000000" pitchFamily="18" charset="-120"/>
              </a:rPr>
              <a:t>=</a:t>
            </a:r>
            <a:r>
              <a:rPr lang="en-US" altLang="zh-TW" sz="1600" dirty="0">
                <a:solidFill>
                  <a:srgbClr val="000000"/>
                </a:solidFill>
                <a:latin typeface="Consolas" panose="020B0609020204030204" pitchFamily="49" charset="0"/>
                <a:ea typeface="新細明體" panose="02020500000000000000" pitchFamily="18" charset="-120"/>
              </a:rPr>
              <a:t> </a:t>
            </a:r>
            <a:r>
              <a:rPr lang="en-US" altLang="zh-TW" sz="1600" dirty="0">
                <a:solidFill>
                  <a:srgbClr val="FF0000"/>
                </a:solidFill>
                <a:latin typeface="Consolas" panose="020B0609020204030204" pitchFamily="49" charset="0"/>
                <a:ea typeface="新細明體" panose="02020500000000000000" pitchFamily="18" charset="-120"/>
              </a:rPr>
              <a:t>'https://backupdbsa.blob.core.windows.net/backups/DemoDB1_1.bak'</a:t>
            </a:r>
            <a:endParaRPr lang="en-US" altLang="zh-TW" sz="1600" dirty="0">
              <a:solidFill>
                <a:srgbClr val="000000"/>
              </a:solidFill>
              <a:latin typeface="Consolas" panose="020B0609020204030204" pitchFamily="49" charset="0"/>
              <a:ea typeface="新細明體" panose="02020500000000000000" pitchFamily="18" charset="-120"/>
            </a:endParaRPr>
          </a:p>
          <a:p>
            <a:pPr marL="228600" lvl="0" indent="-228600">
              <a:lnSpc>
                <a:spcPct val="90000"/>
              </a:lnSpc>
              <a:spcBef>
                <a:spcPts val="1000"/>
              </a:spcBef>
              <a:buFont typeface="Arial" panose="020B0604020202020204" pitchFamily="34" charset="0"/>
              <a:buChar char="•"/>
            </a:pPr>
            <a:endParaRPr lang="zh-TW" altLang="en-US" sz="1200" dirty="0">
              <a:solidFill>
                <a:srgbClr val="000000"/>
              </a:solidFill>
              <a:latin typeface="Consolas" panose="020B0609020204030204" pitchFamily="49" charset="0"/>
              <a:ea typeface="新細明體" panose="02020500000000000000" pitchFamily="18" charset="-120"/>
            </a:endParaRPr>
          </a:p>
          <a:p>
            <a:pPr marL="228600" lvl="0" indent="-228600">
              <a:lnSpc>
                <a:spcPct val="90000"/>
              </a:lnSpc>
              <a:spcBef>
                <a:spcPts val="1000"/>
              </a:spcBef>
              <a:buFont typeface="Arial" panose="020B0604020202020204" pitchFamily="34" charset="0"/>
              <a:buChar char="•"/>
            </a:pPr>
            <a:endParaRPr lang="en-US" altLang="zh-TW" sz="1050" dirty="0">
              <a:solidFill>
                <a:prstClr val="black"/>
              </a:solidFill>
            </a:endParaRPr>
          </a:p>
          <a:p>
            <a:pPr marL="228600" lvl="0" indent="-228600">
              <a:lnSpc>
                <a:spcPct val="90000"/>
              </a:lnSpc>
              <a:spcBef>
                <a:spcPts val="1000"/>
              </a:spcBef>
              <a:buFont typeface="Arial" panose="020B0604020202020204" pitchFamily="34" charset="0"/>
              <a:buChar char="•"/>
            </a:pPr>
            <a:endParaRPr lang="en-US" altLang="zh-TW" sz="1050" dirty="0">
              <a:solidFill>
                <a:prstClr val="black"/>
              </a:solidFill>
            </a:endParaRPr>
          </a:p>
        </p:txBody>
      </p:sp>
    </p:spTree>
    <p:extLst>
      <p:ext uri="{BB962C8B-B14F-4D97-AF65-F5344CB8AC3E}">
        <p14:creationId xmlns:p14="http://schemas.microsoft.com/office/powerpoint/2010/main" val="357333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en-US" altLang="zh-TW" dirty="0"/>
              <a:t>A</a:t>
            </a:r>
            <a:r>
              <a:rPr lang="en-US" altLang="zh-TW" cap="none" dirty="0"/>
              <a:t>zure </a:t>
            </a:r>
            <a:r>
              <a:rPr lang="zh-TW" altLang="en-US" cap="none" dirty="0"/>
              <a:t>平台的</a:t>
            </a:r>
            <a:r>
              <a:rPr lang="en-US" altLang="zh-TW" dirty="0"/>
              <a:t>SQL S</a:t>
            </a:r>
            <a:r>
              <a:rPr lang="en-US" altLang="zh-TW" cap="none" dirty="0"/>
              <a:t>erver</a:t>
            </a:r>
            <a:r>
              <a:rPr lang="en-US" altLang="zh-TW" dirty="0"/>
              <a:t> </a:t>
            </a:r>
            <a:r>
              <a:rPr lang="zh-TW" altLang="en-US" dirty="0"/>
              <a:t>選項</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4" name="Table 3">
            <a:extLst>
              <a:ext uri="{FF2B5EF4-FFF2-40B4-BE49-F238E27FC236}">
                <a16:creationId xmlns:a16="http://schemas.microsoft.com/office/drawing/2014/main" id="{09C82CA2-21E7-4D4F-9B0E-132CB4166FE7}"/>
              </a:ext>
            </a:extLst>
          </p:cNvPr>
          <p:cNvGraphicFramePr>
            <a:graphicFrameLocks noGrp="1"/>
          </p:cNvGraphicFramePr>
          <p:nvPr>
            <p:extLst>
              <p:ext uri="{D42A27DB-BD31-4B8C-83A1-F6EECF244321}">
                <p14:modId xmlns:p14="http://schemas.microsoft.com/office/powerpoint/2010/main" val="1863894397"/>
              </p:ext>
            </p:extLst>
          </p:nvPr>
        </p:nvGraphicFramePr>
        <p:xfrm>
          <a:off x="363416" y="1615395"/>
          <a:ext cx="11478708" cy="51435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845854996"/>
                    </a:ext>
                  </a:extLst>
                </a:gridCol>
                <a:gridCol w="2704618">
                  <a:extLst>
                    <a:ext uri="{9D8B030D-6E8A-4147-A177-3AD203B41FA5}">
                      <a16:colId xmlns:a16="http://schemas.microsoft.com/office/drawing/2014/main" val="2293501105"/>
                    </a:ext>
                  </a:extLst>
                </a:gridCol>
                <a:gridCol w="3876541">
                  <a:extLst>
                    <a:ext uri="{9D8B030D-6E8A-4147-A177-3AD203B41FA5}">
                      <a16:colId xmlns:a16="http://schemas.microsoft.com/office/drawing/2014/main" val="1333866240"/>
                    </a:ext>
                  </a:extLst>
                </a:gridCol>
                <a:gridCol w="2865549">
                  <a:extLst>
                    <a:ext uri="{9D8B030D-6E8A-4147-A177-3AD203B41FA5}">
                      <a16:colId xmlns:a16="http://schemas.microsoft.com/office/drawing/2014/main" val="608129987"/>
                    </a:ext>
                  </a:extLst>
                </a:gridCol>
              </a:tblGrid>
              <a:tr h="0">
                <a:tc>
                  <a:txBody>
                    <a:bodyPr/>
                    <a:lstStyle/>
                    <a:p>
                      <a:endParaRPr lang="zh-TW" altLang="en-US" dirty="0"/>
                    </a:p>
                  </a:txBody>
                  <a:tcPr/>
                </a:tc>
                <a:tc>
                  <a:txBody>
                    <a:bodyPr/>
                    <a:lstStyle/>
                    <a:p>
                      <a:pPr algn="l" fontAlgn="b"/>
                      <a:r>
                        <a:rPr lang="en-US" dirty="0">
                          <a:effectLst/>
                        </a:rPr>
                        <a:t>Azure SQL Database</a:t>
                      </a:r>
                    </a:p>
                  </a:txBody>
                  <a:tcPr marL="76200" marR="76200" marT="57150" marB="57150" anchor="b"/>
                </a:tc>
                <a:tc>
                  <a:txBody>
                    <a:bodyPr/>
                    <a:lstStyle/>
                    <a:p>
                      <a:pPr algn="l" fontAlgn="b"/>
                      <a:endParaRPr lang="en-US" dirty="0">
                        <a:effectLs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altLang="zh-TW" dirty="0">
                          <a:effectLst/>
                        </a:rPr>
                        <a:t>Azure Virtual Machine</a:t>
                      </a:r>
                      <a:br>
                        <a:rPr lang="en-US" altLang="zh-TW" dirty="0">
                          <a:effectLst/>
                        </a:rPr>
                      </a:br>
                      <a:r>
                        <a:rPr lang="en-US" altLang="zh-TW" dirty="0">
                          <a:effectLst/>
                        </a:rPr>
                        <a:t>SQL Server</a:t>
                      </a:r>
                      <a:endParaRPr lang="en-US" dirty="0">
                        <a:effectLst/>
                      </a:endParaRPr>
                    </a:p>
                  </a:txBody>
                  <a:tcPr marL="76200" marR="76200" marT="57150" marB="57150" anchor="b"/>
                </a:tc>
                <a:tc>
                  <a:txBody>
                    <a:bodyPr/>
                    <a:lstStyle/>
                    <a:p>
                      <a:pPr algn="l" fontAlgn="b"/>
                      <a:r>
                        <a:rPr lang="en-US" altLang="zh-TW" dirty="0">
                          <a:effectLst/>
                        </a:rPr>
                        <a:t>Azure SQL Database</a:t>
                      </a:r>
                      <a:br>
                        <a:rPr lang="en-US" altLang="zh-TW" dirty="0">
                          <a:effectLst/>
                        </a:rPr>
                      </a:br>
                      <a:r>
                        <a:rPr lang="en-US" altLang="zh-TW" dirty="0">
                          <a:effectLst/>
                        </a:rPr>
                        <a:t>Managed Instance (MI)</a:t>
                      </a:r>
                      <a:endParaRPr lang="en-US" dirty="0">
                        <a:effectLst/>
                      </a:endParaRPr>
                    </a:p>
                  </a:txBody>
                  <a:tcPr marL="76200" marR="76200" marT="57150" marB="57150" anchor="b"/>
                </a:tc>
                <a:extLst>
                  <a:ext uri="{0D108BD9-81ED-4DB2-BD59-A6C34878D82A}">
                    <a16:rowId xmlns:a16="http://schemas.microsoft.com/office/drawing/2014/main" val="1011962992"/>
                  </a:ext>
                </a:extLst>
              </a:tr>
              <a:tr h="531334">
                <a:tc>
                  <a:txBody>
                    <a:bodyPr/>
                    <a:lstStyle/>
                    <a:p>
                      <a:r>
                        <a:rPr lang="zh-TW" altLang="en-US" sz="1800" b="1" i="0" kern="1200" dirty="0">
                          <a:solidFill>
                            <a:schemeClr val="dk1"/>
                          </a:solidFill>
                          <a:effectLst/>
                          <a:latin typeface="+mn-lt"/>
                          <a:ea typeface="+mn-ea"/>
                          <a:cs typeface="+mn-cs"/>
                        </a:rPr>
                        <a:t>最適合 </a:t>
                      </a:r>
                      <a:r>
                        <a:rPr lang="en-US" altLang="zh-TW" sz="1800" b="1" i="0" kern="1200" dirty="0">
                          <a:solidFill>
                            <a:schemeClr val="dk1"/>
                          </a:solidFill>
                          <a:effectLst/>
                          <a:latin typeface="+mn-lt"/>
                          <a:ea typeface="+mn-ea"/>
                          <a:cs typeface="+mn-cs"/>
                        </a:rPr>
                        <a:t>:</a:t>
                      </a:r>
                      <a:endParaRPr lang="zh-TW" altLang="en-US" dirty="0"/>
                    </a:p>
                  </a:txBody>
                  <a:tcPr/>
                </a:tc>
                <a:tc>
                  <a:txBody>
                    <a:bodyPr/>
                    <a:lstStyle/>
                    <a:p>
                      <a:r>
                        <a:rPr lang="zh-TW" altLang="en-US" sz="1800" b="0" i="0" kern="1200" dirty="0">
                          <a:solidFill>
                            <a:schemeClr val="dk1"/>
                          </a:solidFill>
                          <a:effectLst/>
                          <a:latin typeface="+mn-lt"/>
                          <a:ea typeface="+mn-ea"/>
                          <a:cs typeface="+mn-cs"/>
                        </a:rPr>
                        <a:t>想要使用</a:t>
                      </a:r>
                      <a:r>
                        <a:rPr lang="zh-TW" altLang="en-US" sz="1800" b="1" i="0" kern="1200" dirty="0">
                          <a:solidFill>
                            <a:schemeClr val="dk1"/>
                          </a:solidFill>
                          <a:effectLst/>
                          <a:latin typeface="+mn-lt"/>
                          <a:ea typeface="+mn-ea"/>
                          <a:cs typeface="+mn-cs"/>
                        </a:rPr>
                        <a:t>最新穩定</a:t>
                      </a:r>
                      <a:r>
                        <a:rPr lang="zh-TW" altLang="en-US" sz="1800" b="0" i="0" kern="1200" dirty="0">
                          <a:solidFill>
                            <a:schemeClr val="dk1"/>
                          </a:solidFill>
                          <a:effectLst/>
                          <a:latin typeface="+mn-lt"/>
                          <a:ea typeface="+mn-ea"/>
                          <a:cs typeface="+mn-cs"/>
                        </a:rPr>
                        <a:t> </a:t>
                      </a:r>
                      <a:r>
                        <a:rPr lang="en-US" altLang="zh-TW" sz="1800" b="0" i="0" kern="1200" dirty="0">
                          <a:solidFill>
                            <a:schemeClr val="dk1"/>
                          </a:solidFill>
                          <a:effectLst/>
                          <a:latin typeface="+mn-lt"/>
                          <a:ea typeface="+mn-ea"/>
                          <a:cs typeface="+mn-cs"/>
                        </a:rPr>
                        <a:t>SQL Server </a:t>
                      </a:r>
                      <a:r>
                        <a:rPr lang="zh-TW" altLang="en-US" sz="1800" b="0" i="0" kern="1200" dirty="0">
                          <a:solidFill>
                            <a:schemeClr val="dk1"/>
                          </a:solidFill>
                          <a:effectLst/>
                          <a:latin typeface="+mn-lt"/>
                          <a:ea typeface="+mn-ea"/>
                          <a:cs typeface="+mn-cs"/>
                        </a:rPr>
                        <a:t>功能，而且開發與行銷階段有時間限制的新雲端式設計應用程式</a:t>
                      </a:r>
                      <a:endParaRPr lang="zh-TW" altLang="en-US" sz="1600" dirty="0"/>
                    </a:p>
                  </a:txBody>
                  <a:tcPr/>
                </a:tc>
                <a:tc>
                  <a:txBody>
                    <a:bodyPr/>
                    <a:lstStyle/>
                    <a:p>
                      <a:r>
                        <a:rPr lang="zh-TW" altLang="en-US" sz="1800" b="0" i="0" kern="1200" dirty="0">
                          <a:solidFill>
                            <a:schemeClr val="dk1"/>
                          </a:solidFill>
                          <a:effectLst/>
                          <a:latin typeface="+mn-lt"/>
                          <a:ea typeface="+mn-ea"/>
                          <a:cs typeface="+mn-cs"/>
                        </a:rPr>
                        <a:t>需要幾乎無需進行任何變更即可快速移轉至雲端的現有應用程式。 當您不想購買內部部署 </a:t>
                      </a:r>
                      <a:r>
                        <a:rPr lang="en-US" altLang="zh-TW" sz="1800" b="0" i="0" kern="1200" dirty="0">
                          <a:solidFill>
                            <a:schemeClr val="dk1"/>
                          </a:solidFill>
                          <a:effectLst/>
                          <a:latin typeface="+mn-lt"/>
                          <a:ea typeface="+mn-ea"/>
                          <a:cs typeface="+mn-cs"/>
                        </a:rPr>
                        <a:t>SQL Server </a:t>
                      </a:r>
                      <a:r>
                        <a:rPr lang="zh-TW" altLang="en-US" sz="1800" b="0" i="0" kern="1200" dirty="0">
                          <a:solidFill>
                            <a:schemeClr val="dk1"/>
                          </a:solidFill>
                          <a:effectLst/>
                          <a:latin typeface="+mn-lt"/>
                          <a:ea typeface="+mn-ea"/>
                          <a:cs typeface="+mn-cs"/>
                        </a:rPr>
                        <a:t>非生產硬體時的快速開發和測試案例</a:t>
                      </a:r>
                      <a:endParaRPr lang="zh-TW" altLang="en-US" sz="1600" dirty="0"/>
                    </a:p>
                  </a:txBody>
                  <a:tcPr/>
                </a:tc>
                <a:tc>
                  <a:txBody>
                    <a:bodyPr/>
                    <a:lstStyle/>
                    <a:p>
                      <a:r>
                        <a:rPr lang="zh-TW" altLang="en-US" sz="1800" b="0" i="0" kern="1200" dirty="0">
                          <a:solidFill>
                            <a:schemeClr val="dk1"/>
                          </a:solidFill>
                          <a:effectLst/>
                          <a:latin typeface="+mn-lt"/>
                          <a:ea typeface="+mn-ea"/>
                          <a:cs typeface="+mn-cs"/>
                        </a:rPr>
                        <a:t>想要在</a:t>
                      </a:r>
                      <a:r>
                        <a:rPr lang="zh-TW" altLang="en-US" sz="1800" b="1" i="0" kern="1200" dirty="0">
                          <a:solidFill>
                            <a:schemeClr val="dk1"/>
                          </a:solidFill>
                          <a:effectLst/>
                          <a:latin typeface="+mn-lt"/>
                          <a:ea typeface="+mn-ea"/>
                          <a:cs typeface="+mn-cs"/>
                        </a:rPr>
                        <a:t>最少變更</a:t>
                      </a:r>
                      <a:r>
                        <a:rPr lang="zh-TW" altLang="en-US" sz="1800" b="0" i="0" kern="1200" dirty="0">
                          <a:solidFill>
                            <a:schemeClr val="dk1"/>
                          </a:solidFill>
                          <a:effectLst/>
                          <a:latin typeface="+mn-lt"/>
                          <a:ea typeface="+mn-ea"/>
                          <a:cs typeface="+mn-cs"/>
                        </a:rPr>
                        <a:t>的情況下使用</a:t>
                      </a:r>
                      <a:r>
                        <a:rPr lang="zh-TW" altLang="en-US" sz="1800" b="1" i="0" kern="1200" dirty="0">
                          <a:solidFill>
                            <a:schemeClr val="dk1"/>
                          </a:solidFill>
                          <a:effectLst/>
                          <a:latin typeface="+mn-lt"/>
                          <a:ea typeface="+mn-ea"/>
                          <a:cs typeface="+mn-cs"/>
                        </a:rPr>
                        <a:t>最新穩定 </a:t>
                      </a:r>
                      <a:r>
                        <a:rPr lang="en-US" altLang="zh-TW" sz="1800" b="1" i="0" kern="1200" dirty="0">
                          <a:solidFill>
                            <a:schemeClr val="dk1"/>
                          </a:solidFill>
                          <a:effectLst/>
                          <a:latin typeface="+mn-lt"/>
                          <a:ea typeface="+mn-ea"/>
                          <a:cs typeface="+mn-cs"/>
                        </a:rPr>
                        <a:t>SQL Server </a:t>
                      </a:r>
                      <a:r>
                        <a:rPr lang="zh-TW" altLang="en-US" sz="1800" b="0" i="0" kern="1200" dirty="0">
                          <a:solidFill>
                            <a:schemeClr val="dk1"/>
                          </a:solidFill>
                          <a:effectLst/>
                          <a:latin typeface="+mn-lt"/>
                          <a:ea typeface="+mn-ea"/>
                          <a:cs typeface="+mn-cs"/>
                        </a:rPr>
                        <a:t>功能，而且會移轉到雲端的新應用程式或現有內部部署應用程式</a:t>
                      </a:r>
                      <a:endParaRPr lang="zh-TW" altLang="en-US" sz="1600" b="1" dirty="0"/>
                    </a:p>
                  </a:txBody>
                  <a:tcPr/>
                </a:tc>
                <a:extLst>
                  <a:ext uri="{0D108BD9-81ED-4DB2-BD59-A6C34878D82A}">
                    <a16:rowId xmlns:a16="http://schemas.microsoft.com/office/drawing/2014/main" val="725141580"/>
                  </a:ext>
                </a:extLst>
              </a:tr>
              <a:tr h="474667">
                <a:tc>
                  <a:txBody>
                    <a:bodyPr/>
                    <a:lstStyle/>
                    <a:p>
                      <a:endParaRPr lang="zh-TW" altLang="en-US"/>
                    </a:p>
                  </a:txBody>
                  <a:tcPr/>
                </a:tc>
                <a:tc>
                  <a:txBody>
                    <a:bodyPr/>
                    <a:lstStyle/>
                    <a:p>
                      <a:r>
                        <a:rPr lang="zh-TW" altLang="en-US" sz="1800" b="0" i="0" kern="1200" dirty="0">
                          <a:solidFill>
                            <a:schemeClr val="dk1"/>
                          </a:solidFill>
                          <a:effectLst/>
                          <a:latin typeface="+mn-lt"/>
                          <a:ea typeface="+mn-ea"/>
                          <a:cs typeface="+mn-cs"/>
                        </a:rPr>
                        <a:t>需要</a:t>
                      </a:r>
                      <a:r>
                        <a:rPr lang="zh-TW" altLang="en-US" sz="1800" b="1" i="0" kern="1200" dirty="0">
                          <a:solidFill>
                            <a:schemeClr val="dk1"/>
                          </a:solidFill>
                          <a:effectLst/>
                          <a:latin typeface="+mn-lt"/>
                          <a:ea typeface="+mn-ea"/>
                          <a:cs typeface="+mn-cs"/>
                        </a:rPr>
                        <a:t>內建高可用性</a:t>
                      </a:r>
                      <a:r>
                        <a:rPr lang="zh-TW" altLang="en-US" sz="1800" b="0" i="0" kern="1200" dirty="0">
                          <a:solidFill>
                            <a:schemeClr val="dk1"/>
                          </a:solidFill>
                          <a:effectLst/>
                          <a:latin typeface="+mn-lt"/>
                          <a:ea typeface="+mn-ea"/>
                          <a:cs typeface="+mn-cs"/>
                        </a:rPr>
                        <a:t>、災害復原及資料庫升級的團隊</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mn-lt"/>
                          <a:ea typeface="+mn-ea"/>
                          <a:cs typeface="+mn-cs"/>
                        </a:rPr>
                        <a:t>可以</a:t>
                      </a:r>
                      <a:r>
                        <a:rPr lang="zh-TW" altLang="en-US" sz="1800" b="1" i="0" kern="1200" dirty="0">
                          <a:solidFill>
                            <a:schemeClr val="dk1"/>
                          </a:solidFill>
                          <a:effectLst/>
                          <a:latin typeface="+mn-lt"/>
                          <a:ea typeface="+mn-ea"/>
                          <a:cs typeface="+mn-cs"/>
                        </a:rPr>
                        <a:t>設定、微調、自訂及管理高可用性、</a:t>
                      </a:r>
                      <a:r>
                        <a:rPr lang="zh-TW" altLang="en-US" sz="1800" b="0" i="0" kern="1200" dirty="0">
                          <a:solidFill>
                            <a:schemeClr val="dk1"/>
                          </a:solidFill>
                          <a:effectLst/>
                          <a:latin typeface="+mn-lt"/>
                          <a:ea typeface="+mn-ea"/>
                          <a:cs typeface="+mn-cs"/>
                        </a:rPr>
                        <a:t>災害復原及修補 </a:t>
                      </a:r>
                      <a:r>
                        <a:rPr lang="en-US" altLang="zh-TW" sz="1800" b="0" i="0" kern="1200" dirty="0">
                          <a:solidFill>
                            <a:schemeClr val="dk1"/>
                          </a:solidFill>
                          <a:effectLst/>
                          <a:latin typeface="+mn-lt"/>
                          <a:ea typeface="+mn-ea"/>
                          <a:cs typeface="+mn-cs"/>
                        </a:rPr>
                        <a:t>SQL Server </a:t>
                      </a:r>
                      <a:r>
                        <a:rPr lang="zh-TW" altLang="en-US" sz="1800" b="0" i="0" kern="1200" dirty="0">
                          <a:solidFill>
                            <a:schemeClr val="dk1"/>
                          </a:solidFill>
                          <a:effectLst/>
                          <a:latin typeface="+mn-lt"/>
                          <a:ea typeface="+mn-ea"/>
                          <a:cs typeface="+mn-cs"/>
                        </a:rPr>
                        <a:t>的團隊。 某些所提供的自動化功能大幅簡化了這部分</a:t>
                      </a:r>
                      <a:endParaRPr lang="zh-TW" altLang="en-US" dirty="0"/>
                    </a:p>
                  </a:txBody>
                  <a:tcPr/>
                </a:tc>
                <a:tc>
                  <a:txBody>
                    <a:bodyPr/>
                    <a:lstStyle/>
                    <a:p>
                      <a:r>
                        <a:rPr lang="zh-TW" altLang="en-US" sz="1800" b="0" i="0" kern="1200" dirty="0">
                          <a:solidFill>
                            <a:schemeClr val="dk1"/>
                          </a:solidFill>
                          <a:effectLst/>
                          <a:latin typeface="+mn-lt"/>
                          <a:ea typeface="+mn-ea"/>
                          <a:cs typeface="+mn-cs"/>
                        </a:rPr>
                        <a:t>與 </a:t>
                      </a:r>
                      <a:r>
                        <a:rPr lang="en-US" altLang="zh-TW" sz="1800" b="0" i="0" kern="1200" dirty="0">
                          <a:solidFill>
                            <a:schemeClr val="dk1"/>
                          </a:solidFill>
                          <a:effectLst/>
                          <a:latin typeface="+mn-lt"/>
                          <a:ea typeface="+mn-ea"/>
                          <a:cs typeface="+mn-cs"/>
                        </a:rPr>
                        <a:t>Azure SQL Database </a:t>
                      </a:r>
                      <a:r>
                        <a:rPr lang="zh-TW" altLang="en-US" sz="1800" b="0" i="0" kern="1200" dirty="0">
                          <a:solidFill>
                            <a:schemeClr val="dk1"/>
                          </a:solidFill>
                          <a:effectLst/>
                          <a:latin typeface="+mn-lt"/>
                          <a:ea typeface="+mn-ea"/>
                          <a:cs typeface="+mn-cs"/>
                        </a:rPr>
                        <a:t>邏輯伺服器上的資料庫相同</a:t>
                      </a:r>
                      <a:endParaRPr lang="zh-TW" altLang="en-US" sz="1600" dirty="0"/>
                    </a:p>
                  </a:txBody>
                  <a:tcPr/>
                </a:tc>
                <a:extLst>
                  <a:ext uri="{0D108BD9-81ED-4DB2-BD59-A6C34878D82A}">
                    <a16:rowId xmlns:a16="http://schemas.microsoft.com/office/drawing/2014/main" val="513859952"/>
                  </a:ext>
                </a:extLst>
              </a:tr>
              <a:tr h="370840">
                <a:tc>
                  <a:txBody>
                    <a:bodyPr/>
                    <a:lstStyle/>
                    <a:p>
                      <a:endParaRPr lang="zh-TW" altLang="en-US" dirty="0"/>
                    </a:p>
                  </a:txBody>
                  <a:tcPr/>
                </a:tc>
                <a:tc>
                  <a:txBody>
                    <a:bodyPr/>
                    <a:lstStyle/>
                    <a:p>
                      <a:r>
                        <a:rPr lang="zh-TW" altLang="en-US" sz="1800" b="0" i="0" kern="1200" dirty="0">
                          <a:solidFill>
                            <a:schemeClr val="dk1"/>
                          </a:solidFill>
                          <a:effectLst/>
                          <a:latin typeface="+mn-lt"/>
                          <a:ea typeface="+mn-ea"/>
                          <a:cs typeface="+mn-cs"/>
                        </a:rPr>
                        <a:t>最多 </a:t>
                      </a:r>
                      <a:r>
                        <a:rPr lang="en-US" altLang="zh-TW" sz="1800" b="0" i="0" kern="1200" dirty="0">
                          <a:solidFill>
                            <a:schemeClr val="dk1"/>
                          </a:solidFill>
                          <a:effectLst/>
                          <a:latin typeface="+mn-lt"/>
                          <a:ea typeface="+mn-ea"/>
                          <a:cs typeface="+mn-cs"/>
                        </a:rPr>
                        <a:t>100 TB </a:t>
                      </a:r>
                      <a:r>
                        <a:rPr lang="zh-TW" altLang="en-US" sz="1800" b="0" i="0" kern="1200" dirty="0">
                          <a:solidFill>
                            <a:schemeClr val="dk1"/>
                          </a:solidFill>
                          <a:effectLst/>
                          <a:latin typeface="+mn-lt"/>
                          <a:ea typeface="+mn-ea"/>
                          <a:cs typeface="+mn-cs"/>
                        </a:rPr>
                        <a:t>的資料庫</a:t>
                      </a:r>
                      <a:endParaRPr lang="zh-TW" altLang="en-US" dirty="0"/>
                    </a:p>
                  </a:txBody>
                  <a:tcPr/>
                </a:tc>
                <a:tc>
                  <a:txBody>
                    <a:bodyPr/>
                    <a:lstStyle/>
                    <a:p>
                      <a:r>
                        <a:rPr lang="zh-TW" altLang="en-US" sz="1800" b="0" i="0" kern="1200" dirty="0">
                          <a:solidFill>
                            <a:schemeClr val="dk1"/>
                          </a:solidFill>
                          <a:effectLst/>
                          <a:latin typeface="+mn-lt"/>
                          <a:ea typeface="+mn-ea"/>
                          <a:cs typeface="+mn-cs"/>
                        </a:rPr>
                        <a:t>具有高達 </a:t>
                      </a:r>
                      <a:r>
                        <a:rPr lang="en-US" altLang="zh-TW" sz="1800" b="0" i="0" kern="1200" dirty="0">
                          <a:solidFill>
                            <a:schemeClr val="dk1"/>
                          </a:solidFill>
                          <a:effectLst/>
                          <a:latin typeface="+mn-lt"/>
                          <a:ea typeface="+mn-ea"/>
                          <a:cs typeface="+mn-cs"/>
                        </a:rPr>
                        <a:t>64 TB </a:t>
                      </a:r>
                      <a:r>
                        <a:rPr lang="zh-TW" altLang="en-US" sz="1800" b="0" i="0" kern="1200" dirty="0">
                          <a:solidFill>
                            <a:schemeClr val="dk1"/>
                          </a:solidFill>
                          <a:effectLst/>
                          <a:latin typeface="+mn-lt"/>
                          <a:ea typeface="+mn-ea"/>
                          <a:cs typeface="+mn-cs"/>
                        </a:rPr>
                        <a:t>儲存空間的 </a:t>
                      </a:r>
                      <a:r>
                        <a:rPr lang="en-US" altLang="zh-TW" sz="1800" b="0" i="0" kern="1200" dirty="0">
                          <a:solidFill>
                            <a:schemeClr val="dk1"/>
                          </a:solidFill>
                          <a:effectLst/>
                          <a:latin typeface="+mn-lt"/>
                          <a:ea typeface="+mn-ea"/>
                          <a:cs typeface="+mn-cs"/>
                        </a:rPr>
                        <a:t>SQL Server </a:t>
                      </a:r>
                      <a:r>
                        <a:rPr lang="zh-TW" altLang="en-US" sz="1800" b="0" i="0" kern="1200" dirty="0">
                          <a:solidFill>
                            <a:schemeClr val="dk1"/>
                          </a:solidFill>
                          <a:effectLst/>
                          <a:latin typeface="+mn-lt"/>
                          <a:ea typeface="+mn-ea"/>
                          <a:cs typeface="+mn-cs"/>
                        </a:rPr>
                        <a:t>執行個體。 執行個體可以支援所需數量的資料庫</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mn-lt"/>
                          <a:ea typeface="+mn-ea"/>
                          <a:cs typeface="+mn-cs"/>
                        </a:rPr>
                        <a:t>與 </a:t>
                      </a:r>
                      <a:r>
                        <a:rPr lang="en-US" altLang="zh-TW" sz="1800" b="0" i="0" kern="1200" dirty="0">
                          <a:solidFill>
                            <a:schemeClr val="dk1"/>
                          </a:solidFill>
                          <a:effectLst/>
                          <a:latin typeface="+mn-lt"/>
                          <a:ea typeface="+mn-ea"/>
                          <a:cs typeface="+mn-cs"/>
                        </a:rPr>
                        <a:t>Azure SQL Database </a:t>
                      </a:r>
                      <a:r>
                        <a:rPr lang="zh-TW" altLang="en-US" sz="1800" b="0" i="0" kern="1200" dirty="0">
                          <a:solidFill>
                            <a:schemeClr val="dk1"/>
                          </a:solidFill>
                          <a:effectLst/>
                          <a:latin typeface="+mn-lt"/>
                          <a:ea typeface="+mn-ea"/>
                          <a:cs typeface="+mn-cs"/>
                        </a:rPr>
                        <a:t>邏輯伺服器上的資料庫相同</a:t>
                      </a:r>
                      <a:endParaRPr lang="zh-TW" altLang="en-US" sz="1800" dirty="0"/>
                    </a:p>
                  </a:txBody>
                  <a:tcPr/>
                </a:tc>
                <a:extLst>
                  <a:ext uri="{0D108BD9-81ED-4DB2-BD59-A6C34878D82A}">
                    <a16:rowId xmlns:a16="http://schemas.microsoft.com/office/drawing/2014/main" val="37241600"/>
                  </a:ext>
                </a:extLst>
              </a:tr>
              <a:tr h="370840">
                <a:tc>
                  <a:txBody>
                    <a:bodyPr/>
                    <a:lstStyle/>
                    <a:p>
                      <a:r>
                        <a:rPr lang="zh-TW" altLang="en-US" sz="1800" b="1" i="0" kern="1200" dirty="0">
                          <a:solidFill>
                            <a:schemeClr val="dk1"/>
                          </a:solidFill>
                          <a:effectLst/>
                          <a:latin typeface="+mn-lt"/>
                          <a:ea typeface="+mn-ea"/>
                          <a:cs typeface="+mn-cs"/>
                        </a:rPr>
                        <a:t>擁有權的總成本：</a:t>
                      </a:r>
                      <a:endParaRPr lang="zh-TW" altLang="en-US" dirty="0"/>
                    </a:p>
                  </a:txBody>
                  <a:tcPr/>
                </a:tc>
                <a:tc>
                  <a:txBody>
                    <a:bodyPr/>
                    <a:lstStyle/>
                    <a:p>
                      <a:r>
                        <a:rPr lang="zh-TW" altLang="en-US" sz="1800" b="0" i="0" kern="1200" dirty="0">
                          <a:solidFill>
                            <a:schemeClr val="dk1"/>
                          </a:solidFill>
                          <a:effectLst/>
                          <a:latin typeface="+mn-lt"/>
                          <a:ea typeface="+mn-ea"/>
                          <a:cs typeface="+mn-cs"/>
                        </a:rPr>
                        <a:t>排除硬體成本，並降低管理成本。</a:t>
                      </a:r>
                      <a:endParaRPr lang="zh-TW" altLang="en-US" b="1" dirty="0">
                        <a:solidFill>
                          <a:srgbClr val="C00000"/>
                        </a:solidFill>
                      </a:endParaRPr>
                    </a:p>
                  </a:txBody>
                  <a:tcPr/>
                </a:tc>
                <a:tc>
                  <a:txBody>
                    <a:bodyPr/>
                    <a:lstStyle/>
                    <a:p>
                      <a:r>
                        <a:rPr lang="zh-TW" altLang="en-US" sz="1800" b="0" i="0" kern="1200" dirty="0">
                          <a:solidFill>
                            <a:schemeClr val="dk1"/>
                          </a:solidFill>
                          <a:effectLst/>
                          <a:latin typeface="+mn-lt"/>
                          <a:ea typeface="+mn-ea"/>
                          <a:cs typeface="+mn-cs"/>
                        </a:rPr>
                        <a:t>排除硬體成本</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mn-lt"/>
                          <a:ea typeface="+mn-ea"/>
                          <a:cs typeface="+mn-cs"/>
                        </a:rPr>
                        <a:t>與 </a:t>
                      </a:r>
                      <a:r>
                        <a:rPr lang="en-US" altLang="zh-TW" sz="1800" b="0" i="0" kern="1200" dirty="0">
                          <a:solidFill>
                            <a:schemeClr val="dk1"/>
                          </a:solidFill>
                          <a:effectLst/>
                          <a:latin typeface="+mn-lt"/>
                          <a:ea typeface="+mn-ea"/>
                          <a:cs typeface="+mn-cs"/>
                        </a:rPr>
                        <a:t>Azure SQL Database </a:t>
                      </a:r>
                      <a:r>
                        <a:rPr lang="zh-TW" altLang="en-US" sz="1800" b="0" i="0" kern="1200" dirty="0">
                          <a:solidFill>
                            <a:schemeClr val="dk1"/>
                          </a:solidFill>
                          <a:effectLst/>
                          <a:latin typeface="+mn-lt"/>
                          <a:ea typeface="+mn-ea"/>
                          <a:cs typeface="+mn-cs"/>
                        </a:rPr>
                        <a:t>邏輯伺服器上的資料庫相同</a:t>
                      </a:r>
                      <a:endParaRPr lang="zh-TW" altLang="en-US" sz="1800" dirty="0"/>
                    </a:p>
                  </a:txBody>
                  <a:tcPr/>
                </a:tc>
                <a:extLst>
                  <a:ext uri="{0D108BD9-81ED-4DB2-BD59-A6C34878D82A}">
                    <a16:rowId xmlns:a16="http://schemas.microsoft.com/office/drawing/2014/main" val="3633025273"/>
                  </a:ext>
                </a:extLst>
              </a:tr>
            </a:tbl>
          </a:graphicData>
        </a:graphic>
      </p:graphicFrame>
    </p:spTree>
    <p:extLst>
      <p:ext uri="{BB962C8B-B14F-4D97-AF65-F5344CB8AC3E}">
        <p14:creationId xmlns:p14="http://schemas.microsoft.com/office/powerpoint/2010/main" val="28670698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Demo:</a:t>
            </a:r>
            <a:br>
              <a:rPr lang="en-US" dirty="0">
                <a:solidFill>
                  <a:schemeClr val="tx1"/>
                </a:solidFill>
              </a:rPr>
            </a:br>
            <a:r>
              <a:rPr lang="en-US" sz="4800" dirty="0">
                <a:solidFill>
                  <a:schemeClr val="tx1"/>
                </a:solidFill>
              </a:rPr>
              <a:t>Connect to a MI from </a:t>
            </a:r>
            <a:br>
              <a:rPr lang="en-US" sz="4800" dirty="0">
                <a:solidFill>
                  <a:schemeClr val="tx1"/>
                </a:solidFill>
              </a:rPr>
            </a:br>
            <a:r>
              <a:rPr lang="en-US" sz="4800" dirty="0">
                <a:solidFill>
                  <a:schemeClr val="tx1"/>
                </a:solidFill>
              </a:rPr>
              <a:t>on-premises and </a:t>
            </a:r>
            <a:r>
              <a:rPr lang="en-US" sz="4800" dirty="0" err="1">
                <a:solidFill>
                  <a:schemeClr val="tx1"/>
                </a:solidFill>
              </a:rPr>
              <a:t>jumpbox</a:t>
            </a:r>
            <a:r>
              <a:rPr lang="en-US" sz="4800" dirty="0">
                <a:solidFill>
                  <a:schemeClr val="tx1"/>
                </a:solidFill>
              </a:rPr>
              <a:t> on Azure</a:t>
            </a:r>
            <a:endParaRPr lang="en-US" dirty="0">
              <a:solidFill>
                <a:schemeClr val="tx1"/>
              </a:solidFill>
            </a:endParaRPr>
          </a:p>
        </p:txBody>
      </p:sp>
    </p:spTree>
    <p:extLst>
      <p:ext uri="{BB962C8B-B14F-4D97-AF65-F5344CB8AC3E}">
        <p14:creationId xmlns:p14="http://schemas.microsoft.com/office/powerpoint/2010/main" val="244483364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br>
              <a:rPr lang="en-US" sz="5294" dirty="0">
                <a:solidFill>
                  <a:schemeClr val="tx1"/>
                </a:solidFill>
                <a:latin typeface="+mj-lt"/>
                <a:cs typeface="Segoe UI" panose="020B0502040204020203" pitchFamily="34" charset="0"/>
              </a:rPr>
            </a:br>
            <a:r>
              <a:rPr lang="zh-TW" altLang="en-US" sz="5400" dirty="0">
                <a:solidFill>
                  <a:srgbClr val="FFFFFF"/>
                </a:solidFill>
              </a:rPr>
              <a:t>如何監控效能 </a:t>
            </a:r>
            <a:r>
              <a:rPr lang="en-US" altLang="zh-TW" sz="5400" dirty="0">
                <a:solidFill>
                  <a:srgbClr val="FFFFFF"/>
                </a:solidFill>
              </a:rPr>
              <a:t>- </a:t>
            </a:r>
            <a:r>
              <a:rPr lang="zh-TW" altLang="en-US" sz="5400" dirty="0">
                <a:solidFill>
                  <a:srgbClr val="FFFFFF"/>
                </a:solidFill>
              </a:rPr>
              <a:t>工具介紹</a:t>
            </a:r>
            <a:br>
              <a:rPr lang="en-US" sz="5294" dirty="0">
                <a:solidFill>
                  <a:schemeClr val="tx1"/>
                </a:solidFill>
                <a:latin typeface="+mj-lt"/>
                <a:cs typeface="Segoe UI" panose="020B0502040204020203" pitchFamily="34" charset="0"/>
              </a:rPr>
            </a:br>
            <a:endParaRPr lang="en-US" sz="5294" dirty="0">
              <a:solidFill>
                <a:schemeClr val="tx1"/>
              </a:solidFill>
              <a:latin typeface="+mj-lt"/>
              <a:cs typeface="Segoe UI" panose="020B0502040204020203" pitchFamily="34" charset="0"/>
            </a:endParaRPr>
          </a:p>
        </p:txBody>
      </p:sp>
    </p:spTree>
    <p:extLst>
      <p:ext uri="{BB962C8B-B14F-4D97-AF65-F5344CB8AC3E}">
        <p14:creationId xmlns:p14="http://schemas.microsoft.com/office/powerpoint/2010/main" val="2498624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t>管理檔案空間</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5B0B7F88-5001-4FAB-A4C1-C5E349F0904A}"/>
              </a:ext>
            </a:extLst>
          </p:cNvPr>
          <p:cNvPicPr>
            <a:picLocks noChangeAspect="1"/>
          </p:cNvPicPr>
          <p:nvPr/>
        </p:nvPicPr>
        <p:blipFill>
          <a:blip r:embed="rId3"/>
          <a:stretch>
            <a:fillRect/>
          </a:stretch>
        </p:blipFill>
        <p:spPr>
          <a:xfrm>
            <a:off x="227533" y="1720840"/>
            <a:ext cx="6105818" cy="3992265"/>
          </a:xfrm>
          <a:prstGeom prst="rect">
            <a:avLst/>
          </a:prstGeom>
        </p:spPr>
      </p:pic>
      <p:sp>
        <p:nvSpPr>
          <p:cNvPr id="6" name="Rectangle 5">
            <a:extLst>
              <a:ext uri="{FF2B5EF4-FFF2-40B4-BE49-F238E27FC236}">
                <a16:creationId xmlns:a16="http://schemas.microsoft.com/office/drawing/2014/main" id="{232F821A-29DA-4565-9DA5-6AC3DE676F0D}"/>
              </a:ext>
            </a:extLst>
          </p:cNvPr>
          <p:cNvSpPr/>
          <p:nvPr/>
        </p:nvSpPr>
        <p:spPr>
          <a:xfrm>
            <a:off x="6487886" y="1714480"/>
            <a:ext cx="6096000" cy="3693319"/>
          </a:xfrm>
          <a:prstGeom prst="rect">
            <a:avLst/>
          </a:prstGeom>
        </p:spPr>
        <p:txBody>
          <a:bodyPr>
            <a:spAutoFit/>
          </a:bodyPr>
          <a:lstStyle/>
          <a:p>
            <a:endParaRPr lang="zh-TW" altLang="en-US" dirty="0">
              <a:solidFill>
                <a:srgbClr val="000000"/>
              </a:solidFill>
              <a:latin typeface="Consolas" panose="020B0609020204030204" pitchFamily="49" charset="0"/>
            </a:endParaRPr>
          </a:p>
          <a:p>
            <a:r>
              <a:rPr lang="en-US" altLang="zh-TW" dirty="0">
                <a:solidFill>
                  <a:srgbClr val="008000"/>
                </a:solidFill>
                <a:latin typeface="Consolas" panose="020B0609020204030204" pitchFamily="49" charset="0"/>
              </a:rPr>
              <a:t>-- Connect to the user database</a:t>
            </a:r>
          </a:p>
          <a:p>
            <a:r>
              <a:rPr lang="en-US" altLang="zh-TW" dirty="0">
                <a:solidFill>
                  <a:srgbClr val="008000"/>
                </a:solidFill>
                <a:latin typeface="Consolas" panose="020B0609020204030204" pitchFamily="49" charset="0"/>
              </a:rPr>
              <a:t>-- Database data space allocated in MB and database data space allocated unused in MB</a:t>
            </a:r>
            <a:endParaRPr lang="en-US" altLang="zh-TW" dirty="0">
              <a:solidFill>
                <a:srgbClr val="000000"/>
              </a:solidFill>
              <a:latin typeface="Consolas" panose="020B0609020204030204" pitchFamily="49" charset="0"/>
            </a:endParaRPr>
          </a:p>
          <a:p>
            <a:endParaRPr lang="en-US" altLang="zh-TW" dirty="0">
              <a:solidFill>
                <a:srgbClr val="0000FF"/>
              </a:solidFill>
              <a:latin typeface="Consolas" panose="020B0609020204030204" pitchFamily="49" charset="0"/>
            </a:endParaRPr>
          </a:p>
          <a:p>
            <a:r>
              <a:rPr lang="en-US" altLang="zh-TW" dirty="0">
                <a:solidFill>
                  <a:srgbClr val="0000FF"/>
                </a:solidFill>
                <a:latin typeface="Consolas" panose="020B0609020204030204" pitchFamily="49" charset="0"/>
              </a:rPr>
              <a:t>SELECT</a:t>
            </a:r>
            <a:r>
              <a:rPr lang="en-US" altLang="zh-TW" dirty="0">
                <a:solidFill>
                  <a:srgbClr val="000000"/>
                </a:solidFill>
                <a:latin typeface="Consolas" panose="020B0609020204030204" pitchFamily="49" charset="0"/>
              </a:rPr>
              <a:t> </a:t>
            </a:r>
            <a:r>
              <a:rPr lang="en-US" altLang="zh-TW" dirty="0">
                <a:solidFill>
                  <a:srgbClr val="FF00FF"/>
                </a:solidFill>
                <a:latin typeface="Consolas" panose="020B0609020204030204" pitchFamily="49" charset="0"/>
              </a:rPr>
              <a:t>SUM</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size</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128.0</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 </a:t>
            </a:r>
            <a:r>
              <a:rPr lang="en-US" altLang="zh-TW" dirty="0">
                <a:solidFill>
                  <a:srgbClr val="0000FF"/>
                </a:solidFill>
                <a:latin typeface="Consolas" panose="020B0609020204030204" pitchFamily="49" charset="0"/>
              </a:rPr>
              <a:t>AS</a:t>
            </a:r>
            <a:r>
              <a:rPr lang="en-US" altLang="zh-TW" dirty="0">
                <a:solidFill>
                  <a:srgbClr val="000000"/>
                </a:solidFill>
                <a:latin typeface="Consolas" panose="020B0609020204030204" pitchFamily="49" charset="0"/>
              </a:rPr>
              <a:t> </a:t>
            </a:r>
            <a:r>
              <a:rPr lang="en-US" altLang="zh-TW" dirty="0" err="1">
                <a:solidFill>
                  <a:srgbClr val="000000"/>
                </a:solidFill>
                <a:latin typeface="Consolas" panose="020B0609020204030204" pitchFamily="49" charset="0"/>
              </a:rPr>
              <a:t>DatabaseDataSpaceAllocatedInMB</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 </a:t>
            </a:r>
          </a:p>
          <a:p>
            <a:r>
              <a:rPr lang="en-US" altLang="zh-TW" dirty="0">
                <a:solidFill>
                  <a:srgbClr val="FF00FF"/>
                </a:solidFill>
                <a:latin typeface="Consolas" panose="020B0609020204030204" pitchFamily="49" charset="0"/>
              </a:rPr>
              <a:t>SUM</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size</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128.0 </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 </a:t>
            </a:r>
            <a:r>
              <a:rPr lang="en-US" altLang="zh-TW" dirty="0">
                <a:solidFill>
                  <a:srgbClr val="FF00FF"/>
                </a:solidFill>
                <a:latin typeface="Consolas" panose="020B0609020204030204" pitchFamily="49" charset="0"/>
              </a:rPr>
              <a:t>CAST</a:t>
            </a:r>
            <a:r>
              <a:rPr lang="en-US" altLang="zh-TW" dirty="0">
                <a:solidFill>
                  <a:srgbClr val="808080"/>
                </a:solidFill>
                <a:latin typeface="Consolas" panose="020B0609020204030204" pitchFamily="49" charset="0"/>
              </a:rPr>
              <a:t>(</a:t>
            </a:r>
            <a:r>
              <a:rPr lang="en-US" altLang="zh-TW" dirty="0">
                <a:solidFill>
                  <a:srgbClr val="FF00FF"/>
                </a:solidFill>
                <a:latin typeface="Consolas" panose="020B0609020204030204" pitchFamily="49" charset="0"/>
              </a:rPr>
              <a:t>FILEPROPERTY</a:t>
            </a:r>
            <a:r>
              <a:rPr lang="en-US" altLang="zh-TW" dirty="0">
                <a:solidFill>
                  <a:srgbClr val="808080"/>
                </a:solidFill>
                <a:latin typeface="Consolas" panose="020B0609020204030204" pitchFamily="49" charset="0"/>
              </a:rPr>
              <a:t>(</a:t>
            </a:r>
            <a:r>
              <a:rPr lang="en-US" altLang="zh-TW" dirty="0">
                <a:solidFill>
                  <a:srgbClr val="0000FF"/>
                </a:solidFill>
                <a:latin typeface="Consolas" panose="020B0609020204030204" pitchFamily="49" charset="0"/>
              </a:rPr>
              <a:t>name</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a:t>
            </a:r>
            <a:r>
              <a:rPr lang="en-US" altLang="zh-TW" dirty="0" err="1">
                <a:solidFill>
                  <a:srgbClr val="FF0000"/>
                </a:solidFill>
                <a:latin typeface="Consolas" panose="020B0609020204030204" pitchFamily="49" charset="0"/>
              </a:rPr>
              <a:t>SpaceUsed</a:t>
            </a:r>
            <a:r>
              <a:rPr lang="en-US" altLang="zh-TW" dirty="0">
                <a:solidFill>
                  <a:srgbClr val="FF0000"/>
                </a:solidFill>
                <a:latin typeface="Consolas" panose="020B0609020204030204" pitchFamily="49" charset="0"/>
              </a:rPr>
              <a:t>'</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 </a:t>
            </a:r>
            <a:r>
              <a:rPr lang="en-US" altLang="zh-TW" dirty="0">
                <a:solidFill>
                  <a:srgbClr val="0000FF"/>
                </a:solidFill>
                <a:latin typeface="Consolas" panose="020B0609020204030204" pitchFamily="49" charset="0"/>
              </a:rPr>
              <a:t>AS</a:t>
            </a:r>
            <a:r>
              <a:rPr lang="en-US" altLang="zh-TW" dirty="0">
                <a:solidFill>
                  <a:srgbClr val="000000"/>
                </a:solidFill>
                <a:latin typeface="Consolas" panose="020B0609020204030204" pitchFamily="49" charset="0"/>
              </a:rPr>
              <a:t> </a:t>
            </a:r>
            <a:r>
              <a:rPr lang="en-US" altLang="zh-TW" dirty="0">
                <a:solidFill>
                  <a:srgbClr val="0000FF"/>
                </a:solidFill>
                <a:latin typeface="Consolas" panose="020B0609020204030204" pitchFamily="49" charset="0"/>
              </a:rPr>
              <a:t>int</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128.0</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 </a:t>
            </a:r>
            <a:r>
              <a:rPr lang="en-US" altLang="zh-TW" dirty="0">
                <a:solidFill>
                  <a:srgbClr val="0000FF"/>
                </a:solidFill>
                <a:latin typeface="Consolas" panose="020B0609020204030204" pitchFamily="49" charset="0"/>
              </a:rPr>
              <a:t>AS</a:t>
            </a:r>
            <a:r>
              <a:rPr lang="en-US" altLang="zh-TW" dirty="0">
                <a:solidFill>
                  <a:srgbClr val="000000"/>
                </a:solidFill>
                <a:latin typeface="Consolas" panose="020B0609020204030204" pitchFamily="49" charset="0"/>
              </a:rPr>
              <a:t> </a:t>
            </a:r>
            <a:r>
              <a:rPr lang="en-US" altLang="zh-TW" dirty="0" err="1">
                <a:solidFill>
                  <a:srgbClr val="000000"/>
                </a:solidFill>
                <a:latin typeface="Consolas" panose="020B0609020204030204" pitchFamily="49" charset="0"/>
              </a:rPr>
              <a:t>DatabaseDataSpaceAllocatedUnusedInMB</a:t>
            </a:r>
            <a:r>
              <a:rPr lang="en-US" altLang="zh-TW" dirty="0">
                <a:solidFill>
                  <a:srgbClr val="000000"/>
                </a:solidFill>
                <a:latin typeface="Consolas" panose="020B0609020204030204" pitchFamily="49" charset="0"/>
              </a:rPr>
              <a:t> </a:t>
            </a:r>
          </a:p>
          <a:p>
            <a:r>
              <a:rPr lang="en-US" altLang="zh-TW" dirty="0">
                <a:solidFill>
                  <a:srgbClr val="0000FF"/>
                </a:solidFill>
                <a:latin typeface="Consolas" panose="020B0609020204030204" pitchFamily="49" charset="0"/>
              </a:rPr>
              <a:t>FROM</a:t>
            </a:r>
            <a:r>
              <a:rPr lang="en-US" altLang="zh-TW" dirty="0">
                <a:solidFill>
                  <a:srgbClr val="000000"/>
                </a:solidFill>
                <a:latin typeface="Consolas" panose="020B0609020204030204" pitchFamily="49" charset="0"/>
              </a:rPr>
              <a:t> </a:t>
            </a:r>
            <a:r>
              <a:rPr lang="en-US" altLang="zh-TW" dirty="0" err="1">
                <a:solidFill>
                  <a:srgbClr val="00FF00"/>
                </a:solidFill>
                <a:latin typeface="Consolas" panose="020B0609020204030204" pitchFamily="49" charset="0"/>
              </a:rPr>
              <a:t>sys</a:t>
            </a:r>
            <a:r>
              <a:rPr lang="en-US" altLang="zh-TW" dirty="0" err="1">
                <a:solidFill>
                  <a:srgbClr val="808080"/>
                </a:solidFill>
                <a:latin typeface="Consolas" panose="020B0609020204030204" pitchFamily="49" charset="0"/>
              </a:rPr>
              <a:t>.</a:t>
            </a:r>
            <a:r>
              <a:rPr lang="en-US" altLang="zh-TW" dirty="0" err="1">
                <a:solidFill>
                  <a:srgbClr val="00FF00"/>
                </a:solidFill>
                <a:latin typeface="Consolas" panose="020B0609020204030204" pitchFamily="49" charset="0"/>
              </a:rPr>
              <a:t>database_files</a:t>
            </a:r>
            <a:endParaRPr lang="en-US" altLang="zh-TW" dirty="0">
              <a:solidFill>
                <a:srgbClr val="000000"/>
              </a:solidFill>
              <a:latin typeface="Consolas" panose="020B0609020204030204" pitchFamily="49" charset="0"/>
            </a:endParaRPr>
          </a:p>
          <a:p>
            <a:r>
              <a:rPr lang="en-US" altLang="zh-TW" dirty="0">
                <a:solidFill>
                  <a:srgbClr val="0000FF"/>
                </a:solidFill>
                <a:latin typeface="Consolas" panose="020B0609020204030204" pitchFamily="49" charset="0"/>
              </a:rPr>
              <a:t>GROUP</a:t>
            </a:r>
            <a:r>
              <a:rPr lang="en-US" altLang="zh-TW" dirty="0">
                <a:solidFill>
                  <a:srgbClr val="000000"/>
                </a:solidFill>
                <a:latin typeface="Consolas" panose="020B0609020204030204" pitchFamily="49" charset="0"/>
              </a:rPr>
              <a:t> </a:t>
            </a:r>
            <a:r>
              <a:rPr lang="en-US" altLang="zh-TW" dirty="0">
                <a:solidFill>
                  <a:srgbClr val="0000FF"/>
                </a:solidFill>
                <a:latin typeface="Consolas" panose="020B0609020204030204" pitchFamily="49" charset="0"/>
              </a:rPr>
              <a:t>BY</a:t>
            </a:r>
            <a:r>
              <a:rPr lang="en-US" altLang="zh-TW" dirty="0">
                <a:solidFill>
                  <a:srgbClr val="000000"/>
                </a:solidFill>
                <a:latin typeface="Consolas" panose="020B0609020204030204" pitchFamily="49" charset="0"/>
              </a:rPr>
              <a:t> </a:t>
            </a:r>
            <a:r>
              <a:rPr lang="en-US" altLang="zh-TW" dirty="0" err="1">
                <a:solidFill>
                  <a:srgbClr val="0000FF"/>
                </a:solidFill>
                <a:latin typeface="Consolas" panose="020B0609020204030204" pitchFamily="49" charset="0"/>
              </a:rPr>
              <a:t>type_desc</a:t>
            </a:r>
            <a:endParaRPr lang="en-US" altLang="zh-TW" dirty="0">
              <a:solidFill>
                <a:srgbClr val="000000"/>
              </a:solidFill>
              <a:latin typeface="Consolas" panose="020B0609020204030204" pitchFamily="49" charset="0"/>
            </a:endParaRPr>
          </a:p>
          <a:p>
            <a:r>
              <a:rPr lang="en-US" altLang="zh-TW" dirty="0">
                <a:solidFill>
                  <a:srgbClr val="0000FF"/>
                </a:solidFill>
                <a:latin typeface="Consolas" panose="020B0609020204030204" pitchFamily="49" charset="0"/>
              </a:rPr>
              <a:t>HAVING</a:t>
            </a:r>
            <a:r>
              <a:rPr lang="en-US" altLang="zh-TW" dirty="0">
                <a:solidFill>
                  <a:srgbClr val="000000"/>
                </a:solidFill>
                <a:latin typeface="Consolas" panose="020B0609020204030204" pitchFamily="49" charset="0"/>
              </a:rPr>
              <a:t> </a:t>
            </a:r>
            <a:r>
              <a:rPr lang="en-US" altLang="zh-TW" dirty="0" err="1">
                <a:solidFill>
                  <a:srgbClr val="0000FF"/>
                </a:solidFill>
                <a:latin typeface="Consolas" panose="020B0609020204030204" pitchFamily="49" charset="0"/>
              </a:rPr>
              <a:t>type_desc</a:t>
            </a:r>
            <a:r>
              <a:rPr lang="en-US" altLang="zh-TW" dirty="0">
                <a:solidFill>
                  <a:srgbClr val="000000"/>
                </a:solidFill>
                <a:latin typeface="Consolas" panose="020B0609020204030204" pitchFamily="49" charset="0"/>
              </a:rPr>
              <a:t> </a:t>
            </a:r>
            <a:r>
              <a:rPr lang="en-US" altLang="zh-TW" dirty="0">
                <a:solidFill>
                  <a:srgbClr val="808080"/>
                </a:solidFill>
                <a:latin typeface="Consolas" panose="020B0609020204030204" pitchFamily="49" charset="0"/>
              </a:rPr>
              <a:t>=</a:t>
            </a:r>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'ROWS'</a:t>
            </a:r>
            <a:endParaRPr lang="zh-TW" altLang="en-US" dirty="0"/>
          </a:p>
        </p:txBody>
      </p:sp>
    </p:spTree>
    <p:extLst>
      <p:ext uri="{BB962C8B-B14F-4D97-AF65-F5344CB8AC3E}">
        <p14:creationId xmlns:p14="http://schemas.microsoft.com/office/powerpoint/2010/main" val="3056048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dirty="0">
                <a:solidFill>
                  <a:srgbClr val="000000"/>
                </a:solidFill>
              </a:rPr>
              <a:t>監控資源使用</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a:defRPr/>
            </a:pPr>
            <a:fld id="{48BB047D-A6CD-43AB-96F0-683C726B586B}" type="slidenum">
              <a:rPr lang="en-IN" smtClean="0">
                <a:solidFill>
                  <a:srgbClr val="7F7F7F"/>
                </a:solidFill>
              </a:rPr>
              <a:pPr>
                <a:defRPr/>
              </a:pPr>
              <a:t>73</a:t>
            </a:fld>
            <a:endParaRPr lang="en-IN" dirty="0">
              <a:solidFill>
                <a:srgbClr val="7F7F7F"/>
              </a:solidFill>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4616648"/>
          </a:xfrm>
          <a:prstGeom prst="rect">
            <a:avLst/>
          </a:prstGeom>
          <a:noFill/>
        </p:spPr>
        <p:txBody>
          <a:bodyPr wrap="square" rtlCol="0">
            <a:spAutoFit/>
          </a:bodyPr>
          <a:lstStyle/>
          <a:p>
            <a:pPr marL="285750" indent="-285750">
              <a:buFont typeface="Arial" panose="020B0604020202020204" pitchFamily="34" charset="0"/>
              <a:buChar char="•"/>
            </a:pPr>
            <a:r>
              <a:rPr lang="zh-TW" altLang="en-US" sz="3200" dirty="0"/>
              <a:t>可透過下列 </a:t>
            </a:r>
            <a:r>
              <a:rPr lang="en-US" altLang="zh-TW" sz="3200" dirty="0"/>
              <a:t>DMV</a:t>
            </a:r>
            <a:r>
              <a:rPr lang="zh-TW" altLang="en-US" sz="3200" dirty="0"/>
              <a:t>，檢視資源使用狀況</a:t>
            </a:r>
            <a:r>
              <a:rPr lang="en-US" altLang="zh-TW" sz="3200" dirty="0"/>
              <a:t>:</a:t>
            </a:r>
          </a:p>
          <a:p>
            <a:pPr marL="800100" lvl="1" indent="-342900">
              <a:buFont typeface="Wingdings" panose="05000000000000000000" pitchFamily="2" charset="2"/>
              <a:buChar char="ü"/>
            </a:pPr>
            <a:r>
              <a:rPr lang="en-US" altLang="zh-TW" sz="2400" dirty="0" err="1">
                <a:latin typeface="Consolas" panose="020B0609020204030204" pitchFamily="49" charset="0"/>
              </a:rPr>
              <a:t>sys.resource_stats</a:t>
            </a:r>
            <a:r>
              <a:rPr lang="en-US" altLang="zh-TW" sz="2400" dirty="0">
                <a:latin typeface="Consolas" panose="020B0609020204030204" pitchFamily="49" charset="0"/>
              </a:rPr>
              <a:t>:</a:t>
            </a:r>
            <a:r>
              <a:rPr lang="zh-TW" altLang="en-US" sz="2400" dirty="0">
                <a:latin typeface="Consolas" panose="020B0609020204030204" pitchFamily="49" charset="0"/>
              </a:rPr>
              <a:t>所有 </a:t>
            </a:r>
            <a:r>
              <a:rPr lang="en-US" altLang="zh-TW" sz="2400" dirty="0">
                <a:latin typeface="Consolas" panose="020B0609020204030204" pitchFamily="49" charset="0"/>
              </a:rPr>
              <a:t>DBs</a:t>
            </a:r>
            <a:r>
              <a:rPr lang="zh-TW" altLang="en-US" sz="2400" dirty="0">
                <a:latin typeface="Consolas" panose="020B0609020204030204" pitchFamily="49" charset="0"/>
              </a:rPr>
              <a:t>，每</a:t>
            </a:r>
            <a:r>
              <a:rPr lang="en-US" altLang="zh-TW" sz="2400" dirty="0">
                <a:latin typeface="Consolas" panose="020B0609020204030204" pitchFamily="49" charset="0"/>
              </a:rPr>
              <a:t>5</a:t>
            </a:r>
            <a:r>
              <a:rPr lang="zh-TW" altLang="en-US" sz="2400" dirty="0">
                <a:latin typeface="Consolas" panose="020B0609020204030204" pitchFamily="49" charset="0"/>
              </a:rPr>
              <a:t>分鐘抓一次，保留</a:t>
            </a:r>
            <a:r>
              <a:rPr lang="en-US" altLang="zh-TW" sz="2400" dirty="0">
                <a:latin typeface="Consolas" panose="020B0609020204030204" pitchFamily="49" charset="0"/>
              </a:rPr>
              <a:t>14</a:t>
            </a:r>
            <a:r>
              <a:rPr lang="zh-TW" altLang="en-US" sz="2400" dirty="0">
                <a:latin typeface="Consolas" panose="020B0609020204030204" pitchFamily="49" charset="0"/>
              </a:rPr>
              <a:t>天記錄</a:t>
            </a:r>
            <a:endParaRPr lang="en-US" altLang="zh-TW" sz="2400" dirty="0">
              <a:latin typeface="Consolas" panose="020B0609020204030204" pitchFamily="49" charset="0"/>
            </a:endParaRPr>
          </a:p>
          <a:p>
            <a:pPr marL="800100" lvl="1" indent="-342900">
              <a:buFont typeface="Wingdings" panose="05000000000000000000" pitchFamily="2" charset="2"/>
              <a:buChar char="ü"/>
            </a:pPr>
            <a:r>
              <a:rPr lang="en-US" altLang="zh-TW" sz="2400" dirty="0" err="1">
                <a:latin typeface="Consolas" panose="020B0609020204030204" pitchFamily="49" charset="0"/>
              </a:rPr>
              <a:t>sys.dm_db_resource_stats</a:t>
            </a:r>
            <a:r>
              <a:rPr lang="en-US" altLang="zh-TW" sz="2400" dirty="0">
                <a:latin typeface="Consolas" panose="020B0609020204030204" pitchFamily="49" charset="0"/>
              </a:rPr>
              <a:t>:</a:t>
            </a:r>
            <a:r>
              <a:rPr lang="zh-TW" altLang="en-US" sz="2400" dirty="0">
                <a:latin typeface="Consolas" panose="020B0609020204030204" pitchFamily="49" charset="0"/>
              </a:rPr>
              <a:t>單一 </a:t>
            </a:r>
            <a:r>
              <a:rPr lang="en-US" altLang="zh-TW" sz="2400" dirty="0">
                <a:latin typeface="Consolas" panose="020B0609020204030204" pitchFamily="49" charset="0"/>
              </a:rPr>
              <a:t>DB</a:t>
            </a:r>
            <a:r>
              <a:rPr lang="zh-TW" altLang="en-US" sz="2400" dirty="0">
                <a:latin typeface="Consolas" panose="020B0609020204030204" pitchFamily="49" charset="0"/>
              </a:rPr>
              <a:t>，每</a:t>
            </a:r>
            <a:r>
              <a:rPr lang="en-US" altLang="zh-TW" sz="2400" dirty="0">
                <a:latin typeface="Consolas" panose="020B0609020204030204" pitchFamily="49" charset="0"/>
              </a:rPr>
              <a:t>15</a:t>
            </a:r>
            <a:r>
              <a:rPr lang="zh-TW" altLang="en-US" sz="2400" dirty="0">
                <a:latin typeface="Consolas" panose="020B0609020204030204" pitchFamily="49" charset="0"/>
              </a:rPr>
              <a:t>秒抓一次，保留近一小時記錄</a:t>
            </a:r>
            <a:endParaRPr lang="en-US" altLang="zh-TW" sz="2400" dirty="0">
              <a:latin typeface="Consolas" panose="020B0609020204030204" pitchFamily="49" charset="0"/>
            </a:endParaRPr>
          </a:p>
          <a:p>
            <a:pPr lvl="1"/>
            <a:endParaRPr lang="en-US" altLang="zh-TW" sz="1600" dirty="0">
              <a:latin typeface="Consolas" panose="020B0609020204030204" pitchFamily="49" charset="0"/>
            </a:endParaRPr>
          </a:p>
          <a:p>
            <a:pPr marL="285750" indent="-285750">
              <a:buFont typeface="Arial" panose="020B0604020202020204" pitchFamily="34" charset="0"/>
              <a:buChar char="•"/>
            </a:pPr>
            <a:r>
              <a:rPr lang="en-US" altLang="zh-TW" sz="3200" dirty="0">
                <a:solidFill>
                  <a:prstClr val="black"/>
                </a:solidFill>
              </a:rPr>
              <a:t>Azure</a:t>
            </a:r>
            <a:r>
              <a:rPr lang="en-US" altLang="zh-TW" dirty="0">
                <a:solidFill>
                  <a:prstClr val="black"/>
                </a:solidFill>
              </a:rPr>
              <a:t> </a:t>
            </a:r>
            <a:r>
              <a:rPr lang="en-US" altLang="zh-TW" sz="3200" dirty="0">
                <a:solidFill>
                  <a:prstClr val="black"/>
                </a:solidFill>
              </a:rPr>
              <a:t>Portal</a:t>
            </a:r>
            <a:r>
              <a:rPr lang="zh-TW" altLang="en-US" sz="3200" dirty="0">
                <a:solidFill>
                  <a:prstClr val="black"/>
                </a:solidFill>
              </a:rPr>
              <a:t> </a:t>
            </a:r>
            <a:r>
              <a:rPr lang="en-US" altLang="zh-TW" sz="3200" dirty="0">
                <a:solidFill>
                  <a:prstClr val="black"/>
                </a:solidFill>
              </a:rPr>
              <a:t>Tools</a:t>
            </a:r>
          </a:p>
          <a:p>
            <a:endParaRPr lang="en-US" altLang="zh-TW" b="1" dirty="0">
              <a:solidFill>
                <a:prstClr val="black"/>
              </a:solidFill>
            </a:endParaRPr>
          </a:p>
          <a:p>
            <a:pPr marL="285750" indent="-285750">
              <a:buFont typeface="Arial" panose="020B0604020202020204" pitchFamily="34" charset="0"/>
              <a:buChar char="•"/>
            </a:pPr>
            <a:r>
              <a:rPr lang="en-US" altLang="zh-TW" sz="3200" dirty="0">
                <a:solidFill>
                  <a:prstClr val="black"/>
                </a:solidFill>
              </a:rPr>
              <a:t>Other</a:t>
            </a:r>
          </a:p>
          <a:p>
            <a:pPr marL="800100" lvl="1" indent="-342900">
              <a:buFont typeface="Wingdings" panose="05000000000000000000" pitchFamily="2" charset="2"/>
              <a:buChar char="ü"/>
            </a:pPr>
            <a:r>
              <a:rPr lang="en-US" altLang="zh-TW" sz="2400" dirty="0" err="1">
                <a:latin typeface="Consolas" panose="020B0609020204030204" pitchFamily="49" charset="0"/>
              </a:rPr>
              <a:t>SQL_Azure_Perf_Stats.sql</a:t>
            </a:r>
            <a:endParaRPr lang="en-US" altLang="zh-TW" sz="2400" dirty="0">
              <a:latin typeface="Consolas" panose="020B0609020204030204" pitchFamily="49" charset="0"/>
            </a:endParaRPr>
          </a:p>
          <a:p>
            <a:pPr marL="800100" lvl="1" indent="-342900">
              <a:buFont typeface="Wingdings" panose="05000000000000000000" pitchFamily="2" charset="2"/>
              <a:buChar char="ü"/>
            </a:pPr>
            <a:r>
              <a:rPr lang="en-US" altLang="zh-TW" sz="2400" dirty="0" err="1">
                <a:latin typeface="Consolas" panose="020B0609020204030204" pitchFamily="49" charset="0"/>
              </a:rPr>
              <a:t>CPU_query.sql</a:t>
            </a:r>
            <a:endParaRPr lang="zh-TW" altLang="zh-TW" sz="2400" dirty="0">
              <a:latin typeface="Consolas" panose="020B0609020204030204" pitchFamily="49" charset="0"/>
            </a:endParaRPr>
          </a:p>
          <a:p>
            <a:r>
              <a:rPr lang="en-US" altLang="zh-TW" sz="2400" dirty="0">
                <a:latin typeface="Consolas" panose="020B0609020204030204" pitchFamily="49" charset="0"/>
              </a:rPr>
              <a:t> </a:t>
            </a:r>
          </a:p>
          <a:p>
            <a:pPr lvl="1">
              <a:defRPr/>
            </a:pPr>
            <a:endParaRPr lang="en-US" altLang="zh-TW" sz="2000" dirty="0">
              <a:solidFill>
                <a:prstClr val="black"/>
              </a:solidFill>
            </a:endParaRPr>
          </a:p>
        </p:txBody>
      </p:sp>
    </p:spTree>
    <p:extLst>
      <p:ext uri="{BB962C8B-B14F-4D97-AF65-F5344CB8AC3E}">
        <p14:creationId xmlns:p14="http://schemas.microsoft.com/office/powerpoint/2010/main" val="74888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r>
              <a:rPr lang="en-US" altLang="zh-TW" cap="none" dirty="0"/>
              <a:t>How to View Use Related to Tier Limits?</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775576" cy="4708981"/>
          </a:xfrm>
          <a:prstGeom prst="rect">
            <a:avLst/>
          </a:prstGeom>
          <a:noFill/>
        </p:spPr>
        <p:txBody>
          <a:bodyPr wrap="square" rtlCol="0">
            <a:spAutoFit/>
          </a:bodyPr>
          <a:lstStyle/>
          <a:p>
            <a:r>
              <a:rPr lang="en-US" altLang="zh-TW" sz="2000" dirty="0">
                <a:solidFill>
                  <a:srgbClr val="008000"/>
                </a:solidFill>
                <a:latin typeface="Consolas" panose="020B0609020204030204" pitchFamily="49" charset="0"/>
              </a:rPr>
              <a:t>--</a:t>
            </a:r>
            <a:r>
              <a:rPr lang="zh-TW" altLang="en-US" sz="2000" dirty="0">
                <a:solidFill>
                  <a:srgbClr val="008000"/>
                </a:solidFill>
                <a:latin typeface="Consolas" panose="020B0609020204030204" pitchFamily="49" charset="0"/>
              </a:rPr>
              <a:t>回傳所有在</a:t>
            </a:r>
            <a:r>
              <a:rPr lang="en-US" altLang="zh-TW" sz="2000" dirty="0">
                <a:solidFill>
                  <a:srgbClr val="008000"/>
                </a:solidFill>
                <a:latin typeface="Consolas" panose="020B0609020204030204" pitchFamily="49" charset="0"/>
              </a:rPr>
              <a:t>master </a:t>
            </a:r>
            <a:r>
              <a:rPr lang="en-US" altLang="zh-TW" sz="2000" dirty="0" err="1">
                <a:solidFill>
                  <a:srgbClr val="008000"/>
                </a:solidFill>
                <a:latin typeface="Consolas" panose="020B0609020204030204" pitchFamily="49" charset="0"/>
              </a:rPr>
              <a:t>db</a:t>
            </a:r>
            <a:r>
              <a:rPr lang="zh-TW" altLang="en-US" sz="2000" dirty="0">
                <a:solidFill>
                  <a:srgbClr val="008000"/>
                </a:solidFill>
                <a:latin typeface="Consolas" panose="020B0609020204030204" pitchFamily="49" charset="0"/>
              </a:rPr>
              <a:t>上的運算使用率和</a:t>
            </a:r>
            <a:r>
              <a:rPr lang="en-US" altLang="zh-TW" sz="2000" dirty="0">
                <a:solidFill>
                  <a:srgbClr val="008000"/>
                </a:solidFill>
                <a:latin typeface="Consolas" panose="020B0609020204030204" pitchFamily="49" charset="0"/>
              </a:rPr>
              <a:t>view</a:t>
            </a:r>
          </a:p>
          <a:p>
            <a:r>
              <a:rPr lang="en-US" altLang="zh-TW" sz="2000" dirty="0">
                <a:solidFill>
                  <a:srgbClr val="008000"/>
                </a:solidFill>
                <a:latin typeface="Consolas" panose="020B0609020204030204" pitchFamily="49" charset="0"/>
              </a:rPr>
              <a:t>--</a:t>
            </a:r>
            <a:r>
              <a:rPr lang="zh-TW" altLang="en-US" sz="2000" dirty="0">
                <a:solidFill>
                  <a:srgbClr val="008000"/>
                </a:solidFill>
                <a:latin typeface="Consolas" panose="020B0609020204030204" pitchFamily="49" charset="0"/>
              </a:rPr>
              <a:t>此</a:t>
            </a:r>
            <a:r>
              <a:rPr lang="en-US" altLang="zh-TW" sz="2000" dirty="0">
                <a:solidFill>
                  <a:srgbClr val="008000"/>
                </a:solidFill>
                <a:latin typeface="Consolas" panose="020B0609020204030204" pitchFamily="49" charset="0"/>
              </a:rPr>
              <a:t>view</a:t>
            </a:r>
            <a:r>
              <a:rPr lang="zh-TW" altLang="en-US" sz="2000" dirty="0">
                <a:solidFill>
                  <a:srgbClr val="008000"/>
                </a:solidFill>
                <a:latin typeface="Consolas" panose="020B0609020204030204" pitchFamily="49" charset="0"/>
              </a:rPr>
              <a:t>每</a:t>
            </a:r>
            <a:r>
              <a:rPr lang="en-US" altLang="zh-TW" sz="2000" dirty="0">
                <a:solidFill>
                  <a:srgbClr val="008000"/>
                </a:solidFill>
                <a:latin typeface="Consolas" panose="020B0609020204030204" pitchFamily="49" charset="0"/>
              </a:rPr>
              <a:t>5</a:t>
            </a:r>
            <a:r>
              <a:rPr lang="zh-TW" altLang="en-US" sz="2000" dirty="0">
                <a:solidFill>
                  <a:srgbClr val="008000"/>
                </a:solidFill>
                <a:latin typeface="Consolas" panose="020B0609020204030204" pitchFamily="49" charset="0"/>
              </a:rPr>
              <a:t>分鐘抓取一次資料，歷史資料保留</a:t>
            </a:r>
            <a:r>
              <a:rPr lang="en-US" altLang="zh-TW" sz="2000" dirty="0">
                <a:solidFill>
                  <a:srgbClr val="008000"/>
                </a:solidFill>
                <a:latin typeface="Consolas" panose="020B0609020204030204" pitchFamily="49" charset="0"/>
              </a:rPr>
              <a:t>14</a:t>
            </a:r>
            <a:r>
              <a:rPr lang="zh-TW" altLang="en-US" sz="2000" dirty="0">
                <a:solidFill>
                  <a:srgbClr val="008000"/>
                </a:solidFill>
                <a:latin typeface="Consolas" panose="020B0609020204030204" pitchFamily="49" charset="0"/>
              </a:rPr>
              <a:t>天</a:t>
            </a:r>
            <a:endParaRPr lang="en-US" altLang="zh-TW" sz="2000" dirty="0">
              <a:solidFill>
                <a:srgbClr val="008000"/>
              </a:solidFill>
              <a:latin typeface="Consolas" panose="020B0609020204030204" pitchFamily="49" charset="0"/>
            </a:endParaRPr>
          </a:p>
          <a:p>
            <a:endParaRPr lang="en-US" altLang="zh-TW" sz="2000" dirty="0">
              <a:solidFill>
                <a:srgbClr val="008000"/>
              </a:solidFill>
              <a:latin typeface="Consolas" panose="020B0609020204030204" pitchFamily="49" charset="0"/>
            </a:endParaRPr>
          </a:p>
          <a:p>
            <a:r>
              <a:rPr lang="en-US" altLang="zh-TW" sz="2000" dirty="0">
                <a:solidFill>
                  <a:srgbClr val="0000FF"/>
                </a:solidFill>
                <a:latin typeface="Consolas" panose="020B0609020204030204" pitchFamily="49" charset="0"/>
              </a:rPr>
              <a:t>SELECT</a:t>
            </a:r>
            <a:r>
              <a:rPr lang="en-US" altLang="zh-TW" sz="2000" dirty="0">
                <a:solidFill>
                  <a:srgbClr val="000000"/>
                </a:solidFill>
                <a:latin typeface="Consolas" panose="020B0609020204030204" pitchFamily="49" charset="0"/>
              </a:rPr>
              <a:t> </a:t>
            </a:r>
            <a:r>
              <a:rPr lang="en-US" altLang="zh-TW" sz="2000" dirty="0">
                <a:solidFill>
                  <a:srgbClr val="808080"/>
                </a:solidFill>
                <a:latin typeface="Consolas" panose="020B0609020204030204" pitchFamily="49" charset="0"/>
              </a:rPr>
              <a:t>*</a:t>
            </a:r>
            <a:r>
              <a:rPr lang="en-US" altLang="zh-TW" sz="2000" dirty="0">
                <a:solidFill>
                  <a:srgbClr val="000000"/>
                </a:solidFill>
                <a:latin typeface="Consolas" panose="020B0609020204030204" pitchFamily="49" charset="0"/>
              </a:rPr>
              <a:t> </a:t>
            </a:r>
            <a:r>
              <a:rPr lang="en-US" altLang="zh-TW" sz="2000" dirty="0">
                <a:solidFill>
                  <a:srgbClr val="0000FF"/>
                </a:solidFill>
                <a:latin typeface="Consolas" panose="020B0609020204030204" pitchFamily="49" charset="0"/>
              </a:rPr>
              <a:t>FROM</a:t>
            </a:r>
            <a:r>
              <a:rPr lang="en-US" altLang="zh-TW" sz="2000" dirty="0">
                <a:solidFill>
                  <a:srgbClr val="000000"/>
                </a:solidFill>
                <a:latin typeface="Consolas" panose="020B0609020204030204" pitchFamily="49" charset="0"/>
              </a:rPr>
              <a:t> </a:t>
            </a:r>
            <a:r>
              <a:rPr lang="en-US" altLang="zh-TW" sz="2000" dirty="0" err="1">
                <a:solidFill>
                  <a:srgbClr val="00FF00"/>
                </a:solidFill>
                <a:latin typeface="Consolas" panose="020B0609020204030204" pitchFamily="49" charset="0"/>
              </a:rPr>
              <a:t>sys</a:t>
            </a:r>
            <a:r>
              <a:rPr lang="en-US" altLang="zh-TW" sz="2000" dirty="0" err="1">
                <a:solidFill>
                  <a:srgbClr val="808080"/>
                </a:solidFill>
                <a:latin typeface="Consolas" panose="020B0609020204030204" pitchFamily="49" charset="0"/>
              </a:rPr>
              <a:t>.</a:t>
            </a:r>
            <a:r>
              <a:rPr lang="en-US" altLang="zh-TW" sz="2000" dirty="0" err="1">
                <a:solidFill>
                  <a:srgbClr val="000000"/>
                </a:solidFill>
                <a:latin typeface="Consolas" panose="020B0609020204030204" pitchFamily="49" charset="0"/>
              </a:rPr>
              <a:t>resource_stats</a:t>
            </a:r>
            <a:endParaRPr lang="en-US" altLang="zh-TW" sz="2000" dirty="0">
              <a:solidFill>
                <a:srgbClr val="000000"/>
              </a:solidFill>
              <a:latin typeface="Consolas" panose="020B0609020204030204" pitchFamily="49" charset="0"/>
            </a:endParaRPr>
          </a:p>
          <a:p>
            <a:endParaRPr lang="zh-TW" altLang="en-US" sz="2000" dirty="0">
              <a:solidFill>
                <a:srgbClr val="000000"/>
              </a:solidFill>
              <a:latin typeface="Consolas" panose="020B0609020204030204" pitchFamily="49" charset="0"/>
            </a:endParaRPr>
          </a:p>
          <a:p>
            <a:r>
              <a:rPr lang="en-US" altLang="zh-TW" sz="2000" dirty="0">
                <a:solidFill>
                  <a:srgbClr val="008000"/>
                </a:solidFill>
                <a:latin typeface="Consolas" panose="020B0609020204030204" pitchFamily="49" charset="0"/>
              </a:rPr>
              <a:t>--captures data every 15 seconds and maintains historical data for one hour</a:t>
            </a:r>
            <a:endParaRPr lang="en-US" altLang="zh-TW" sz="2000" dirty="0">
              <a:solidFill>
                <a:srgbClr val="000000"/>
              </a:solidFill>
              <a:latin typeface="Consolas" panose="020B0609020204030204" pitchFamily="49" charset="0"/>
            </a:endParaRPr>
          </a:p>
          <a:p>
            <a:r>
              <a:rPr lang="en-US" altLang="zh-TW" sz="2000" dirty="0">
                <a:solidFill>
                  <a:srgbClr val="0000FF"/>
                </a:solidFill>
                <a:latin typeface="Consolas" panose="020B0609020204030204" pitchFamily="49" charset="0"/>
              </a:rPr>
              <a:t>SELECT</a:t>
            </a:r>
            <a:r>
              <a:rPr lang="en-US" altLang="zh-TW" sz="2000" dirty="0">
                <a:solidFill>
                  <a:srgbClr val="000000"/>
                </a:solidFill>
                <a:latin typeface="Consolas" panose="020B0609020204030204" pitchFamily="49" charset="0"/>
              </a:rPr>
              <a:t> </a:t>
            </a:r>
            <a:r>
              <a:rPr lang="en-US" altLang="zh-TW" sz="2000" dirty="0">
                <a:solidFill>
                  <a:srgbClr val="808080"/>
                </a:solidFill>
                <a:latin typeface="Consolas" panose="020B0609020204030204" pitchFamily="49" charset="0"/>
              </a:rPr>
              <a:t>*</a:t>
            </a:r>
            <a:r>
              <a:rPr lang="en-US" altLang="zh-TW" sz="2000" dirty="0">
                <a:solidFill>
                  <a:srgbClr val="000000"/>
                </a:solidFill>
                <a:latin typeface="Consolas" panose="020B0609020204030204" pitchFamily="49" charset="0"/>
              </a:rPr>
              <a:t> </a:t>
            </a:r>
            <a:r>
              <a:rPr lang="en-US" altLang="zh-TW" sz="2000" dirty="0">
                <a:solidFill>
                  <a:srgbClr val="0000FF"/>
                </a:solidFill>
                <a:latin typeface="Consolas" panose="020B0609020204030204" pitchFamily="49" charset="0"/>
              </a:rPr>
              <a:t>FROM</a:t>
            </a:r>
            <a:r>
              <a:rPr lang="en-US" altLang="zh-TW" sz="2000" dirty="0">
                <a:solidFill>
                  <a:srgbClr val="000000"/>
                </a:solidFill>
                <a:latin typeface="Consolas" panose="020B0609020204030204" pitchFamily="49" charset="0"/>
              </a:rPr>
              <a:t> </a:t>
            </a:r>
            <a:r>
              <a:rPr lang="en-US" altLang="zh-TW" sz="2000" dirty="0" err="1">
                <a:solidFill>
                  <a:srgbClr val="00FF00"/>
                </a:solidFill>
                <a:latin typeface="Consolas" panose="020B0609020204030204" pitchFamily="49" charset="0"/>
              </a:rPr>
              <a:t>sys</a:t>
            </a:r>
            <a:r>
              <a:rPr lang="en-US" altLang="zh-TW" sz="2000" dirty="0" err="1">
                <a:solidFill>
                  <a:srgbClr val="808080"/>
                </a:solidFill>
                <a:latin typeface="Consolas" panose="020B0609020204030204" pitchFamily="49" charset="0"/>
              </a:rPr>
              <a:t>.</a:t>
            </a:r>
            <a:r>
              <a:rPr lang="en-US" altLang="zh-TW" sz="2000" dirty="0" err="1">
                <a:solidFill>
                  <a:srgbClr val="000000"/>
                </a:solidFill>
                <a:latin typeface="Consolas" panose="020B0609020204030204" pitchFamily="49" charset="0"/>
              </a:rPr>
              <a:t>dm_db_resource_stats</a:t>
            </a:r>
            <a:endParaRPr lang="en-US" altLang="zh-TW" sz="2000" dirty="0">
              <a:solidFill>
                <a:srgbClr val="000000"/>
              </a:solidFill>
              <a:latin typeface="Consolas" panose="020B0609020204030204" pitchFamily="49" charset="0"/>
            </a:endParaRPr>
          </a:p>
          <a:p>
            <a:endParaRPr lang="zh-TW" altLang="en-US" sz="2000" dirty="0">
              <a:solidFill>
                <a:srgbClr val="000000"/>
              </a:solidFill>
              <a:latin typeface="Consolas" panose="020B0609020204030204" pitchFamily="49" charset="0"/>
            </a:endParaRPr>
          </a:p>
          <a:p>
            <a:r>
              <a:rPr lang="en-US" altLang="zh-TW" sz="2000" dirty="0">
                <a:solidFill>
                  <a:srgbClr val="008000"/>
                </a:solidFill>
                <a:latin typeface="Consolas" panose="020B0609020204030204" pitchFamily="49" charset="0"/>
              </a:rPr>
              <a:t>--Maximum concurrent requests</a:t>
            </a:r>
            <a:endParaRPr lang="en-US" altLang="zh-TW" sz="2000" dirty="0">
              <a:solidFill>
                <a:srgbClr val="000000"/>
              </a:solidFill>
              <a:latin typeface="Consolas" panose="020B0609020204030204" pitchFamily="49" charset="0"/>
            </a:endParaRPr>
          </a:p>
          <a:p>
            <a:r>
              <a:rPr lang="en-US" altLang="zh-TW" sz="2000" dirty="0">
                <a:solidFill>
                  <a:srgbClr val="0000FF"/>
                </a:solidFill>
                <a:latin typeface="Consolas" panose="020B0609020204030204" pitchFamily="49" charset="0"/>
              </a:rPr>
              <a:t>SELECT</a:t>
            </a:r>
            <a:r>
              <a:rPr lang="en-US" altLang="zh-TW" sz="2000" dirty="0">
                <a:solidFill>
                  <a:srgbClr val="000000"/>
                </a:solidFill>
                <a:latin typeface="Consolas" panose="020B0609020204030204" pitchFamily="49" charset="0"/>
              </a:rPr>
              <a:t> </a:t>
            </a:r>
            <a:r>
              <a:rPr lang="en-US" altLang="zh-TW" sz="2000" dirty="0">
                <a:solidFill>
                  <a:srgbClr val="FF00FF"/>
                </a:solidFill>
                <a:latin typeface="Consolas" panose="020B0609020204030204" pitchFamily="49" charset="0"/>
              </a:rPr>
              <a:t>COUNT</a:t>
            </a:r>
            <a:r>
              <a:rPr lang="en-US" altLang="zh-TW" sz="2000" dirty="0">
                <a:solidFill>
                  <a:srgbClr val="808080"/>
                </a:solidFill>
                <a:latin typeface="Consolas" panose="020B0609020204030204" pitchFamily="49" charset="0"/>
              </a:rPr>
              <a:t>(*)</a:t>
            </a:r>
            <a:r>
              <a:rPr lang="en-US" altLang="zh-TW" sz="2000" dirty="0">
                <a:solidFill>
                  <a:srgbClr val="000000"/>
                </a:solidFill>
                <a:latin typeface="Consolas" panose="020B0609020204030204" pitchFamily="49" charset="0"/>
              </a:rPr>
              <a:t> </a:t>
            </a:r>
            <a:r>
              <a:rPr lang="en-US" altLang="zh-TW" sz="2000" dirty="0">
                <a:solidFill>
                  <a:srgbClr val="0000FF"/>
                </a:solidFill>
                <a:latin typeface="Consolas" panose="020B0609020204030204" pitchFamily="49" charset="0"/>
              </a:rPr>
              <a:t>AS</a:t>
            </a:r>
            <a:r>
              <a:rPr lang="en-US" altLang="zh-TW" sz="2000" dirty="0">
                <a:solidFill>
                  <a:srgbClr val="000000"/>
                </a:solidFill>
                <a:latin typeface="Consolas" panose="020B0609020204030204" pitchFamily="49" charset="0"/>
              </a:rPr>
              <a:t> [</a:t>
            </a:r>
            <a:r>
              <a:rPr lang="en-US" altLang="zh-TW" sz="2000" dirty="0" err="1">
                <a:solidFill>
                  <a:srgbClr val="000000"/>
                </a:solidFill>
                <a:latin typeface="Consolas" panose="020B0609020204030204" pitchFamily="49" charset="0"/>
              </a:rPr>
              <a:t>Concurrent_Requests</a:t>
            </a:r>
            <a:r>
              <a:rPr lang="en-US" altLang="zh-TW" sz="2000" dirty="0">
                <a:solidFill>
                  <a:srgbClr val="000000"/>
                </a:solidFill>
                <a:latin typeface="Consolas" panose="020B0609020204030204" pitchFamily="49" charset="0"/>
              </a:rPr>
              <a:t>]</a:t>
            </a:r>
          </a:p>
          <a:p>
            <a:r>
              <a:rPr lang="en-US" altLang="zh-TW" sz="2000" dirty="0">
                <a:solidFill>
                  <a:srgbClr val="0000FF"/>
                </a:solidFill>
                <a:latin typeface="Consolas" panose="020B0609020204030204" pitchFamily="49" charset="0"/>
              </a:rPr>
              <a:t>FROM</a:t>
            </a:r>
            <a:r>
              <a:rPr lang="en-US" altLang="zh-TW" sz="2000" dirty="0">
                <a:solidFill>
                  <a:srgbClr val="000000"/>
                </a:solidFill>
                <a:latin typeface="Consolas" panose="020B0609020204030204" pitchFamily="49" charset="0"/>
              </a:rPr>
              <a:t> </a:t>
            </a:r>
            <a:r>
              <a:rPr lang="en-US" altLang="zh-TW" sz="2000" dirty="0" err="1">
                <a:solidFill>
                  <a:srgbClr val="00FF00"/>
                </a:solidFill>
                <a:latin typeface="Consolas" panose="020B0609020204030204" pitchFamily="49" charset="0"/>
              </a:rPr>
              <a:t>sys</a:t>
            </a:r>
            <a:r>
              <a:rPr lang="en-US" altLang="zh-TW" sz="2000" dirty="0" err="1">
                <a:solidFill>
                  <a:srgbClr val="808080"/>
                </a:solidFill>
                <a:latin typeface="Consolas" panose="020B0609020204030204" pitchFamily="49" charset="0"/>
              </a:rPr>
              <a:t>.</a:t>
            </a:r>
            <a:r>
              <a:rPr lang="en-US" altLang="zh-TW" sz="2000" dirty="0" err="1">
                <a:solidFill>
                  <a:srgbClr val="00FF00"/>
                </a:solidFill>
                <a:latin typeface="Consolas" panose="020B0609020204030204" pitchFamily="49" charset="0"/>
              </a:rPr>
              <a:t>dm_exec_requests</a:t>
            </a:r>
            <a:r>
              <a:rPr lang="en-US" altLang="zh-TW" sz="2000" dirty="0">
                <a:solidFill>
                  <a:srgbClr val="000000"/>
                </a:solidFill>
                <a:latin typeface="Consolas" panose="020B0609020204030204" pitchFamily="49" charset="0"/>
              </a:rPr>
              <a:t> R</a:t>
            </a:r>
          </a:p>
          <a:p>
            <a:endParaRPr lang="zh-TW" altLang="en-US" sz="2000" dirty="0">
              <a:solidFill>
                <a:srgbClr val="000000"/>
              </a:solidFill>
              <a:latin typeface="Consolas" panose="020B0609020204030204" pitchFamily="49" charset="0"/>
            </a:endParaRPr>
          </a:p>
          <a:p>
            <a:r>
              <a:rPr lang="en-US" altLang="zh-TW" sz="2000" dirty="0">
                <a:solidFill>
                  <a:srgbClr val="008000"/>
                </a:solidFill>
                <a:latin typeface="Consolas" panose="020B0609020204030204" pitchFamily="49" charset="0"/>
              </a:rPr>
              <a:t>--Maximum sessions</a:t>
            </a:r>
            <a:endParaRPr lang="en-US" altLang="zh-TW" sz="2000" dirty="0">
              <a:solidFill>
                <a:srgbClr val="000000"/>
              </a:solidFill>
              <a:latin typeface="Consolas" panose="020B0609020204030204" pitchFamily="49" charset="0"/>
            </a:endParaRPr>
          </a:p>
          <a:p>
            <a:r>
              <a:rPr lang="en-US" altLang="zh-TW" sz="2000" dirty="0">
                <a:solidFill>
                  <a:srgbClr val="0000FF"/>
                </a:solidFill>
                <a:latin typeface="Consolas" panose="020B0609020204030204" pitchFamily="49" charset="0"/>
              </a:rPr>
              <a:t>SELECT</a:t>
            </a:r>
            <a:r>
              <a:rPr lang="en-US" altLang="zh-TW" sz="2000" dirty="0">
                <a:solidFill>
                  <a:srgbClr val="000000"/>
                </a:solidFill>
                <a:latin typeface="Consolas" panose="020B0609020204030204" pitchFamily="49" charset="0"/>
              </a:rPr>
              <a:t> </a:t>
            </a:r>
            <a:r>
              <a:rPr lang="en-US" altLang="zh-TW" sz="2000" dirty="0">
                <a:solidFill>
                  <a:srgbClr val="FF00FF"/>
                </a:solidFill>
                <a:latin typeface="Consolas" panose="020B0609020204030204" pitchFamily="49" charset="0"/>
              </a:rPr>
              <a:t>COUNT</a:t>
            </a:r>
            <a:r>
              <a:rPr lang="en-US" altLang="zh-TW" sz="2000" dirty="0">
                <a:solidFill>
                  <a:srgbClr val="808080"/>
                </a:solidFill>
                <a:latin typeface="Consolas" panose="020B0609020204030204" pitchFamily="49" charset="0"/>
              </a:rPr>
              <a:t>(*)</a:t>
            </a:r>
            <a:r>
              <a:rPr lang="en-US" altLang="zh-TW" sz="2000" dirty="0">
                <a:solidFill>
                  <a:srgbClr val="000000"/>
                </a:solidFill>
                <a:latin typeface="Consolas" panose="020B0609020204030204" pitchFamily="49" charset="0"/>
              </a:rPr>
              <a:t> </a:t>
            </a:r>
            <a:r>
              <a:rPr lang="en-US" altLang="zh-TW" sz="2000" dirty="0">
                <a:solidFill>
                  <a:srgbClr val="0000FF"/>
                </a:solidFill>
                <a:latin typeface="Consolas" panose="020B0609020204030204" pitchFamily="49" charset="0"/>
              </a:rPr>
              <a:t>AS</a:t>
            </a:r>
            <a:r>
              <a:rPr lang="en-US" altLang="zh-TW" sz="2000" dirty="0">
                <a:solidFill>
                  <a:srgbClr val="000000"/>
                </a:solidFill>
                <a:latin typeface="Consolas" panose="020B0609020204030204" pitchFamily="49" charset="0"/>
              </a:rPr>
              <a:t> [Sessions]</a:t>
            </a:r>
          </a:p>
          <a:p>
            <a:r>
              <a:rPr lang="en-US" altLang="zh-TW" sz="2000" dirty="0">
                <a:solidFill>
                  <a:srgbClr val="0000FF"/>
                </a:solidFill>
                <a:latin typeface="Consolas" panose="020B0609020204030204" pitchFamily="49" charset="0"/>
              </a:rPr>
              <a:t>FROM</a:t>
            </a:r>
            <a:r>
              <a:rPr lang="en-US" altLang="zh-TW" sz="2000" dirty="0">
                <a:solidFill>
                  <a:srgbClr val="000000"/>
                </a:solidFill>
                <a:latin typeface="Consolas" panose="020B0609020204030204" pitchFamily="49" charset="0"/>
              </a:rPr>
              <a:t> </a:t>
            </a:r>
            <a:r>
              <a:rPr lang="en-US" altLang="zh-TW" sz="2000" dirty="0" err="1">
                <a:solidFill>
                  <a:srgbClr val="00FF00"/>
                </a:solidFill>
                <a:latin typeface="Consolas" panose="020B0609020204030204" pitchFamily="49" charset="0"/>
              </a:rPr>
              <a:t>sys</a:t>
            </a:r>
            <a:r>
              <a:rPr lang="en-US" altLang="zh-TW" sz="2000" dirty="0" err="1">
                <a:solidFill>
                  <a:srgbClr val="808080"/>
                </a:solidFill>
                <a:latin typeface="Consolas" panose="020B0609020204030204" pitchFamily="49" charset="0"/>
              </a:rPr>
              <a:t>.</a:t>
            </a:r>
            <a:r>
              <a:rPr lang="en-US" altLang="zh-TW" sz="2000" dirty="0" err="1">
                <a:solidFill>
                  <a:srgbClr val="00FF00"/>
                </a:solidFill>
                <a:latin typeface="Consolas" panose="020B0609020204030204" pitchFamily="49" charset="0"/>
              </a:rPr>
              <a:t>dm_exec_connections</a:t>
            </a:r>
            <a:endParaRPr lang="en-US" altLang="zh-TW"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714646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en-US" altLang="zh-TW" cap="none" dirty="0"/>
              <a:t>Azure Portal Tools</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495651" y="1811339"/>
            <a:ext cx="10554447"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t>效能建議 </a:t>
            </a:r>
            <a:r>
              <a:rPr lang="en-US" altLang="zh-TW" sz="3200" dirty="0"/>
              <a:t>(Performance recommendations)</a:t>
            </a:r>
          </a:p>
          <a:p>
            <a:endParaRPr lang="en-US" altLang="zh-TW" sz="3200" dirty="0"/>
          </a:p>
          <a:p>
            <a:pPr marL="457200" indent="-457200">
              <a:buFont typeface="Arial" panose="020B0604020202020204" pitchFamily="34" charset="0"/>
              <a:buChar char="•"/>
            </a:pPr>
            <a:r>
              <a:rPr lang="zh-TW" altLang="en-US" sz="3200" dirty="0"/>
              <a:t>查詢效能深入解析 </a:t>
            </a:r>
            <a:r>
              <a:rPr lang="en-US" altLang="zh-TW" sz="3200" dirty="0"/>
              <a:t>(Query Performance Insight)	</a:t>
            </a:r>
            <a:br>
              <a:rPr lang="en-US" altLang="zh-TW" sz="3200" dirty="0"/>
            </a:br>
            <a:endParaRPr lang="en-US" altLang="zh-TW" sz="3200" dirty="0"/>
          </a:p>
          <a:p>
            <a:pPr marL="457200" indent="-457200">
              <a:buFont typeface="Arial" panose="020B0604020202020204" pitchFamily="34" charset="0"/>
              <a:buChar char="•"/>
            </a:pPr>
            <a:r>
              <a:rPr lang="en-US" altLang="zh-TW" sz="3200" dirty="0"/>
              <a:t> Intelligent Insights</a:t>
            </a:r>
          </a:p>
        </p:txBody>
      </p:sp>
      <p:pic>
        <p:nvPicPr>
          <p:cNvPr id="4" name="Picture 3">
            <a:extLst>
              <a:ext uri="{FF2B5EF4-FFF2-40B4-BE49-F238E27FC236}">
                <a16:creationId xmlns:a16="http://schemas.microsoft.com/office/drawing/2014/main" id="{6319B826-028A-4857-87E9-42E77B85F40C}"/>
              </a:ext>
            </a:extLst>
          </p:cNvPr>
          <p:cNvPicPr>
            <a:picLocks noChangeAspect="1"/>
          </p:cNvPicPr>
          <p:nvPr/>
        </p:nvPicPr>
        <p:blipFill>
          <a:blip r:embed="rId3"/>
          <a:stretch>
            <a:fillRect/>
          </a:stretch>
        </p:blipFill>
        <p:spPr>
          <a:xfrm>
            <a:off x="4455017" y="3581803"/>
            <a:ext cx="4724400" cy="2952750"/>
          </a:xfrm>
          <a:prstGeom prst="rect">
            <a:avLst/>
          </a:prstGeom>
        </p:spPr>
      </p:pic>
    </p:spTree>
    <p:extLst>
      <p:ext uri="{BB962C8B-B14F-4D97-AF65-F5344CB8AC3E}">
        <p14:creationId xmlns:p14="http://schemas.microsoft.com/office/powerpoint/2010/main" val="3269269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dirty="0">
                <a:solidFill>
                  <a:srgbClr val="000000"/>
                </a:solidFill>
              </a:rPr>
              <a:t>效能建議 </a:t>
            </a:r>
            <a:r>
              <a:rPr lang="en-US" altLang="zh-TW" dirty="0">
                <a:solidFill>
                  <a:srgbClr val="000000"/>
                </a:solidFill>
              </a:rPr>
              <a:t>(</a:t>
            </a:r>
            <a:r>
              <a:rPr lang="en-US" altLang="zh-TW" dirty="0"/>
              <a:t>P</a:t>
            </a:r>
            <a:r>
              <a:rPr lang="en-US" altLang="zh-TW" cap="none" dirty="0"/>
              <a:t>erformance</a:t>
            </a:r>
            <a:r>
              <a:rPr lang="en-US" altLang="zh-TW" dirty="0"/>
              <a:t> r</a:t>
            </a:r>
            <a:r>
              <a:rPr lang="en-US" altLang="zh-TW" cap="none" dirty="0"/>
              <a:t>ecommendations)</a:t>
            </a:r>
            <a:endParaRPr lang="zh-TW" altLang="en-US" cap="none"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2308324"/>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t>提供以下建議</a:t>
            </a:r>
            <a:r>
              <a:rPr lang="en-US" altLang="zh-TW" sz="3200" dirty="0"/>
              <a:t>: </a:t>
            </a:r>
          </a:p>
          <a:p>
            <a:pPr marL="914400" lvl="1" indent="-457200">
              <a:buFont typeface="Wingdings" panose="05000000000000000000" pitchFamily="2" charset="2"/>
              <a:buChar char="ü"/>
            </a:pPr>
            <a:r>
              <a:rPr lang="zh-TW" altLang="en-US" sz="2800" dirty="0"/>
              <a:t>建立索引</a:t>
            </a:r>
            <a:endParaRPr lang="en-US" altLang="zh-TW" sz="2800" dirty="0"/>
          </a:p>
          <a:p>
            <a:pPr marL="914400" lvl="1" indent="-457200">
              <a:buFont typeface="Wingdings" panose="05000000000000000000" pitchFamily="2" charset="2"/>
              <a:buChar char="ü"/>
            </a:pPr>
            <a:r>
              <a:rPr lang="zh-TW" altLang="en-US" sz="2800" dirty="0"/>
              <a:t>卸除索引</a:t>
            </a:r>
            <a:endParaRPr lang="en-US" altLang="zh-TW" sz="2800" dirty="0"/>
          </a:p>
          <a:p>
            <a:pPr marL="914400" lvl="1" indent="-457200">
              <a:buFont typeface="Wingdings" panose="05000000000000000000" pitchFamily="2" charset="2"/>
              <a:buChar char="ü"/>
            </a:pPr>
            <a:r>
              <a:rPr lang="zh-TW" altLang="en-US" sz="2800" dirty="0"/>
              <a:t>查詢參數化</a:t>
            </a:r>
            <a:endParaRPr lang="en-US" altLang="zh-TW" sz="2800" dirty="0"/>
          </a:p>
          <a:p>
            <a:pPr marL="914400" lvl="1" indent="-457200">
              <a:buFont typeface="Wingdings" panose="05000000000000000000" pitchFamily="2" charset="2"/>
              <a:buChar char="ü"/>
            </a:pPr>
            <a:r>
              <a:rPr lang="zh-TW" altLang="en-US" sz="2800" dirty="0">
                <a:solidFill>
                  <a:schemeClr val="bg1">
                    <a:lumMod val="75000"/>
                  </a:schemeClr>
                </a:solidFill>
              </a:rPr>
              <a:t>修正結構描述問題 </a:t>
            </a:r>
            <a:r>
              <a:rPr lang="en-US" altLang="zh-TW" sz="2800" dirty="0">
                <a:solidFill>
                  <a:schemeClr val="bg1">
                    <a:lumMod val="75000"/>
                  </a:schemeClr>
                </a:solidFill>
              </a:rPr>
              <a:t>(Preview)</a:t>
            </a:r>
            <a:endParaRPr lang="zh-TW" altLang="en-US" sz="2800" dirty="0">
              <a:solidFill>
                <a:schemeClr val="bg1">
                  <a:lumMod val="75000"/>
                </a:schemeClr>
              </a:solidFill>
            </a:endParaRPr>
          </a:p>
        </p:txBody>
      </p:sp>
      <p:pic>
        <p:nvPicPr>
          <p:cNvPr id="6" name="Picture 5">
            <a:extLst>
              <a:ext uri="{FF2B5EF4-FFF2-40B4-BE49-F238E27FC236}">
                <a16:creationId xmlns:a16="http://schemas.microsoft.com/office/drawing/2014/main" id="{BC4FB766-6ED2-4667-85E4-E74F7B7CED49}"/>
              </a:ext>
            </a:extLst>
          </p:cNvPr>
          <p:cNvPicPr>
            <a:picLocks noChangeAspect="1"/>
          </p:cNvPicPr>
          <p:nvPr/>
        </p:nvPicPr>
        <p:blipFill>
          <a:blip r:embed="rId3"/>
          <a:stretch>
            <a:fillRect/>
          </a:stretch>
        </p:blipFill>
        <p:spPr>
          <a:xfrm>
            <a:off x="4359330" y="4016847"/>
            <a:ext cx="7100678" cy="2893828"/>
          </a:xfrm>
          <a:prstGeom prst="rect">
            <a:avLst/>
          </a:prstGeom>
        </p:spPr>
      </p:pic>
    </p:spTree>
    <p:extLst>
      <p:ext uri="{BB962C8B-B14F-4D97-AF65-F5344CB8AC3E}">
        <p14:creationId xmlns:p14="http://schemas.microsoft.com/office/powerpoint/2010/main" val="2250164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dirty="0"/>
              <a:t>效能建議 </a:t>
            </a:r>
            <a:r>
              <a:rPr lang="en-US" altLang="zh-TW" dirty="0"/>
              <a:t>-</a:t>
            </a:r>
            <a:r>
              <a:rPr lang="zh-TW" altLang="en-US" dirty="0"/>
              <a:t> 查詢參數化</a:t>
            </a:r>
            <a:endParaRPr lang="zh-TW" altLang="en-US" cap="none"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2554545"/>
          </a:xfrm>
          <a:prstGeom prst="rect">
            <a:avLst/>
          </a:prstGeom>
          <a:noFill/>
        </p:spPr>
        <p:txBody>
          <a:bodyPr wrap="square" rtlCol="0">
            <a:spAutoFit/>
          </a:bodyPr>
          <a:lstStyle/>
          <a:p>
            <a:pPr marL="457200" lvl="0" indent="-457200">
              <a:buFont typeface="Arial" panose="020B0604020202020204" pitchFamily="34" charset="0"/>
              <a:buChar char="•"/>
            </a:pPr>
            <a:r>
              <a:rPr lang="zh-TW" altLang="en-US" sz="3200" dirty="0"/>
              <a:t>當您有一或多個查詢不斷被重新編譯，但結果都是相同的查詢執行計劃時，即會出現</a:t>
            </a:r>
            <a:r>
              <a:rPr lang="zh-TW" altLang="en-US" sz="3200" i="1" dirty="0">
                <a:solidFill>
                  <a:srgbClr val="0070C0"/>
                </a:solidFill>
              </a:rPr>
              <a:t>參數化查詢 </a:t>
            </a:r>
            <a:r>
              <a:rPr lang="zh-TW" altLang="en-US" sz="3200" dirty="0"/>
              <a:t>建議。 </a:t>
            </a:r>
            <a:endParaRPr lang="en-US" altLang="zh-TW" sz="3200" dirty="0"/>
          </a:p>
          <a:p>
            <a:pPr marL="457200" lvl="0" indent="-457200">
              <a:buFont typeface="Arial" panose="020B0604020202020204" pitchFamily="34" charset="0"/>
              <a:buChar char="•"/>
            </a:pPr>
            <a:r>
              <a:rPr lang="zh-TW" altLang="en-US" sz="3200" dirty="0"/>
              <a:t>這種狀況會製造套用強制參數化的機會。 而強制參數化允許查詢計畫納入快取並在未來重複使用，以改善效能並減少資源使用量。</a:t>
            </a:r>
            <a:endParaRPr kumimoji="0" lang="zh-TW" altLang="en-US" sz="4400" b="0" i="0" u="none" strike="noStrike" kern="1200" cap="none" spc="0" normalizeH="0" baseline="0" noProof="0" dirty="0">
              <a:ln>
                <a:noFill/>
              </a:ln>
              <a:solidFill>
                <a:prstClr val="white">
                  <a:lumMod val="75000"/>
                </a:prstClr>
              </a:solidFill>
              <a:effectLst/>
              <a:uLnTx/>
              <a:uFillTx/>
              <a:latin typeface="Calibri"/>
              <a:ea typeface="+mn-ea"/>
              <a:cs typeface="+mn-cs"/>
            </a:endParaRPr>
          </a:p>
        </p:txBody>
      </p:sp>
    </p:spTree>
    <p:extLst>
      <p:ext uri="{BB962C8B-B14F-4D97-AF65-F5344CB8AC3E}">
        <p14:creationId xmlns:p14="http://schemas.microsoft.com/office/powerpoint/2010/main" val="2077441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dirty="0"/>
              <a:t>查詢效能深入解析 </a:t>
            </a:r>
            <a:r>
              <a:rPr lang="en-US" altLang="zh-TW" dirty="0"/>
              <a:t>(</a:t>
            </a:r>
            <a:r>
              <a:rPr lang="en-US" altLang="zh-TW" cap="none" dirty="0"/>
              <a:t>Query Performance Insight)</a:t>
            </a:r>
            <a:endParaRPr lang="zh-TW" altLang="en-US" cap="none"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AEE0EC01-8E14-4754-BDCD-CB34B8CC8CDB}"/>
              </a:ext>
            </a:extLst>
          </p:cNvPr>
          <p:cNvPicPr>
            <a:picLocks noChangeAspect="1"/>
          </p:cNvPicPr>
          <p:nvPr/>
        </p:nvPicPr>
        <p:blipFill>
          <a:blip r:embed="rId3"/>
          <a:stretch>
            <a:fillRect/>
          </a:stretch>
        </p:blipFill>
        <p:spPr>
          <a:xfrm>
            <a:off x="478118" y="1485294"/>
            <a:ext cx="6709914" cy="5372706"/>
          </a:xfrm>
          <a:prstGeom prst="rect">
            <a:avLst/>
          </a:prstGeom>
        </p:spPr>
      </p:pic>
    </p:spTree>
    <p:extLst>
      <p:ext uri="{BB962C8B-B14F-4D97-AF65-F5344CB8AC3E}">
        <p14:creationId xmlns:p14="http://schemas.microsoft.com/office/powerpoint/2010/main" val="3993581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cap="none" dirty="0"/>
              <a:t>查詢存放區 </a:t>
            </a:r>
            <a:r>
              <a:rPr lang="en-US" altLang="zh-TW" cap="none" dirty="0"/>
              <a:t>(Query Store)</a:t>
            </a:r>
            <a:endParaRPr lang="zh-TW" altLang="en-US" cap="none"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3539430"/>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t>SQL 2016</a:t>
            </a:r>
            <a:r>
              <a:rPr lang="zh-TW" altLang="en-US" sz="3200" dirty="0"/>
              <a:t> </a:t>
            </a:r>
            <a:r>
              <a:rPr lang="en-US" altLang="zh-TW" sz="3200" dirty="0"/>
              <a:t>(</a:t>
            </a:r>
            <a:r>
              <a:rPr lang="zh-TW" altLang="en-US" sz="3200" dirty="0"/>
              <a:t>含以後</a:t>
            </a:r>
            <a:r>
              <a:rPr lang="en-US" altLang="zh-TW" sz="3200" dirty="0"/>
              <a:t>)</a:t>
            </a:r>
            <a:r>
              <a:rPr lang="zh-TW" altLang="en-US" sz="3200" dirty="0"/>
              <a:t> 支援的功能</a:t>
            </a:r>
            <a:endParaRPr lang="en-US" altLang="zh-TW" sz="3200" dirty="0"/>
          </a:p>
          <a:p>
            <a:endParaRPr lang="en-US" altLang="zh-TW" sz="3200" dirty="0"/>
          </a:p>
          <a:p>
            <a:pPr marL="457200" indent="-457200">
              <a:buFont typeface="Arial" panose="020B0604020202020204" pitchFamily="34" charset="0"/>
              <a:buChar char="•"/>
            </a:pPr>
            <a:r>
              <a:rPr lang="zh-TW" altLang="en-US" sz="3200" dirty="0"/>
              <a:t>快速找出因為查詢計劃中的變更所導致的效能差異，以簡化效能疑難排解。</a:t>
            </a:r>
            <a:endParaRPr lang="en-US" altLang="zh-TW" sz="3200" dirty="0"/>
          </a:p>
          <a:p>
            <a:pPr marL="457200" indent="-457200">
              <a:buFont typeface="Arial" panose="020B0604020202020204" pitchFamily="34" charset="0"/>
              <a:buChar char="•"/>
            </a:pPr>
            <a:endParaRPr lang="en-US" altLang="zh-TW" sz="3200" dirty="0"/>
          </a:p>
          <a:p>
            <a:pPr marL="457200" indent="-457200">
              <a:buFont typeface="Arial" panose="020B0604020202020204" pitchFamily="34" charset="0"/>
              <a:buChar char="•"/>
            </a:pPr>
            <a:r>
              <a:rPr lang="zh-TW" altLang="en-US" sz="3200" dirty="0"/>
              <a:t>自動擷取查詢、計劃及執行階段統計資料的記錄，並會保留這些記錄供您檢閱。</a:t>
            </a:r>
          </a:p>
        </p:txBody>
      </p:sp>
    </p:spTree>
    <p:extLst>
      <p:ext uri="{BB962C8B-B14F-4D97-AF65-F5344CB8AC3E}">
        <p14:creationId xmlns:p14="http://schemas.microsoft.com/office/powerpoint/2010/main" val="128214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5294" dirty="0">
                <a:solidFill>
                  <a:schemeClr val="tx1"/>
                </a:solidFill>
                <a:latin typeface="+mj-lt"/>
                <a:cs typeface="Segoe UI" panose="020B0502040204020203" pitchFamily="34" charset="0"/>
              </a:rPr>
              <a:t>Microsoft Azure SQL Database Overview </a:t>
            </a:r>
          </a:p>
        </p:txBody>
      </p:sp>
    </p:spTree>
    <p:extLst>
      <p:ext uri="{BB962C8B-B14F-4D97-AF65-F5344CB8AC3E}">
        <p14:creationId xmlns:p14="http://schemas.microsoft.com/office/powerpoint/2010/main" val="875325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cap="none" dirty="0"/>
              <a:t>查詢存放區 </a:t>
            </a:r>
            <a:r>
              <a:rPr lang="en-US" altLang="zh-TW" cap="none" dirty="0"/>
              <a:t>(Query Store)</a:t>
            </a:r>
            <a:r>
              <a:rPr lang="zh-TW" altLang="en-US" cap="none" dirty="0"/>
              <a:t> 組態最佳化</a:t>
            </a:r>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1013540" cy="5386090"/>
          </a:xfrm>
          <a:prstGeom prst="rect">
            <a:avLst/>
          </a:prstGeom>
          <a:noFill/>
        </p:spPr>
        <p:txBody>
          <a:bodyPr wrap="square" rtlCol="0">
            <a:spAutoFit/>
          </a:bodyPr>
          <a:lstStyle/>
          <a:p>
            <a:pPr marL="457200" indent="-457200">
              <a:buFont typeface="Arial" panose="020B0604020202020204" pitchFamily="34" charset="0"/>
              <a:buChar char="•"/>
            </a:pPr>
            <a:r>
              <a:rPr lang="en-US" altLang="zh-TW" sz="2800" b="1" dirty="0"/>
              <a:t>Capture mode:</a:t>
            </a:r>
            <a:r>
              <a:rPr lang="en-US" altLang="zh-TW" sz="2800" dirty="0"/>
              <a:t> </a:t>
            </a:r>
            <a:r>
              <a:rPr lang="en-US" altLang="zh-TW" sz="2800" b="1" dirty="0"/>
              <a:t>Auto</a:t>
            </a:r>
            <a:r>
              <a:rPr lang="zh-TW" altLang="en-US" sz="2800" dirty="0"/>
              <a:t> </a:t>
            </a:r>
            <a:r>
              <a:rPr lang="en-US" altLang="zh-TW" sz="2800" dirty="0"/>
              <a:t>– </a:t>
            </a:r>
            <a:r>
              <a:rPr lang="zh-TW" altLang="en-US" sz="2800" dirty="0"/>
              <a:t>忽略不頻繁的查詢及包含無意義的編譯和執行期間的查詢。 執行計數、編譯和執行階段持續時間的臨界值會在內部決定</a:t>
            </a:r>
            <a:endParaRPr lang="en-US" altLang="zh-TW" sz="2800" dirty="0"/>
          </a:p>
          <a:p>
            <a:pPr marL="457200" indent="-457200">
              <a:buFont typeface="Arial" panose="020B0604020202020204" pitchFamily="34" charset="0"/>
              <a:buChar char="•"/>
            </a:pPr>
            <a:endParaRPr lang="en-US" altLang="zh-TW" sz="2800" b="1" dirty="0"/>
          </a:p>
          <a:p>
            <a:pPr marL="457200" indent="-457200">
              <a:buFont typeface="Arial" panose="020B0604020202020204" pitchFamily="34" charset="0"/>
              <a:buChar char="•"/>
            </a:pPr>
            <a:r>
              <a:rPr lang="en-US" altLang="zh-TW" sz="2800" b="1" dirty="0"/>
              <a:t>Statistics collection interval </a:t>
            </a:r>
            <a:r>
              <a:rPr lang="en-US" altLang="zh-TW" sz="2800" dirty="0"/>
              <a:t>:</a:t>
            </a:r>
            <a:r>
              <a:rPr lang="zh-TW" altLang="en-US" sz="2800" dirty="0"/>
              <a:t> </a:t>
            </a:r>
            <a:r>
              <a:rPr lang="zh-TW" altLang="zh-TW" sz="2800" dirty="0"/>
              <a:t>把資料彙總到</a:t>
            </a:r>
            <a:r>
              <a:rPr lang="en-US" altLang="zh-TW" sz="2800" dirty="0"/>
              <a:t>query store</a:t>
            </a:r>
            <a:r>
              <a:rPr lang="zh-TW" altLang="zh-TW" sz="2800" dirty="0"/>
              <a:t>的頻率</a:t>
            </a:r>
            <a:r>
              <a:rPr lang="zh-TW" altLang="en-US" sz="2800" dirty="0"/>
              <a:t>，</a:t>
            </a:r>
            <a:r>
              <a:rPr lang="zh-TW" altLang="zh-TW" sz="2800" dirty="0"/>
              <a:t>建議為</a:t>
            </a:r>
            <a:r>
              <a:rPr lang="zh-TW" altLang="zh-TW" sz="2800" b="1" dirty="0">
                <a:solidFill>
                  <a:srgbClr val="0070C0"/>
                </a:solidFill>
              </a:rPr>
              <a:t>每</a:t>
            </a:r>
            <a:r>
              <a:rPr lang="en-US" altLang="zh-TW" sz="2800" b="1" dirty="0">
                <a:solidFill>
                  <a:srgbClr val="0070C0"/>
                </a:solidFill>
              </a:rPr>
              <a:t>60</a:t>
            </a:r>
            <a:r>
              <a:rPr lang="zh-TW" altLang="zh-TW" sz="2800" b="1" dirty="0">
                <a:solidFill>
                  <a:srgbClr val="0070C0"/>
                </a:solidFill>
              </a:rPr>
              <a:t>分鐘</a:t>
            </a:r>
            <a:r>
              <a:rPr lang="zh-TW" altLang="zh-TW" sz="2800" dirty="0"/>
              <a:t>做一次</a:t>
            </a:r>
            <a:endParaRPr lang="en-US" altLang="zh-TW" sz="2800" dirty="0"/>
          </a:p>
          <a:p>
            <a:endParaRPr lang="en-US" altLang="zh-TW" sz="2800" dirty="0"/>
          </a:p>
          <a:p>
            <a:pPr marL="457200" indent="-457200">
              <a:buFont typeface="Arial" panose="020B0604020202020204" pitchFamily="34" charset="0"/>
              <a:buChar char="•"/>
            </a:pPr>
            <a:r>
              <a:rPr lang="en-US" altLang="zh-TW" sz="2800" b="1" dirty="0"/>
              <a:t>Flush interval </a:t>
            </a:r>
            <a:r>
              <a:rPr lang="en-US" altLang="zh-TW" sz="2800" dirty="0"/>
              <a:t>: </a:t>
            </a:r>
            <a:r>
              <a:rPr lang="zh-TW" altLang="zh-TW" sz="2800" dirty="0"/>
              <a:t>將寫入查詢存放區的資料保存到磁碟的頻率。增加寫入磁碟的頻率，避免一次寫入過多資料，執行太久。</a:t>
            </a:r>
            <a:r>
              <a:rPr lang="zh-TW" altLang="en-US" sz="2800" dirty="0"/>
              <a:t>以前預設是</a:t>
            </a:r>
            <a:r>
              <a:rPr lang="en-US" altLang="zh-TW" sz="2800" dirty="0"/>
              <a:t>50</a:t>
            </a:r>
            <a:r>
              <a:rPr lang="zh-TW" altLang="en-US" sz="2800" dirty="0"/>
              <a:t>分，現在已經改為建議的 </a:t>
            </a:r>
            <a:r>
              <a:rPr lang="en-US" altLang="zh-TW" sz="2800" b="1" dirty="0">
                <a:solidFill>
                  <a:srgbClr val="0070C0"/>
                </a:solidFill>
              </a:rPr>
              <a:t>15</a:t>
            </a:r>
            <a:r>
              <a:rPr lang="zh-TW" altLang="en-US" sz="2800" b="1" dirty="0">
                <a:solidFill>
                  <a:srgbClr val="0070C0"/>
                </a:solidFill>
              </a:rPr>
              <a:t>分鐘</a:t>
            </a:r>
            <a:endParaRPr lang="en-US" altLang="zh-TW" sz="2800" b="1" dirty="0">
              <a:solidFill>
                <a:srgbClr val="0070C0"/>
              </a:solidFill>
            </a:endParaRPr>
          </a:p>
          <a:p>
            <a:endParaRPr lang="en-US" altLang="zh-TW" sz="3200" dirty="0">
              <a:solidFill>
                <a:srgbClr val="00FF00"/>
              </a:solidFill>
              <a:latin typeface="Consolas" panose="020B0609020204030204" pitchFamily="49"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1348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DD59-3660-42AE-A4CB-DC480DBAAF65}"/>
              </a:ext>
            </a:extLst>
          </p:cNvPr>
          <p:cNvSpPr>
            <a:spLocks noGrp="1"/>
          </p:cNvSpPr>
          <p:nvPr>
            <p:ph type="title"/>
          </p:nvPr>
        </p:nvSpPr>
        <p:spPr/>
        <p:txBody>
          <a:bodyPr/>
          <a:lstStyle/>
          <a:p>
            <a:r>
              <a:rPr lang="zh-TW" altLang="en-US" cap="none" dirty="0"/>
              <a:t>查詢存放區 </a:t>
            </a:r>
            <a:r>
              <a:rPr lang="en-US" altLang="zh-TW" cap="none" dirty="0"/>
              <a:t>(Query Store)</a:t>
            </a:r>
            <a:r>
              <a:rPr lang="zh-TW" altLang="en-US" cap="none" dirty="0"/>
              <a:t> 組態最佳化</a:t>
            </a:r>
            <a:endParaRPr lang="zh-TW" altLang="en-US" dirty="0"/>
          </a:p>
        </p:txBody>
      </p:sp>
      <p:sp>
        <p:nvSpPr>
          <p:cNvPr id="3" name="Slide Number Placeholder 2">
            <a:extLst>
              <a:ext uri="{FF2B5EF4-FFF2-40B4-BE49-F238E27FC236}">
                <a16:creationId xmlns:a16="http://schemas.microsoft.com/office/drawing/2014/main" id="{3A882207-4299-4E47-A009-6B931B6C6EB0}"/>
              </a:ext>
            </a:extLst>
          </p:cNvPr>
          <p:cNvSpPr>
            <a:spLocks noGrp="1"/>
          </p:cNvSpPr>
          <p:nvPr>
            <p:ph type="sldNum" sz="quarter" idx="12"/>
          </p:nvPr>
        </p:nvSpPr>
        <p:spPr/>
        <p:txBody>
          <a:bodyPr/>
          <a:lstStyle/>
          <a:p>
            <a:fld id="{48BB047D-A6CD-43AB-96F0-683C726B586B}" type="slidenum">
              <a:rPr lang="en-IN" smtClean="0"/>
              <a:pPr/>
              <a:t>81</a:t>
            </a:fld>
            <a:endParaRPr lang="en-IN" dirty="0"/>
          </a:p>
        </p:txBody>
      </p:sp>
      <p:pic>
        <p:nvPicPr>
          <p:cNvPr id="4" name="Picture 3">
            <a:extLst>
              <a:ext uri="{FF2B5EF4-FFF2-40B4-BE49-F238E27FC236}">
                <a16:creationId xmlns:a16="http://schemas.microsoft.com/office/drawing/2014/main" id="{CD8C2FC8-A392-49ED-B3BE-2AC1DEFE659A}"/>
              </a:ext>
            </a:extLst>
          </p:cNvPr>
          <p:cNvPicPr>
            <a:picLocks noChangeAspect="1"/>
          </p:cNvPicPr>
          <p:nvPr/>
        </p:nvPicPr>
        <p:blipFill>
          <a:blip r:embed="rId2"/>
          <a:stretch>
            <a:fillRect/>
          </a:stretch>
        </p:blipFill>
        <p:spPr>
          <a:xfrm>
            <a:off x="4872673" y="1283678"/>
            <a:ext cx="7319327" cy="5574322"/>
          </a:xfrm>
          <a:prstGeom prst="rect">
            <a:avLst/>
          </a:prstGeom>
        </p:spPr>
      </p:pic>
      <p:sp>
        <p:nvSpPr>
          <p:cNvPr id="5" name="Rectangle 4">
            <a:extLst>
              <a:ext uri="{FF2B5EF4-FFF2-40B4-BE49-F238E27FC236}">
                <a16:creationId xmlns:a16="http://schemas.microsoft.com/office/drawing/2014/main" id="{8EDFDF33-BC5C-436A-99EE-5388CEDC5700}"/>
              </a:ext>
            </a:extLst>
          </p:cNvPr>
          <p:cNvSpPr/>
          <p:nvPr/>
        </p:nvSpPr>
        <p:spPr>
          <a:xfrm>
            <a:off x="98738" y="1721356"/>
            <a:ext cx="6096000" cy="677108"/>
          </a:xfrm>
          <a:prstGeom prst="rect">
            <a:avLst/>
          </a:prstGeom>
        </p:spPr>
        <p:txBody>
          <a:bodyPr>
            <a:spAutoFit/>
          </a:bodyPr>
          <a:lstStyle/>
          <a:p>
            <a:pPr marL="457200" indent="-457200">
              <a:buFont typeface="Arial" panose="020B0604020202020204" pitchFamily="34" charset="0"/>
              <a:buChar char="•"/>
            </a:pPr>
            <a:r>
              <a:rPr lang="zh-TW" altLang="en-US" sz="2000" dirty="0"/>
              <a:t>可使用 </a:t>
            </a:r>
            <a:r>
              <a:rPr lang="en-US" altLang="zh-TW" sz="2000" dirty="0"/>
              <a:t>DMV</a:t>
            </a:r>
            <a:r>
              <a:rPr lang="zh-TW" altLang="en-US" sz="2000" dirty="0"/>
              <a:t> 檢視查詢存放區屬性</a:t>
            </a:r>
            <a:r>
              <a:rPr lang="en-US" altLang="zh-TW" dirty="0" err="1">
                <a:solidFill>
                  <a:srgbClr val="00FF00"/>
                </a:solidFill>
                <a:latin typeface="Consolas" panose="020B0609020204030204" pitchFamily="49" charset="0"/>
              </a:rPr>
              <a:t>sys</a:t>
            </a:r>
            <a:r>
              <a:rPr lang="en-US" altLang="zh-TW" dirty="0" err="1">
                <a:solidFill>
                  <a:srgbClr val="808080"/>
                </a:solidFill>
                <a:latin typeface="Consolas" panose="020B0609020204030204" pitchFamily="49" charset="0"/>
              </a:rPr>
              <a:t>.</a:t>
            </a:r>
            <a:r>
              <a:rPr lang="en-US" altLang="zh-TW" dirty="0" err="1">
                <a:solidFill>
                  <a:srgbClr val="000000"/>
                </a:solidFill>
                <a:latin typeface="Consolas" panose="020B0609020204030204" pitchFamily="49" charset="0"/>
              </a:rPr>
              <a:t>database_query_store_options</a:t>
            </a:r>
            <a:endParaRPr lang="zh-TW" altLang="en-US" sz="2800" dirty="0">
              <a:solidFill>
                <a:prstClr val="white">
                  <a:lumMod val="75000"/>
                </a:prstClr>
              </a:solidFill>
            </a:endParaRPr>
          </a:p>
        </p:txBody>
      </p:sp>
    </p:spTree>
    <p:extLst>
      <p:ext uri="{BB962C8B-B14F-4D97-AF65-F5344CB8AC3E}">
        <p14:creationId xmlns:p14="http://schemas.microsoft.com/office/powerpoint/2010/main" val="11429222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p:spPr>
        <p:txBody>
          <a:bodyPr/>
          <a:lstStyle/>
          <a:p>
            <a:r>
              <a:rPr lang="en-US" dirty="0">
                <a:solidFill>
                  <a:schemeClr val="tx1"/>
                </a:solidFill>
              </a:rPr>
              <a:t>Lab8:</a:t>
            </a:r>
            <a:br>
              <a:rPr lang="en-US" dirty="0">
                <a:solidFill>
                  <a:schemeClr val="tx1"/>
                </a:solidFill>
              </a:rPr>
            </a:br>
            <a:br>
              <a:rPr lang="en-US" dirty="0">
                <a:solidFill>
                  <a:schemeClr val="tx1"/>
                </a:solidFill>
              </a:rPr>
            </a:br>
            <a:r>
              <a:rPr lang="zh-TW" altLang="en-US" sz="4800" dirty="0">
                <a:solidFill>
                  <a:schemeClr val="tx1"/>
                </a:solidFill>
              </a:rPr>
              <a:t>使用</a:t>
            </a:r>
            <a:r>
              <a:rPr lang="en-US" altLang="zh-TW" sz="4800" dirty="0">
                <a:solidFill>
                  <a:schemeClr val="tx1"/>
                </a:solidFill>
              </a:rPr>
              <a:t> Azure Portal </a:t>
            </a:r>
            <a:r>
              <a:rPr lang="zh-TW" altLang="en-US" sz="4800" dirty="0">
                <a:solidFill>
                  <a:schemeClr val="tx1"/>
                </a:solidFill>
              </a:rPr>
              <a:t>工具監控效能</a:t>
            </a:r>
            <a:endParaRPr lang="en-US" sz="4800" dirty="0">
              <a:solidFill>
                <a:schemeClr val="tx1"/>
              </a:solidFill>
            </a:endParaRPr>
          </a:p>
        </p:txBody>
      </p:sp>
    </p:spTree>
    <p:extLst>
      <p:ext uri="{BB962C8B-B14F-4D97-AF65-F5344CB8AC3E}">
        <p14:creationId xmlns:p14="http://schemas.microsoft.com/office/powerpoint/2010/main" val="334337847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p:spPr>
        <p:txBody>
          <a:bodyPr/>
          <a:lstStyle/>
          <a:p>
            <a:r>
              <a:rPr lang="en-US" dirty="0">
                <a:solidFill>
                  <a:schemeClr val="tx1"/>
                </a:solidFill>
              </a:rPr>
              <a:t>Lab9:</a:t>
            </a:r>
            <a:br>
              <a:rPr lang="en-US" dirty="0">
                <a:solidFill>
                  <a:schemeClr val="tx1"/>
                </a:solidFill>
              </a:rPr>
            </a:br>
            <a:br>
              <a:rPr lang="en-US" dirty="0">
                <a:solidFill>
                  <a:schemeClr val="tx1"/>
                </a:solidFill>
              </a:rPr>
            </a:br>
            <a:r>
              <a:rPr lang="zh-TW" altLang="en-US" sz="4800" dirty="0">
                <a:solidFill>
                  <a:schemeClr val="tx1"/>
                </a:solidFill>
              </a:rPr>
              <a:t>使用查詢存放區 </a:t>
            </a:r>
            <a:r>
              <a:rPr lang="en-US" altLang="zh-TW" sz="4800" dirty="0">
                <a:solidFill>
                  <a:schemeClr val="tx1"/>
                </a:solidFill>
              </a:rPr>
              <a:t>(Query</a:t>
            </a:r>
            <a:r>
              <a:rPr lang="zh-TW" altLang="en-US" sz="4800" dirty="0">
                <a:solidFill>
                  <a:schemeClr val="tx1"/>
                </a:solidFill>
              </a:rPr>
              <a:t> </a:t>
            </a:r>
            <a:r>
              <a:rPr lang="en-US" altLang="zh-TW" sz="4800" dirty="0">
                <a:solidFill>
                  <a:schemeClr val="tx1"/>
                </a:solidFill>
              </a:rPr>
              <a:t>Store)</a:t>
            </a:r>
            <a:r>
              <a:rPr lang="zh-TW" altLang="en-US" sz="4800" dirty="0">
                <a:solidFill>
                  <a:schemeClr val="tx1"/>
                </a:solidFill>
              </a:rPr>
              <a:t> </a:t>
            </a:r>
            <a:br>
              <a:rPr lang="en-US" altLang="zh-TW" sz="4800" dirty="0">
                <a:solidFill>
                  <a:schemeClr val="tx1"/>
                </a:solidFill>
              </a:rPr>
            </a:br>
            <a:r>
              <a:rPr lang="zh-TW" altLang="en-US" sz="4800" dirty="0">
                <a:solidFill>
                  <a:schemeClr val="tx1"/>
                </a:solidFill>
              </a:rPr>
              <a:t>監控效能</a:t>
            </a:r>
            <a:endParaRPr lang="en-US" sz="4800" dirty="0">
              <a:solidFill>
                <a:schemeClr val="tx1"/>
              </a:solidFill>
            </a:endParaRPr>
          </a:p>
        </p:txBody>
      </p:sp>
    </p:spTree>
    <p:extLst>
      <p:ext uri="{BB962C8B-B14F-4D97-AF65-F5344CB8AC3E}">
        <p14:creationId xmlns:p14="http://schemas.microsoft.com/office/powerpoint/2010/main" val="384534241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zh-TW" altLang="en-US" cap="none" dirty="0"/>
              <a:t>使用</a:t>
            </a:r>
            <a:r>
              <a:rPr lang="en-US" altLang="zh-TW" dirty="0"/>
              <a:t> </a:t>
            </a:r>
            <a:r>
              <a:rPr lang="en-US" altLang="zh-TW" cap="none" dirty="0">
                <a:solidFill>
                  <a:srgbClr val="000000"/>
                </a:solidFill>
              </a:rPr>
              <a:t>DMV	</a:t>
            </a:r>
            <a:r>
              <a:rPr lang="zh-TW" altLang="en-US" cap="none" dirty="0">
                <a:solidFill>
                  <a:srgbClr val="000000"/>
                </a:solidFill>
              </a:rPr>
              <a:t>監控</a:t>
            </a:r>
            <a:r>
              <a:rPr lang="en-US" altLang="zh-TW" cap="none" dirty="0">
                <a:solidFill>
                  <a:srgbClr val="000000"/>
                </a:solidFill>
              </a:rPr>
              <a:t> </a:t>
            </a:r>
            <a:r>
              <a:rPr lang="en-US" altLang="zh-TW" cap="none" dirty="0"/>
              <a:t>Azure</a:t>
            </a:r>
            <a:r>
              <a:rPr lang="en-US" altLang="zh-TW" dirty="0"/>
              <a:t> SQL </a:t>
            </a:r>
            <a:r>
              <a:rPr lang="en-US" altLang="zh-TW" cap="none" dirty="0"/>
              <a:t>Database</a:t>
            </a:r>
            <a:r>
              <a:rPr lang="en-US" altLang="zh-TW" dirty="0"/>
              <a:t> </a:t>
            </a:r>
            <a:r>
              <a:rPr lang="en-US" altLang="zh-TW" cap="none" dirty="0">
                <a:solidFill>
                  <a:srgbClr val="000000"/>
                </a:solidFill>
              </a:rPr>
              <a:t> </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01707" y="1804894"/>
            <a:ext cx="10554447" cy="5262979"/>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t>在 </a:t>
            </a:r>
            <a:r>
              <a:rPr lang="en-US" altLang="zh-TW" sz="2400" dirty="0"/>
              <a:t>SQL Database </a:t>
            </a:r>
            <a:r>
              <a:rPr lang="zh-TW" altLang="en-US" sz="2400" dirty="0"/>
              <a:t>中，查詢動態管理檢視需要 </a:t>
            </a:r>
            <a:r>
              <a:rPr lang="en-US" altLang="zh-TW" sz="2400" b="1" dirty="0"/>
              <a:t>VIEW DATABASE STATE</a:t>
            </a:r>
            <a:r>
              <a:rPr lang="en-US" altLang="zh-TW" sz="2400" dirty="0"/>
              <a:t> </a:t>
            </a:r>
            <a:r>
              <a:rPr lang="zh-TW" altLang="en-US" sz="2400" dirty="0"/>
              <a:t>權限。 </a:t>
            </a:r>
            <a:endParaRPr lang="en-US" altLang="zh-TW" sz="2400" dirty="0"/>
          </a:p>
          <a:p>
            <a:r>
              <a:rPr lang="en-US" altLang="zh-TW" sz="2000" dirty="0">
                <a:solidFill>
                  <a:srgbClr val="0072C6"/>
                </a:solidFill>
                <a:latin typeface="Consolas" panose="020B0609020204030204" pitchFamily="49" charset="0"/>
              </a:rPr>
              <a:t>	</a:t>
            </a:r>
            <a:r>
              <a:rPr lang="en-US" altLang="zh-TW" sz="2400" dirty="0">
                <a:solidFill>
                  <a:srgbClr val="0000FF"/>
                </a:solidFill>
                <a:latin typeface="Consolas" panose="020B0609020204030204" pitchFamily="49" charset="0"/>
              </a:rPr>
              <a:t>GRANT</a:t>
            </a:r>
            <a:r>
              <a:rPr lang="en-US" altLang="zh-TW" sz="2400" dirty="0">
                <a:solidFill>
                  <a:srgbClr val="000000"/>
                </a:solidFill>
                <a:latin typeface="Consolas" panose="020B0609020204030204" pitchFamily="49" charset="0"/>
              </a:rPr>
              <a:t> </a:t>
            </a:r>
            <a:r>
              <a:rPr lang="en-US" altLang="zh-TW" sz="2400" dirty="0">
                <a:solidFill>
                  <a:srgbClr val="0000FF"/>
                </a:solidFill>
                <a:latin typeface="Consolas" panose="020B0609020204030204" pitchFamily="49" charset="0"/>
              </a:rPr>
              <a:t>VIEW</a:t>
            </a:r>
            <a:r>
              <a:rPr lang="en-US" altLang="zh-TW" sz="2400" dirty="0">
                <a:solidFill>
                  <a:srgbClr val="000000"/>
                </a:solidFill>
                <a:latin typeface="Consolas" panose="020B0609020204030204" pitchFamily="49" charset="0"/>
              </a:rPr>
              <a:t> </a:t>
            </a:r>
            <a:r>
              <a:rPr lang="en-US" altLang="zh-TW" sz="2400" dirty="0">
                <a:solidFill>
                  <a:srgbClr val="0000FF"/>
                </a:solidFill>
                <a:latin typeface="Consolas" panose="020B0609020204030204" pitchFamily="49" charset="0"/>
              </a:rPr>
              <a:t>DATABASE</a:t>
            </a:r>
            <a:r>
              <a:rPr lang="en-US" altLang="zh-TW" sz="2400" dirty="0">
                <a:solidFill>
                  <a:srgbClr val="000000"/>
                </a:solidFill>
                <a:latin typeface="Consolas" panose="020B0609020204030204" pitchFamily="49" charset="0"/>
              </a:rPr>
              <a:t> </a:t>
            </a:r>
            <a:r>
              <a:rPr lang="en-US" altLang="zh-TW" sz="2400" dirty="0">
                <a:solidFill>
                  <a:srgbClr val="0000FF"/>
                </a:solidFill>
                <a:latin typeface="Consolas" panose="020B0609020204030204" pitchFamily="49" charset="0"/>
              </a:rPr>
              <a:t>STATE</a:t>
            </a:r>
            <a:r>
              <a:rPr lang="en-US" altLang="zh-TW" sz="2400" dirty="0">
                <a:solidFill>
                  <a:srgbClr val="000000"/>
                </a:solidFill>
                <a:latin typeface="Consolas" panose="020B0609020204030204" pitchFamily="49" charset="0"/>
              </a:rPr>
              <a:t> </a:t>
            </a:r>
            <a:r>
              <a:rPr lang="en-US" altLang="zh-TW" sz="2400" dirty="0">
                <a:solidFill>
                  <a:srgbClr val="0000FF"/>
                </a:solidFill>
                <a:latin typeface="Consolas" panose="020B0609020204030204" pitchFamily="49" charset="0"/>
              </a:rPr>
              <a:t>TO</a:t>
            </a:r>
            <a:r>
              <a:rPr lang="en-US" altLang="zh-TW" sz="2400" dirty="0">
                <a:solidFill>
                  <a:srgbClr val="000000"/>
                </a:solidFill>
                <a:latin typeface="Consolas" panose="020B0609020204030204" pitchFamily="49" charset="0"/>
              </a:rPr>
              <a:t> </a:t>
            </a:r>
            <a:r>
              <a:rPr lang="en-US" altLang="zh-TW" sz="2400" dirty="0" err="1">
                <a:solidFill>
                  <a:srgbClr val="000000"/>
                </a:solidFill>
                <a:latin typeface="Consolas" panose="020B0609020204030204" pitchFamily="49" charset="0"/>
              </a:rPr>
              <a:t>database_user</a:t>
            </a:r>
            <a:r>
              <a:rPr lang="en-US" altLang="zh-TW" sz="2400" dirty="0">
                <a:solidFill>
                  <a:srgbClr val="808080"/>
                </a:solidFill>
                <a:latin typeface="Consolas" panose="020B0609020204030204" pitchFamily="49" charset="0"/>
              </a:rPr>
              <a:t>;</a:t>
            </a:r>
            <a:endParaRPr lang="en-US" altLang="zh-TW" sz="2400" dirty="0">
              <a:solidFill>
                <a:srgbClr val="000000"/>
              </a:solidFill>
              <a:latin typeface="Consolas" panose="020B0609020204030204" pitchFamily="49" charset="0"/>
            </a:endParaRPr>
          </a:p>
          <a:p>
            <a:endParaRPr lang="en-US" altLang="zh-TW" sz="3200" dirty="0">
              <a:solidFill>
                <a:prstClr val="black"/>
              </a:solidFill>
            </a:endParaRPr>
          </a:p>
          <a:p>
            <a:pPr marL="971550" lvl="1" indent="-514350">
              <a:buFont typeface="Arial" panose="020B0604020202020204" pitchFamily="34" charset="0"/>
              <a:buChar char="•"/>
            </a:pPr>
            <a:r>
              <a:rPr lang="en-US" altLang="zh-TW" sz="2400" dirty="0">
                <a:solidFill>
                  <a:prstClr val="black"/>
                </a:solidFill>
              </a:rPr>
              <a:t>Identify CPU performance issues</a:t>
            </a:r>
          </a:p>
          <a:p>
            <a:pPr marL="971550" lvl="1" indent="-514350">
              <a:buFont typeface="Arial" panose="020B0604020202020204" pitchFamily="34" charset="0"/>
              <a:buChar char="•"/>
            </a:pPr>
            <a:r>
              <a:rPr lang="en-US" altLang="zh-TW" sz="2400" dirty="0"/>
              <a:t>Identify IO performance issues</a:t>
            </a:r>
          </a:p>
          <a:p>
            <a:pPr marL="971550" lvl="1" indent="-514350">
              <a:buFont typeface="Arial" panose="020B0604020202020204" pitchFamily="34" charset="0"/>
              <a:buChar char="•"/>
            </a:pPr>
            <a:r>
              <a:rPr lang="en-US" altLang="zh-TW" sz="2400" dirty="0"/>
              <a:t>Identify </a:t>
            </a:r>
            <a:r>
              <a:rPr lang="en-US" altLang="zh-TW" sz="2400" dirty="0" err="1"/>
              <a:t>tempdb</a:t>
            </a:r>
            <a:r>
              <a:rPr lang="en-US" altLang="zh-TW" sz="2400" dirty="0"/>
              <a:t> performance issues</a:t>
            </a:r>
          </a:p>
          <a:p>
            <a:pPr marL="971550" lvl="1" indent="-514350">
              <a:buFont typeface="Arial" panose="020B0604020202020204" pitchFamily="34" charset="0"/>
              <a:buChar char="•"/>
            </a:pPr>
            <a:r>
              <a:rPr lang="en-US" altLang="zh-TW" sz="2400" dirty="0"/>
              <a:t>Identify long running transactions</a:t>
            </a:r>
          </a:p>
          <a:p>
            <a:pPr marL="971550" lvl="1" indent="-514350">
              <a:buFont typeface="Arial" panose="020B0604020202020204" pitchFamily="34" charset="0"/>
              <a:buChar char="•"/>
            </a:pPr>
            <a:r>
              <a:rPr lang="en-US" altLang="zh-TW" sz="2400" dirty="0"/>
              <a:t>Identify memory grant wait performance issues</a:t>
            </a:r>
          </a:p>
          <a:p>
            <a:pPr marL="971550" lvl="1" indent="-514350">
              <a:buFont typeface="Arial" panose="020B0604020202020204" pitchFamily="34" charset="0"/>
              <a:buChar char="•"/>
            </a:pPr>
            <a:r>
              <a:rPr lang="en-US" altLang="zh-TW" sz="2400" dirty="0"/>
              <a:t>Monitoring connections</a:t>
            </a:r>
          </a:p>
          <a:p>
            <a:pPr marL="971550" lvl="1" indent="-514350">
              <a:buFont typeface="Arial" panose="020B0604020202020204" pitchFamily="34" charset="0"/>
              <a:buChar char="•"/>
            </a:pPr>
            <a:r>
              <a:rPr lang="en-US" altLang="zh-TW" sz="2400" dirty="0"/>
              <a:t>Finding top N queries</a:t>
            </a:r>
          </a:p>
          <a:p>
            <a:pPr marL="971550" lvl="1" indent="-514350">
              <a:buFont typeface="Arial" panose="020B0604020202020204" pitchFamily="34" charset="0"/>
              <a:buChar char="•"/>
            </a:pPr>
            <a:r>
              <a:rPr lang="en-US" altLang="zh-TW" sz="2400" dirty="0"/>
              <a:t>Monitoring blocked queries</a:t>
            </a:r>
          </a:p>
          <a:p>
            <a:pPr lvl="1"/>
            <a:br>
              <a:rPr lang="en-US" altLang="zh-TW" sz="2800" dirty="0"/>
            </a:br>
            <a:endParaRPr lang="en-US" altLang="zh-TW" sz="2800" dirty="0"/>
          </a:p>
        </p:txBody>
      </p:sp>
    </p:spTree>
    <p:extLst>
      <p:ext uri="{BB962C8B-B14F-4D97-AF65-F5344CB8AC3E}">
        <p14:creationId xmlns:p14="http://schemas.microsoft.com/office/powerpoint/2010/main" val="1575220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br>
              <a:rPr lang="en-US" sz="5294" dirty="0">
                <a:solidFill>
                  <a:schemeClr val="tx1"/>
                </a:solidFill>
                <a:latin typeface="+mj-lt"/>
                <a:cs typeface="Segoe UI" panose="020B0502040204020203" pitchFamily="34" charset="0"/>
              </a:rPr>
            </a:br>
            <a:r>
              <a:rPr lang="en-IN" altLang="zh-TW" sz="5294" dirty="0">
                <a:solidFill>
                  <a:schemeClr val="tx1"/>
                </a:solidFill>
                <a:latin typeface="+mj-lt"/>
                <a:cs typeface="Segoe UI" panose="020B0502040204020203" pitchFamily="34" charset="0"/>
              </a:rPr>
              <a:t>Lesson Learned</a:t>
            </a:r>
            <a:br>
              <a:rPr lang="en-US" sz="5294" dirty="0">
                <a:solidFill>
                  <a:schemeClr val="tx1"/>
                </a:solidFill>
                <a:latin typeface="+mj-lt"/>
                <a:cs typeface="Segoe UI" panose="020B0502040204020203" pitchFamily="34" charset="0"/>
              </a:rPr>
            </a:br>
            <a:endParaRPr lang="en-US" sz="5294" dirty="0">
              <a:solidFill>
                <a:schemeClr val="tx1"/>
              </a:solidFill>
              <a:latin typeface="+mj-lt"/>
              <a:cs typeface="Segoe UI" panose="020B0502040204020203" pitchFamily="34" charset="0"/>
            </a:endParaRPr>
          </a:p>
        </p:txBody>
      </p:sp>
      <p:sp>
        <p:nvSpPr>
          <p:cNvPr id="3" name="Text Placeholder 2"/>
          <p:cNvSpPr>
            <a:spLocks noGrp="1"/>
          </p:cNvSpPr>
          <p:nvPr>
            <p:ph type="body" sz="quarter" idx="12"/>
          </p:nvPr>
        </p:nvSpPr>
        <p:spPr/>
        <p:txBody>
          <a:bodyPr/>
          <a:lstStyle/>
          <a:p>
            <a:pPr marL="457200" indent="-457200">
              <a:buFont typeface="Arial" panose="020B0604020202020204" pitchFamily="34" charset="0"/>
              <a:buChar char="•"/>
            </a:pPr>
            <a:r>
              <a:rPr lang="en-US" altLang="zh-TW" sz="2800" dirty="0">
                <a:solidFill>
                  <a:schemeClr val="bg2">
                    <a:lumMod val="10000"/>
                    <a:lumOff val="90000"/>
                  </a:schemeClr>
                </a:solidFill>
              </a:rPr>
              <a:t>CPU high on readable secondary</a:t>
            </a:r>
          </a:p>
          <a:p>
            <a:pPr marL="457200" indent="-457200">
              <a:buFont typeface="Arial" panose="020B0604020202020204" pitchFamily="34" charset="0"/>
              <a:buChar char="•"/>
            </a:pPr>
            <a:r>
              <a:rPr lang="en-US" altLang="zh-TW" sz="2800" dirty="0">
                <a:solidFill>
                  <a:schemeClr val="bg2">
                    <a:lumMod val="10000"/>
                    <a:lumOff val="90000"/>
                  </a:schemeClr>
                </a:solidFill>
              </a:rPr>
              <a:t>Data lag on readable secondary</a:t>
            </a:r>
          </a:p>
          <a:p>
            <a:pPr marL="457200" indent="-457200">
              <a:buFont typeface="Arial" panose="020B0604020202020204" pitchFamily="34" charset="0"/>
              <a:buChar char="•"/>
            </a:pPr>
            <a:r>
              <a:rPr lang="en-US" altLang="zh-TW" sz="2800" dirty="0">
                <a:solidFill>
                  <a:schemeClr val="bg2">
                    <a:lumMod val="10000"/>
                    <a:lumOff val="90000"/>
                  </a:schemeClr>
                </a:solidFill>
              </a:rPr>
              <a:t>Why Azure VM cannot connect SQL database?</a:t>
            </a:r>
            <a:endParaRPr lang="en-US" sz="2800" dirty="0">
              <a:solidFill>
                <a:schemeClr val="bg2">
                  <a:lumMod val="10000"/>
                  <a:lumOff val="90000"/>
                </a:schemeClr>
              </a:solidFill>
            </a:endParaRPr>
          </a:p>
        </p:txBody>
      </p:sp>
    </p:spTree>
    <p:extLst>
      <p:ext uri="{BB962C8B-B14F-4D97-AF65-F5344CB8AC3E}">
        <p14:creationId xmlns:p14="http://schemas.microsoft.com/office/powerpoint/2010/main" val="2456452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en-US" altLang="zh-TW" dirty="0">
                <a:solidFill>
                  <a:srgbClr val="000000"/>
                </a:solidFill>
              </a:rPr>
              <a:t>CPU H</a:t>
            </a:r>
            <a:r>
              <a:rPr lang="en-US" altLang="zh-TW" cap="none" dirty="0">
                <a:solidFill>
                  <a:srgbClr val="000000"/>
                </a:solidFill>
              </a:rPr>
              <a:t>igh</a:t>
            </a:r>
            <a:r>
              <a:rPr lang="en-US" altLang="zh-TW" dirty="0">
                <a:solidFill>
                  <a:srgbClr val="000000"/>
                </a:solidFill>
              </a:rPr>
              <a:t> </a:t>
            </a:r>
            <a:r>
              <a:rPr lang="en-US" altLang="zh-TW" cap="none" dirty="0">
                <a:solidFill>
                  <a:srgbClr val="000000"/>
                </a:solidFill>
              </a:rPr>
              <a:t>on</a:t>
            </a:r>
            <a:r>
              <a:rPr lang="en-US" altLang="zh-TW" dirty="0">
                <a:solidFill>
                  <a:srgbClr val="000000"/>
                </a:solidFill>
              </a:rPr>
              <a:t> r</a:t>
            </a:r>
            <a:r>
              <a:rPr lang="en-US" altLang="zh-TW" cap="none" dirty="0">
                <a:solidFill>
                  <a:srgbClr val="000000"/>
                </a:solidFill>
              </a:rPr>
              <a:t>eadable</a:t>
            </a:r>
            <a:r>
              <a:rPr lang="en-US" altLang="zh-TW" dirty="0">
                <a:solidFill>
                  <a:srgbClr val="000000"/>
                </a:solidFill>
              </a:rPr>
              <a:t> s</a:t>
            </a:r>
            <a:r>
              <a:rPr lang="en-US" altLang="zh-TW" cap="none" dirty="0">
                <a:solidFill>
                  <a:srgbClr val="000000"/>
                </a:solidFill>
              </a:rPr>
              <a:t>econdary</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fld id="{48BB047D-A6CD-43AB-96F0-683C726B586B}" type="slidenum">
              <a:rPr lang="en-IN" smtClean="0"/>
              <a:pPr/>
              <a:t>86</a:t>
            </a:fld>
            <a:endParaRPr lang="en-IN" dirty="0"/>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483209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We don't enable QDS on readable secondary by default.</a:t>
            </a:r>
          </a:p>
          <a:p>
            <a:pPr marL="285750" indent="-285750">
              <a:buFont typeface="Arial" panose="020B0604020202020204" pitchFamily="34" charset="0"/>
              <a:buChar char="•"/>
            </a:pPr>
            <a:r>
              <a:rPr lang="en-US" altLang="zh-TW" b="1" dirty="0"/>
              <a:t>High CPU occurring right now</a:t>
            </a:r>
            <a:endParaRPr lang="zh-TW" altLang="zh-TW" dirty="0"/>
          </a:p>
          <a:p>
            <a:pPr marL="742950" lvl="1" indent="-285750">
              <a:buFont typeface="Arial" panose="020B0604020202020204" pitchFamily="34" charset="0"/>
              <a:buChar char="•"/>
            </a:pPr>
            <a:r>
              <a:rPr lang="en-US" altLang="zh-TW" dirty="0"/>
              <a:t>Run </a:t>
            </a:r>
            <a:r>
              <a:rPr lang="en-US" altLang="zh-TW" dirty="0" err="1"/>
              <a:t>CPU_query.sql</a:t>
            </a:r>
            <a:r>
              <a:rPr lang="en-US" altLang="zh-TW" dirty="0"/>
              <a:t> for over 5 minutes.</a:t>
            </a:r>
            <a:endParaRPr lang="zh-TW" altLang="zh-TW" dirty="0"/>
          </a:p>
          <a:p>
            <a:pPr marL="742950" lvl="1" indent="-285750">
              <a:buFont typeface="Arial" panose="020B0604020202020204" pitchFamily="34" charset="0"/>
              <a:buChar char="•"/>
            </a:pPr>
            <a:r>
              <a:rPr lang="en-US" altLang="zh-TW" dirty="0"/>
              <a:t>The first section of data points out top 10 CPU consuming queries in past 5 minutes (delta data).  </a:t>
            </a:r>
            <a:endParaRPr lang="zh-TW" altLang="zh-TW" sz="2000" dirty="0"/>
          </a:p>
          <a:p>
            <a:pPr marL="742950" lvl="1" indent="-285750">
              <a:buFont typeface="Arial" panose="020B0604020202020204" pitchFamily="34" charset="0"/>
              <a:buChar char="•"/>
            </a:pPr>
            <a:r>
              <a:rPr lang="en-US" altLang="zh-TW" dirty="0"/>
              <a:t>Second section of data will output all queries that were still running and consuming CPU when the troubleshooting query was run.</a:t>
            </a:r>
            <a:endParaRPr lang="en-US" altLang="zh-TW" sz="2000" dirty="0"/>
          </a:p>
          <a:p>
            <a:pPr marL="285750" lvl="0" indent="-285750">
              <a:buFont typeface="Arial" panose="020B0604020202020204" pitchFamily="34" charset="0"/>
              <a:buChar char="•"/>
            </a:pPr>
            <a:r>
              <a:rPr lang="en-US" altLang="zh-TW" b="1" dirty="0"/>
              <a:t>Future data capturing</a:t>
            </a:r>
            <a:endParaRPr lang="zh-TW" altLang="zh-TW" sz="2000" dirty="0"/>
          </a:p>
          <a:p>
            <a:pPr marL="800100" lvl="1" indent="-342900" fontAlgn="ctr">
              <a:buFont typeface="+mj-lt"/>
              <a:buAutoNum type="arabicPeriod"/>
            </a:pPr>
            <a:r>
              <a:rPr lang="en-US" altLang="zh-TW" dirty="0"/>
              <a:t>Locate a client machine that has SQL Server client tools installed and make sure you can connect to your SQL Database</a:t>
            </a:r>
            <a:endParaRPr lang="zh-TW" altLang="zh-TW" sz="2000" dirty="0"/>
          </a:p>
          <a:p>
            <a:pPr marL="800100" lvl="1" indent="-342900" fontAlgn="ctr">
              <a:buFont typeface="+mj-lt"/>
              <a:buAutoNum type="arabicPeriod"/>
            </a:pPr>
            <a:r>
              <a:rPr lang="en-US" altLang="zh-TW" dirty="0"/>
              <a:t>Save </a:t>
            </a:r>
            <a:r>
              <a:rPr lang="en-US" altLang="zh-TW" b="1" dirty="0" err="1"/>
              <a:t>CPU_query.sql</a:t>
            </a:r>
            <a:r>
              <a:rPr lang="en-US" altLang="zh-TW" dirty="0"/>
              <a:t> into a file called </a:t>
            </a:r>
            <a:r>
              <a:rPr lang="en-US" altLang="zh-TW" dirty="0" err="1"/>
              <a:t>CPU_query.sql</a:t>
            </a:r>
            <a:r>
              <a:rPr lang="en-US" altLang="zh-TW" dirty="0"/>
              <a:t> (as attachment)</a:t>
            </a:r>
            <a:endParaRPr lang="zh-TW" altLang="zh-TW" sz="2000" dirty="0"/>
          </a:p>
          <a:p>
            <a:pPr marL="800100" lvl="1" indent="-342900" fontAlgn="ctr">
              <a:buFont typeface="+mj-lt"/>
              <a:buAutoNum type="arabicPeriod"/>
            </a:pPr>
            <a:r>
              <a:rPr lang="en-US" altLang="zh-TW" dirty="0"/>
              <a:t>Run  sqlcmd.exe -S%SERVERNAME% -U%USERNAME%  -P%PASSWORD%  -</a:t>
            </a:r>
            <a:r>
              <a:rPr lang="en-US" altLang="zh-TW" dirty="0" err="1"/>
              <a:t>d%DBNAME</a:t>
            </a:r>
            <a:r>
              <a:rPr lang="en-US" altLang="zh-TW" dirty="0"/>
              <a:t>% -w5000 -</a:t>
            </a:r>
            <a:r>
              <a:rPr lang="en-US" altLang="zh-TW" dirty="0" err="1"/>
              <a:t>iCPU_Query.sql</a:t>
            </a:r>
            <a:r>
              <a:rPr lang="en-US" altLang="zh-TW" dirty="0"/>
              <a:t> -</a:t>
            </a:r>
            <a:r>
              <a:rPr lang="en-US" altLang="zh-TW" dirty="0" err="1"/>
              <a:t>oCPU_Query.sql.out</a:t>
            </a:r>
            <a:endParaRPr lang="zh-TW" altLang="zh-TW" sz="2000" dirty="0"/>
          </a:p>
          <a:p>
            <a:pPr marL="800100" lvl="1" indent="-342900" fontAlgn="ctr">
              <a:buFont typeface="+mj-lt"/>
              <a:buAutoNum type="arabicPeriod"/>
            </a:pPr>
            <a:r>
              <a:rPr lang="en-US" altLang="zh-TW" dirty="0"/>
              <a:t>Wait until the problem occurs</a:t>
            </a:r>
            <a:endParaRPr lang="zh-TW" altLang="zh-TW" sz="2000" dirty="0"/>
          </a:p>
          <a:p>
            <a:pPr marL="800100" lvl="1" indent="-342900" fontAlgn="ctr">
              <a:buFont typeface="+mj-lt"/>
              <a:buAutoNum type="arabicPeriod"/>
            </a:pPr>
            <a:r>
              <a:rPr lang="en-US" altLang="zh-TW" dirty="0"/>
              <a:t>Stop the command sqlcmd.exe by </a:t>
            </a:r>
            <a:r>
              <a:rPr lang="en-US" altLang="zh-TW" dirty="0" err="1"/>
              <a:t>Ctrl+C</a:t>
            </a:r>
            <a:endParaRPr lang="zh-TW" altLang="zh-TW" sz="2000" dirty="0"/>
          </a:p>
          <a:p>
            <a:pPr marL="800100" lvl="1" indent="-342900" fontAlgn="ctr">
              <a:buFont typeface="+mj-lt"/>
              <a:buAutoNum type="arabicPeriod"/>
            </a:pPr>
            <a:r>
              <a:rPr lang="en-US" altLang="zh-TW" dirty="0"/>
              <a:t>Examine the </a:t>
            </a:r>
            <a:r>
              <a:rPr lang="en-US" altLang="zh-TW" dirty="0" err="1"/>
              <a:t>cpu_query.sql.out</a:t>
            </a:r>
            <a:r>
              <a:rPr lang="en-US" altLang="zh-TW" dirty="0"/>
              <a:t> file and look at the period when you had high CPU.  The queries in the output within the time window are the queries that consumed high CPU and need to be tuned.</a:t>
            </a:r>
            <a:endParaRPr lang="zh-TW" altLang="zh-TW" sz="2000" dirty="0"/>
          </a:p>
          <a:p>
            <a:pPr lvl="1"/>
            <a:endParaRPr lang="en-US" altLang="zh-TW" sz="2000" dirty="0"/>
          </a:p>
        </p:txBody>
      </p:sp>
    </p:spTree>
    <p:extLst>
      <p:ext uri="{BB962C8B-B14F-4D97-AF65-F5344CB8AC3E}">
        <p14:creationId xmlns:p14="http://schemas.microsoft.com/office/powerpoint/2010/main" val="20815022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en-US" altLang="zh-TW" dirty="0">
                <a:solidFill>
                  <a:srgbClr val="000000"/>
                </a:solidFill>
              </a:rPr>
              <a:t>CPU H</a:t>
            </a:r>
            <a:r>
              <a:rPr lang="en-US" altLang="zh-TW" cap="none" dirty="0">
                <a:solidFill>
                  <a:srgbClr val="000000"/>
                </a:solidFill>
              </a:rPr>
              <a:t>igh</a:t>
            </a:r>
            <a:r>
              <a:rPr lang="en-US" altLang="zh-TW" dirty="0">
                <a:solidFill>
                  <a:srgbClr val="000000"/>
                </a:solidFill>
              </a:rPr>
              <a:t> </a:t>
            </a:r>
            <a:r>
              <a:rPr lang="en-US" altLang="zh-TW" cap="none" dirty="0">
                <a:solidFill>
                  <a:srgbClr val="000000"/>
                </a:solidFill>
              </a:rPr>
              <a:t>on</a:t>
            </a:r>
            <a:r>
              <a:rPr lang="en-US" altLang="zh-TW" dirty="0">
                <a:solidFill>
                  <a:srgbClr val="000000"/>
                </a:solidFill>
              </a:rPr>
              <a:t> r</a:t>
            </a:r>
            <a:r>
              <a:rPr lang="en-US" altLang="zh-TW" cap="none" dirty="0">
                <a:solidFill>
                  <a:srgbClr val="000000"/>
                </a:solidFill>
              </a:rPr>
              <a:t>eadable</a:t>
            </a:r>
            <a:r>
              <a:rPr lang="en-US" altLang="zh-TW" dirty="0">
                <a:solidFill>
                  <a:srgbClr val="000000"/>
                </a:solidFill>
              </a:rPr>
              <a:t> s</a:t>
            </a:r>
            <a:r>
              <a:rPr lang="en-US" altLang="zh-TW" cap="none" dirty="0">
                <a:solidFill>
                  <a:srgbClr val="000000"/>
                </a:solidFill>
              </a:rPr>
              <a:t>econdary</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4832092"/>
          </a:xfrm>
          <a:prstGeom prst="rect">
            <a:avLst/>
          </a:prstGeom>
          <a:noFill/>
        </p:spPr>
        <p:txBody>
          <a:bodyPr wrap="square" rtlCol="0">
            <a:spAutoFit/>
          </a:bodyPr>
          <a:lstStyle/>
          <a:p>
            <a:r>
              <a:rPr lang="en-US" altLang="zh-TW" b="1" dirty="0"/>
              <a:t>Query text form Query Hash using DMV</a:t>
            </a:r>
          </a:p>
          <a:p>
            <a:endParaRPr lang="zh-TW" altLang="zh-TW" b="1" dirty="0"/>
          </a:p>
          <a:p>
            <a:r>
              <a:rPr lang="en-US" altLang="zh-TW" sz="1400" dirty="0">
                <a:solidFill>
                  <a:srgbClr val="008000"/>
                </a:solidFill>
                <a:latin typeface="Consolas" panose="020B0609020204030204" pitchFamily="49" charset="0"/>
              </a:rPr>
              <a:t>-- Insert desired &lt;</a:t>
            </a:r>
            <a:r>
              <a:rPr lang="en-US" altLang="zh-TW" sz="1400" dirty="0" err="1">
                <a:solidFill>
                  <a:srgbClr val="008000"/>
                </a:solidFill>
                <a:latin typeface="Consolas" panose="020B0609020204030204" pitchFamily="49" charset="0"/>
              </a:rPr>
              <a:t>query_hash</a:t>
            </a:r>
            <a:r>
              <a:rPr lang="en-US" altLang="zh-TW" sz="1400" dirty="0">
                <a:solidFill>
                  <a:srgbClr val="008000"/>
                </a:solidFill>
                <a:latin typeface="Consolas" panose="020B0609020204030204" pitchFamily="49" charset="0"/>
              </a:rPr>
              <a:t>&gt; below</a:t>
            </a:r>
            <a:endParaRPr lang="en-US" altLang="zh-TW" sz="1400" dirty="0">
              <a:solidFill>
                <a:srgbClr val="000000"/>
              </a:solidFill>
              <a:latin typeface="Consolas" panose="020B0609020204030204" pitchFamily="49" charset="0"/>
            </a:endParaRPr>
          </a:p>
          <a:p>
            <a:r>
              <a:rPr lang="en-US" altLang="zh-TW" sz="1400" dirty="0">
                <a:solidFill>
                  <a:srgbClr val="0000FF"/>
                </a:solidFill>
                <a:latin typeface="Consolas" panose="020B0609020204030204" pitchFamily="49" charset="0"/>
              </a:rPr>
              <a:t>select</a:t>
            </a:r>
            <a:r>
              <a:rPr lang="en-US" altLang="zh-TW" sz="1400" dirty="0">
                <a:solidFill>
                  <a:srgbClr val="000000"/>
                </a:solidFill>
                <a:latin typeface="Consolas" panose="020B0609020204030204" pitchFamily="49" charset="0"/>
              </a:rPr>
              <a:t> </a:t>
            </a:r>
            <a:r>
              <a:rPr lang="en-US" altLang="zh-TW" sz="1400" dirty="0" err="1">
                <a:solidFill>
                  <a:srgbClr val="FF00FF"/>
                </a:solidFill>
                <a:latin typeface="Consolas" panose="020B0609020204030204" pitchFamily="49" charset="0"/>
              </a:rPr>
              <a:t>getdate</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runtime</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from</a:t>
            </a:r>
            <a:endParaRPr lang="en-US" altLang="zh-TW" sz="1400" dirty="0">
              <a:solidFill>
                <a:srgbClr val="000000"/>
              </a:solidFill>
              <a:latin typeface="Consolas" panose="020B0609020204030204" pitchFamily="49" charset="0"/>
            </a:endParaRPr>
          </a:p>
          <a:p>
            <a:r>
              <a:rPr lang="en-US" altLang="zh-TW" sz="1400" dirty="0">
                <a:solidFill>
                  <a:srgbClr val="808080"/>
                </a:solidFill>
                <a:latin typeface="Consolas" panose="020B0609020204030204" pitchFamily="49" charset="0"/>
              </a:rPr>
              <a:t>(</a:t>
            </a:r>
            <a:r>
              <a:rPr lang="en-US" altLang="zh-TW" sz="1400" dirty="0">
                <a:solidFill>
                  <a:srgbClr val="0000FF"/>
                </a:solidFill>
                <a:latin typeface="Consolas" panose="020B0609020204030204" pitchFamily="49" charset="0"/>
              </a:rPr>
              <a:t>SELECT</a:t>
            </a:r>
            <a:r>
              <a:rPr lang="en-US" altLang="zh-TW" sz="1400" dirty="0">
                <a:solidFill>
                  <a:srgbClr val="000000"/>
                </a:solidFill>
                <a:latin typeface="Consolas" panose="020B0609020204030204" pitchFamily="49" charset="0"/>
              </a:rPr>
              <a:t> </a:t>
            </a:r>
            <a:r>
              <a:rPr lang="en-US" altLang="zh-TW" sz="1400" dirty="0" err="1">
                <a:solidFill>
                  <a:srgbClr val="000000"/>
                </a:solidFill>
                <a:latin typeface="Consolas" panose="020B0609020204030204" pitchFamily="49" charset="0"/>
              </a:rPr>
              <a:t>query_stats</a:t>
            </a:r>
            <a:r>
              <a:rPr lang="en-US" altLang="zh-TW" sz="1400" dirty="0" err="1">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query_hash</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p>
          <a:p>
            <a:r>
              <a:rPr lang="en-US" altLang="zh-TW" sz="1400" dirty="0">
                <a:solidFill>
                  <a:srgbClr val="000000"/>
                </a:solidFill>
                <a:latin typeface="Consolas" panose="020B0609020204030204" pitchFamily="49" charset="0"/>
              </a:rPr>
              <a:t>  </a:t>
            </a:r>
            <a:r>
              <a:rPr lang="en-US" altLang="zh-TW" sz="1400" dirty="0">
                <a:solidFill>
                  <a:srgbClr val="FF00FF"/>
                </a:solidFill>
                <a:latin typeface="Consolas" panose="020B0609020204030204" pitchFamily="49" charset="0"/>
              </a:rPr>
              <a:t>SUM</a:t>
            </a:r>
            <a:r>
              <a:rPr lang="en-US" altLang="zh-TW" sz="1400" dirty="0">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query_stats</a:t>
            </a:r>
            <a:r>
              <a:rPr lang="en-US" altLang="zh-TW" sz="1400" dirty="0" err="1">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total_worker_time</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FF0000"/>
                </a:solidFill>
                <a:latin typeface="Consolas" panose="020B0609020204030204" pitchFamily="49" charset="0"/>
              </a:rPr>
              <a:t>'</a:t>
            </a:r>
            <a:r>
              <a:rPr lang="en-US" altLang="zh-TW" sz="1400" dirty="0" err="1">
                <a:solidFill>
                  <a:srgbClr val="FF0000"/>
                </a:solidFill>
                <a:latin typeface="Consolas" panose="020B0609020204030204" pitchFamily="49" charset="0"/>
              </a:rPr>
              <a:t>total_worker_time</a:t>
            </a:r>
            <a:r>
              <a:rPr lang="en-US" altLang="zh-TW" sz="1400" dirty="0">
                <a:solidFill>
                  <a:srgbClr val="FF0000"/>
                </a:solidFill>
                <a:latin typeface="Consolas" panose="020B0609020204030204" pitchFamily="49" charset="0"/>
              </a:rPr>
              <a:t>'</a:t>
            </a:r>
            <a:r>
              <a:rPr lang="en-US" altLang="zh-TW" sz="1400" dirty="0">
                <a:solidFill>
                  <a:srgbClr val="808080"/>
                </a:solidFill>
                <a:latin typeface="Consolas" panose="020B0609020204030204" pitchFamily="49" charset="0"/>
              </a:rPr>
              <a:t>,</a:t>
            </a:r>
            <a:endParaRPr lang="en-US" altLang="zh-TW" sz="1400" dirty="0">
              <a:solidFill>
                <a:srgbClr val="000000"/>
              </a:solidFill>
              <a:latin typeface="Consolas" panose="020B0609020204030204" pitchFamily="49" charset="0"/>
            </a:endParaRPr>
          </a:p>
          <a:p>
            <a:r>
              <a:rPr lang="en-US" altLang="zh-TW" sz="1400" dirty="0">
                <a:solidFill>
                  <a:srgbClr val="000000"/>
                </a:solidFill>
                <a:latin typeface="Consolas" panose="020B0609020204030204" pitchFamily="49" charset="0"/>
              </a:rPr>
              <a:t>  </a:t>
            </a:r>
            <a:r>
              <a:rPr lang="en-US" altLang="zh-TW" sz="1400" dirty="0">
                <a:solidFill>
                  <a:srgbClr val="FF00FF"/>
                </a:solidFill>
                <a:latin typeface="Consolas" panose="020B0609020204030204" pitchFamily="49" charset="0"/>
              </a:rPr>
              <a:t>SUM</a:t>
            </a:r>
            <a:r>
              <a:rPr lang="en-US" altLang="zh-TW" sz="1400" dirty="0">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query_stats</a:t>
            </a:r>
            <a:r>
              <a:rPr lang="en-US" altLang="zh-TW" sz="1400" dirty="0" err="1">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execution_count</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FF0000"/>
                </a:solidFill>
                <a:latin typeface="Consolas" panose="020B0609020204030204" pitchFamily="49" charset="0"/>
              </a:rPr>
              <a:t>'</a:t>
            </a:r>
            <a:r>
              <a:rPr lang="en-US" altLang="zh-TW" sz="1400" dirty="0" err="1">
                <a:solidFill>
                  <a:srgbClr val="FF0000"/>
                </a:solidFill>
                <a:latin typeface="Consolas" panose="020B0609020204030204" pitchFamily="49" charset="0"/>
              </a:rPr>
              <a:t>execution_count</a:t>
            </a:r>
            <a:r>
              <a:rPr lang="en-US" altLang="zh-TW" sz="1400" dirty="0">
                <a:solidFill>
                  <a:srgbClr val="FF0000"/>
                </a:solidFill>
                <a:latin typeface="Consolas" panose="020B0609020204030204" pitchFamily="49" charset="0"/>
              </a:rPr>
              <a:t>'</a:t>
            </a:r>
            <a:r>
              <a:rPr lang="en-US" altLang="zh-TW" sz="1400" dirty="0">
                <a:solidFill>
                  <a:srgbClr val="808080"/>
                </a:solidFill>
                <a:latin typeface="Consolas" panose="020B0609020204030204" pitchFamily="49" charset="0"/>
              </a:rPr>
              <a:t>,</a:t>
            </a:r>
            <a:endParaRPr lang="en-US" altLang="zh-TW" sz="1400" dirty="0">
              <a:solidFill>
                <a:srgbClr val="000000"/>
              </a:solidFill>
              <a:latin typeface="Consolas" panose="020B0609020204030204" pitchFamily="49" charset="0"/>
            </a:endParaRPr>
          </a:p>
          <a:p>
            <a:r>
              <a:rPr lang="en-US" altLang="zh-TW" sz="1400" dirty="0">
                <a:solidFill>
                  <a:srgbClr val="000000"/>
                </a:solidFill>
                <a:latin typeface="Consolas" panose="020B0609020204030204" pitchFamily="49" charset="0"/>
              </a:rPr>
              <a:t>  </a:t>
            </a:r>
            <a:r>
              <a:rPr lang="en-US" altLang="zh-TW" sz="1400" dirty="0">
                <a:solidFill>
                  <a:srgbClr val="FF00FF"/>
                </a:solidFill>
                <a:latin typeface="Consolas" panose="020B0609020204030204" pitchFamily="49" charset="0"/>
              </a:rPr>
              <a:t>SUM</a:t>
            </a:r>
            <a:r>
              <a:rPr lang="en-US" altLang="zh-TW" sz="1400" dirty="0">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total_logical_reads</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FF0000"/>
                </a:solidFill>
                <a:latin typeface="Consolas" panose="020B0609020204030204" pitchFamily="49" charset="0"/>
              </a:rPr>
              <a:t>'</a:t>
            </a:r>
            <a:r>
              <a:rPr lang="en-US" altLang="zh-TW" sz="1400" dirty="0" err="1">
                <a:solidFill>
                  <a:srgbClr val="FF0000"/>
                </a:solidFill>
                <a:latin typeface="Consolas" panose="020B0609020204030204" pitchFamily="49" charset="0"/>
              </a:rPr>
              <a:t>total_logical_reads</a:t>
            </a:r>
            <a:r>
              <a:rPr lang="en-US" altLang="zh-TW" sz="1400" dirty="0">
                <a:solidFill>
                  <a:srgbClr val="FF0000"/>
                </a:solidFill>
                <a:latin typeface="Consolas" panose="020B0609020204030204" pitchFamily="49" charset="0"/>
              </a:rPr>
              <a:t>'</a:t>
            </a:r>
            <a:r>
              <a:rPr lang="en-US" altLang="zh-TW" sz="1400" dirty="0">
                <a:solidFill>
                  <a:srgbClr val="808080"/>
                </a:solidFill>
                <a:latin typeface="Consolas" panose="020B0609020204030204" pitchFamily="49" charset="0"/>
              </a:rPr>
              <a:t>,</a:t>
            </a:r>
            <a:endParaRPr lang="en-US" altLang="zh-TW" sz="1400" dirty="0">
              <a:solidFill>
                <a:srgbClr val="000000"/>
              </a:solidFill>
              <a:latin typeface="Consolas" panose="020B0609020204030204" pitchFamily="49" charset="0"/>
            </a:endParaRPr>
          </a:p>
          <a:p>
            <a:r>
              <a:rPr lang="en-US" altLang="zh-TW" sz="1400" dirty="0">
                <a:solidFill>
                  <a:srgbClr val="000000"/>
                </a:solidFill>
                <a:latin typeface="Consolas" panose="020B0609020204030204" pitchFamily="49" charset="0"/>
              </a:rPr>
              <a:t>  </a:t>
            </a:r>
            <a:r>
              <a:rPr lang="en-US" altLang="zh-TW" sz="1400" dirty="0">
                <a:solidFill>
                  <a:srgbClr val="FF00FF"/>
                </a:solidFill>
                <a:latin typeface="Consolas" panose="020B0609020204030204" pitchFamily="49" charset="0"/>
              </a:rPr>
              <a:t>REPLACE</a:t>
            </a:r>
            <a:r>
              <a:rPr lang="en-US" altLang="zh-TW" sz="1400" dirty="0">
                <a:solidFill>
                  <a:srgbClr val="0000FF"/>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FF00FF"/>
                </a:solidFill>
                <a:latin typeface="Consolas" panose="020B0609020204030204" pitchFamily="49" charset="0"/>
              </a:rPr>
              <a:t>REPLACE</a:t>
            </a:r>
            <a:r>
              <a:rPr lang="en-US" altLang="zh-TW" sz="1400" dirty="0">
                <a:solidFill>
                  <a:srgbClr val="0000FF"/>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FF00FF"/>
                </a:solidFill>
                <a:latin typeface="Consolas" panose="020B0609020204030204" pitchFamily="49" charset="0"/>
              </a:rPr>
              <a:t>MIN</a:t>
            </a:r>
            <a:r>
              <a:rPr lang="en-US" altLang="zh-TW" sz="1400" dirty="0">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query_stats</a:t>
            </a:r>
            <a:r>
              <a:rPr lang="en-US" altLang="zh-TW" sz="1400" dirty="0" err="1">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statement_text</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CHAR</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10</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FF0000"/>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CHAR</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13</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FF0000"/>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AS</a:t>
            </a:r>
            <a:r>
              <a:rPr lang="en-US" altLang="zh-TW" sz="1400" dirty="0">
                <a:solidFill>
                  <a:srgbClr val="000000"/>
                </a:solidFill>
                <a:latin typeface="Consolas" panose="020B0609020204030204" pitchFamily="49" charset="0"/>
              </a:rPr>
              <a:t> "</a:t>
            </a:r>
            <a:r>
              <a:rPr lang="en-US" altLang="zh-TW" sz="1400" dirty="0" err="1">
                <a:solidFill>
                  <a:srgbClr val="000000"/>
                </a:solidFill>
                <a:latin typeface="Consolas" panose="020B0609020204030204" pitchFamily="49" charset="0"/>
              </a:rPr>
              <a:t>Statement_Text</a:t>
            </a:r>
            <a:r>
              <a:rPr lang="en-US" altLang="zh-TW" sz="1400" dirty="0">
                <a:solidFill>
                  <a:srgbClr val="000000"/>
                </a:solidFill>
                <a:latin typeface="Consolas" panose="020B0609020204030204" pitchFamily="49" charset="0"/>
              </a:rPr>
              <a:t>"  </a:t>
            </a:r>
          </a:p>
          <a:p>
            <a:r>
              <a:rPr lang="en-US" altLang="zh-TW" sz="1400" dirty="0">
                <a:solidFill>
                  <a:srgbClr val="0000FF"/>
                </a:solidFill>
                <a:latin typeface="Consolas" panose="020B0609020204030204" pitchFamily="49" charset="0"/>
              </a:rPr>
              <a:t>	FROM</a:t>
            </a:r>
            <a:r>
              <a:rPr lang="en-US" altLang="zh-TW" sz="1400" dirty="0">
                <a:solidFill>
                  <a:srgbClr val="000000"/>
                </a:solidFill>
                <a:latin typeface="Consolas" panose="020B0609020204030204" pitchFamily="49" charset="0"/>
              </a:rPr>
              <a:t>   </a:t>
            </a:r>
          </a:p>
          <a:p>
            <a:pPr lvl="1"/>
            <a:r>
              <a:rPr lang="en-US" altLang="zh-TW" sz="1400" dirty="0">
                <a:solidFill>
                  <a:srgbClr val="0000FF"/>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0000FF"/>
                </a:solidFill>
                <a:latin typeface="Consolas" panose="020B0609020204030204" pitchFamily="49" charset="0"/>
              </a:rPr>
              <a:t>SELECT</a:t>
            </a:r>
            <a:r>
              <a:rPr lang="en-US" altLang="zh-TW" sz="1400" dirty="0">
                <a:solidFill>
                  <a:srgbClr val="000000"/>
                </a:solidFill>
                <a:latin typeface="Consolas" panose="020B0609020204030204" pitchFamily="49" charset="0"/>
              </a:rPr>
              <a:t> QS</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p>
          <a:p>
            <a:pPr lvl="1"/>
            <a:r>
              <a:rPr lang="en-US" altLang="zh-TW" sz="1400" dirty="0">
                <a:solidFill>
                  <a:srgbClr val="000000"/>
                </a:solidFill>
                <a:latin typeface="Consolas" panose="020B0609020204030204" pitchFamily="49" charset="0"/>
              </a:rPr>
              <a:t>    </a:t>
            </a:r>
            <a:r>
              <a:rPr lang="en-US" altLang="zh-TW" sz="1400" dirty="0">
                <a:solidFill>
                  <a:srgbClr val="FF00FF"/>
                </a:solidFill>
                <a:latin typeface="Consolas" panose="020B0609020204030204" pitchFamily="49" charset="0"/>
              </a:rPr>
              <a:t>SUBSTRING</a:t>
            </a:r>
            <a:r>
              <a:rPr lang="en-US" altLang="zh-TW" sz="1400" dirty="0">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ST</a:t>
            </a:r>
            <a:r>
              <a:rPr lang="en-US" altLang="zh-TW" sz="1400" dirty="0" err="1">
                <a:solidFill>
                  <a:srgbClr val="808080"/>
                </a:solidFill>
                <a:latin typeface="Consolas" panose="020B0609020204030204" pitchFamily="49" charset="0"/>
              </a:rPr>
              <a:t>.</a:t>
            </a:r>
            <a:r>
              <a:rPr lang="en-US" altLang="zh-TW" sz="1400" dirty="0" err="1">
                <a:solidFill>
                  <a:srgbClr val="0000FF"/>
                </a:solidFill>
                <a:latin typeface="Consolas" panose="020B0609020204030204" pitchFamily="49" charset="0"/>
              </a:rPr>
              <a:t>text</a:t>
            </a:r>
            <a:r>
              <a:rPr lang="en-US" altLang="zh-TW" sz="1400" dirty="0">
                <a:solidFill>
                  <a:srgbClr val="808080"/>
                </a:solidFill>
                <a:latin typeface="Consolas" panose="020B0609020204030204" pitchFamily="49" charset="0"/>
              </a:rPr>
              <a:t>,</a:t>
            </a:r>
            <a:r>
              <a:rPr lang="en-US" altLang="zh-TW" sz="1400" dirty="0">
                <a:solidFill>
                  <a:srgbClr val="0000FF"/>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QS</a:t>
            </a:r>
            <a:r>
              <a:rPr lang="en-US" altLang="zh-TW" sz="1400" dirty="0" err="1">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statement_start_offset</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2</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1</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p>
          <a:p>
            <a:pPr lvl="1"/>
            <a:r>
              <a:rPr lang="en-US" altLang="zh-TW" sz="1400" dirty="0">
                <a:solidFill>
                  <a:srgbClr val="0000FF"/>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0000FF"/>
                </a:solidFill>
                <a:latin typeface="Consolas" panose="020B0609020204030204" pitchFamily="49" charset="0"/>
              </a:rPr>
              <a:t>CASE</a:t>
            </a:r>
            <a:r>
              <a:rPr lang="en-US" altLang="zh-TW" sz="1400" dirty="0">
                <a:solidFill>
                  <a:srgbClr val="000000"/>
                </a:solidFill>
                <a:latin typeface="Consolas" panose="020B0609020204030204" pitchFamily="49" charset="0"/>
              </a:rPr>
              <a:t> </a:t>
            </a:r>
            <a:r>
              <a:rPr lang="en-US" altLang="zh-TW" sz="1400" dirty="0" err="1">
                <a:solidFill>
                  <a:srgbClr val="000000"/>
                </a:solidFill>
                <a:latin typeface="Consolas" panose="020B0609020204030204" pitchFamily="49" charset="0"/>
              </a:rPr>
              <a:t>statement_end_offset</a:t>
            </a:r>
            <a:r>
              <a:rPr lang="en-US" altLang="zh-TW" sz="1400" dirty="0">
                <a:solidFill>
                  <a:srgbClr val="000000"/>
                </a:solidFill>
                <a:latin typeface="Consolas" panose="020B0609020204030204" pitchFamily="49" charset="0"/>
              </a:rPr>
              <a:t>   </a:t>
            </a:r>
          </a:p>
          <a:p>
            <a:pPr lvl="1"/>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WHEN</a:t>
            </a:r>
            <a:r>
              <a:rPr lang="en-US" altLang="zh-TW" sz="1400" dirty="0">
                <a:solidFill>
                  <a:srgbClr val="000000"/>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1 </a:t>
            </a:r>
            <a:r>
              <a:rPr lang="en-US" altLang="zh-TW" sz="1400" dirty="0">
                <a:solidFill>
                  <a:srgbClr val="0000FF"/>
                </a:solidFill>
                <a:latin typeface="Consolas" panose="020B0609020204030204" pitchFamily="49" charset="0"/>
              </a:rPr>
              <a:t>THEN</a:t>
            </a:r>
            <a:r>
              <a:rPr lang="en-US" altLang="zh-TW" sz="1400" dirty="0">
                <a:solidFill>
                  <a:srgbClr val="000000"/>
                </a:solidFill>
                <a:latin typeface="Consolas" panose="020B0609020204030204" pitchFamily="49" charset="0"/>
              </a:rPr>
              <a:t> </a:t>
            </a:r>
            <a:r>
              <a:rPr lang="en-US" altLang="zh-TW" sz="1400" dirty="0">
                <a:solidFill>
                  <a:srgbClr val="FF00FF"/>
                </a:solidFill>
                <a:latin typeface="Consolas" panose="020B0609020204030204" pitchFamily="49" charset="0"/>
              </a:rPr>
              <a:t>DATALENGTH</a:t>
            </a:r>
            <a:r>
              <a:rPr lang="en-US" altLang="zh-TW" sz="1400" dirty="0">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ST</a:t>
            </a:r>
            <a:r>
              <a:rPr lang="en-US" altLang="zh-TW" sz="1400" dirty="0" err="1">
                <a:solidFill>
                  <a:srgbClr val="808080"/>
                </a:solidFill>
                <a:latin typeface="Consolas" panose="020B0609020204030204" pitchFamily="49" charset="0"/>
              </a:rPr>
              <a:t>.</a:t>
            </a:r>
            <a:r>
              <a:rPr lang="en-US" altLang="zh-TW" sz="1400" dirty="0" err="1">
                <a:solidFill>
                  <a:srgbClr val="0000FF"/>
                </a:solidFill>
                <a:latin typeface="Consolas" panose="020B0609020204030204" pitchFamily="49" charset="0"/>
              </a:rPr>
              <a:t>text</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p>
          <a:p>
            <a:pPr lvl="1"/>
            <a:r>
              <a:rPr lang="da-DK" altLang="zh-TW" sz="1400" dirty="0">
                <a:solidFill>
                  <a:srgbClr val="000000"/>
                </a:solidFill>
                <a:latin typeface="Consolas" panose="020B0609020204030204" pitchFamily="49" charset="0"/>
              </a:rPr>
              <a:t>        </a:t>
            </a:r>
            <a:r>
              <a:rPr lang="da-DK" altLang="zh-TW" sz="1400" dirty="0">
                <a:solidFill>
                  <a:srgbClr val="0000FF"/>
                </a:solidFill>
                <a:latin typeface="Consolas" panose="020B0609020204030204" pitchFamily="49" charset="0"/>
              </a:rPr>
              <a:t>ELSE</a:t>
            </a:r>
            <a:r>
              <a:rPr lang="da-DK" altLang="zh-TW" sz="1400" dirty="0">
                <a:solidFill>
                  <a:srgbClr val="000000"/>
                </a:solidFill>
                <a:latin typeface="Consolas" panose="020B0609020204030204" pitchFamily="49" charset="0"/>
              </a:rPr>
              <a:t> QS</a:t>
            </a:r>
            <a:r>
              <a:rPr lang="da-DK" altLang="zh-TW" sz="1400" dirty="0">
                <a:solidFill>
                  <a:srgbClr val="808080"/>
                </a:solidFill>
                <a:latin typeface="Consolas" panose="020B0609020204030204" pitchFamily="49" charset="0"/>
              </a:rPr>
              <a:t>.</a:t>
            </a:r>
            <a:r>
              <a:rPr lang="da-DK" altLang="zh-TW" sz="1400" dirty="0">
                <a:solidFill>
                  <a:srgbClr val="000000"/>
                </a:solidFill>
                <a:latin typeface="Consolas" panose="020B0609020204030204" pitchFamily="49" charset="0"/>
              </a:rPr>
              <a:t>statement_end_offset </a:t>
            </a:r>
            <a:r>
              <a:rPr lang="da-DK" altLang="zh-TW" sz="1400" dirty="0">
                <a:solidFill>
                  <a:srgbClr val="0000FF"/>
                </a:solidFill>
                <a:latin typeface="Consolas" panose="020B0609020204030204" pitchFamily="49" charset="0"/>
              </a:rPr>
              <a:t>END</a:t>
            </a:r>
            <a:r>
              <a:rPr lang="da-DK" altLang="zh-TW" sz="1400" dirty="0">
                <a:solidFill>
                  <a:srgbClr val="000000"/>
                </a:solidFill>
                <a:latin typeface="Consolas" panose="020B0609020204030204" pitchFamily="49" charset="0"/>
              </a:rPr>
              <a:t>   </a:t>
            </a:r>
          </a:p>
          <a:p>
            <a:pPr lvl="1"/>
            <a:r>
              <a:rPr lang="en-US" altLang="zh-TW" sz="1400" dirty="0">
                <a:solidFill>
                  <a:srgbClr val="000000"/>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err="1">
                <a:solidFill>
                  <a:srgbClr val="000000"/>
                </a:solidFill>
                <a:latin typeface="Consolas" panose="020B0609020204030204" pitchFamily="49" charset="0"/>
              </a:rPr>
              <a:t>QS</a:t>
            </a:r>
            <a:r>
              <a:rPr lang="en-US" altLang="zh-TW" sz="1400" dirty="0" err="1">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statement_start_offset</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2</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1</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AS</a:t>
            </a:r>
            <a:r>
              <a:rPr lang="en-US" altLang="zh-TW" sz="1400" dirty="0">
                <a:solidFill>
                  <a:srgbClr val="000000"/>
                </a:solidFill>
                <a:latin typeface="Consolas" panose="020B0609020204030204" pitchFamily="49" charset="0"/>
              </a:rPr>
              <a:t> </a:t>
            </a:r>
            <a:r>
              <a:rPr lang="en-US" altLang="zh-TW" sz="1400" dirty="0" err="1">
                <a:solidFill>
                  <a:srgbClr val="000000"/>
                </a:solidFill>
                <a:latin typeface="Consolas" panose="020B0609020204030204" pitchFamily="49" charset="0"/>
              </a:rPr>
              <a:t>statement_text</a:t>
            </a:r>
            <a:r>
              <a:rPr lang="en-US" altLang="zh-TW" sz="1400" dirty="0">
                <a:solidFill>
                  <a:srgbClr val="000000"/>
                </a:solidFill>
                <a:latin typeface="Consolas" panose="020B0609020204030204" pitchFamily="49" charset="0"/>
              </a:rPr>
              <a:t>  </a:t>
            </a:r>
          </a:p>
          <a:p>
            <a:pPr lvl="1"/>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FROM</a:t>
            </a:r>
            <a:r>
              <a:rPr lang="en-US" altLang="zh-TW" sz="1400" dirty="0">
                <a:solidFill>
                  <a:srgbClr val="000000"/>
                </a:solidFill>
                <a:latin typeface="Consolas" panose="020B0609020204030204" pitchFamily="49" charset="0"/>
              </a:rPr>
              <a:t> </a:t>
            </a:r>
            <a:r>
              <a:rPr lang="en-US" altLang="zh-TW" sz="1400" dirty="0" err="1">
                <a:solidFill>
                  <a:srgbClr val="00FF00"/>
                </a:solidFill>
                <a:latin typeface="Consolas" panose="020B0609020204030204" pitchFamily="49" charset="0"/>
              </a:rPr>
              <a:t>sys</a:t>
            </a:r>
            <a:r>
              <a:rPr lang="en-US" altLang="zh-TW" sz="1400" dirty="0" err="1">
                <a:solidFill>
                  <a:srgbClr val="808080"/>
                </a:solidFill>
                <a:latin typeface="Consolas" panose="020B0609020204030204" pitchFamily="49" charset="0"/>
              </a:rPr>
              <a:t>.</a:t>
            </a:r>
            <a:r>
              <a:rPr lang="en-US" altLang="zh-TW" sz="1400" dirty="0" err="1">
                <a:solidFill>
                  <a:srgbClr val="00FF00"/>
                </a:solidFill>
                <a:latin typeface="Consolas" panose="020B0609020204030204" pitchFamily="49" charset="0"/>
              </a:rPr>
              <a:t>dm_exec_query_stats</a:t>
            </a:r>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AS</a:t>
            </a:r>
            <a:r>
              <a:rPr lang="en-US" altLang="zh-TW" sz="1400" dirty="0">
                <a:solidFill>
                  <a:srgbClr val="000000"/>
                </a:solidFill>
                <a:latin typeface="Consolas" panose="020B0609020204030204" pitchFamily="49" charset="0"/>
              </a:rPr>
              <a:t> QS  </a:t>
            </a:r>
          </a:p>
          <a:p>
            <a:pPr lvl="1"/>
            <a:r>
              <a:rPr lang="en-US" altLang="zh-TW" sz="1400" dirty="0">
                <a:solidFill>
                  <a:srgbClr val="000000"/>
                </a:solidFill>
                <a:latin typeface="Consolas" panose="020B0609020204030204" pitchFamily="49" charset="0"/>
              </a:rPr>
              <a:t>     </a:t>
            </a:r>
            <a:r>
              <a:rPr lang="en-US" altLang="zh-TW" sz="1400" dirty="0">
                <a:solidFill>
                  <a:srgbClr val="808080"/>
                </a:solidFill>
                <a:latin typeface="Consolas" panose="020B0609020204030204" pitchFamily="49" charset="0"/>
              </a:rPr>
              <a:t>CROSS</a:t>
            </a:r>
            <a:r>
              <a:rPr lang="en-US" altLang="zh-TW" sz="1400" dirty="0">
                <a:solidFill>
                  <a:srgbClr val="000000"/>
                </a:solidFill>
                <a:latin typeface="Consolas" panose="020B0609020204030204" pitchFamily="49" charset="0"/>
              </a:rPr>
              <a:t> </a:t>
            </a:r>
            <a:r>
              <a:rPr lang="en-US" altLang="zh-TW" sz="1400" dirty="0">
                <a:solidFill>
                  <a:srgbClr val="808080"/>
                </a:solidFill>
                <a:latin typeface="Consolas" panose="020B0609020204030204" pitchFamily="49" charset="0"/>
              </a:rPr>
              <a:t>APPLY</a:t>
            </a:r>
            <a:r>
              <a:rPr lang="en-US" altLang="zh-TW" sz="1400" dirty="0">
                <a:solidFill>
                  <a:srgbClr val="000000"/>
                </a:solidFill>
                <a:latin typeface="Consolas" panose="020B0609020204030204" pitchFamily="49" charset="0"/>
              </a:rPr>
              <a:t> </a:t>
            </a:r>
            <a:r>
              <a:rPr lang="en-US" altLang="zh-TW" sz="1400" dirty="0" err="1">
                <a:solidFill>
                  <a:srgbClr val="00FF00"/>
                </a:solidFill>
                <a:latin typeface="Consolas" panose="020B0609020204030204" pitchFamily="49" charset="0"/>
              </a:rPr>
              <a:t>sys</a:t>
            </a:r>
            <a:r>
              <a:rPr lang="en-US" altLang="zh-TW" sz="1400" dirty="0" err="1">
                <a:solidFill>
                  <a:srgbClr val="808080"/>
                </a:solidFill>
                <a:latin typeface="Consolas" panose="020B0609020204030204" pitchFamily="49" charset="0"/>
              </a:rPr>
              <a:t>.</a:t>
            </a:r>
            <a:r>
              <a:rPr lang="en-US" altLang="zh-TW" sz="1400" dirty="0" err="1">
                <a:solidFill>
                  <a:srgbClr val="00FF00"/>
                </a:solidFill>
                <a:latin typeface="Consolas" panose="020B0609020204030204" pitchFamily="49" charset="0"/>
              </a:rPr>
              <a:t>dm_exec_sql_text</a:t>
            </a:r>
            <a:r>
              <a:rPr lang="en-US" altLang="zh-TW" sz="1400" dirty="0">
                <a:solidFill>
                  <a:srgbClr val="808080"/>
                </a:solidFill>
                <a:latin typeface="Consolas" panose="020B0609020204030204" pitchFamily="49" charset="0"/>
              </a:rPr>
              <a:t>(</a:t>
            </a:r>
            <a:r>
              <a:rPr lang="en-US" altLang="zh-TW" sz="1400" dirty="0" err="1">
                <a:solidFill>
                  <a:srgbClr val="000000"/>
                </a:solidFill>
                <a:latin typeface="Consolas" panose="020B0609020204030204" pitchFamily="49" charset="0"/>
              </a:rPr>
              <a:t>QS</a:t>
            </a:r>
            <a:r>
              <a:rPr lang="en-US" altLang="zh-TW" sz="1400" dirty="0" err="1">
                <a:solidFill>
                  <a:srgbClr val="808080"/>
                </a:solidFill>
                <a:latin typeface="Consolas" panose="020B0609020204030204" pitchFamily="49" charset="0"/>
              </a:rPr>
              <a:t>.</a:t>
            </a:r>
            <a:r>
              <a:rPr lang="en-US" altLang="zh-TW" sz="1400" dirty="0" err="1">
                <a:solidFill>
                  <a:srgbClr val="0000FF"/>
                </a:solidFill>
                <a:latin typeface="Consolas" panose="020B0609020204030204" pitchFamily="49" charset="0"/>
              </a:rPr>
              <a:t>sql_handle</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as</a:t>
            </a:r>
            <a:r>
              <a:rPr lang="en-US" altLang="zh-TW" sz="1400" dirty="0">
                <a:solidFill>
                  <a:srgbClr val="000000"/>
                </a:solidFill>
                <a:latin typeface="Consolas" panose="020B0609020204030204" pitchFamily="49" charset="0"/>
              </a:rPr>
              <a:t> ST</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as</a:t>
            </a:r>
            <a:r>
              <a:rPr lang="en-US" altLang="zh-TW" sz="1400" dirty="0">
                <a:solidFill>
                  <a:srgbClr val="000000"/>
                </a:solidFill>
                <a:latin typeface="Consolas" panose="020B0609020204030204" pitchFamily="49" charset="0"/>
              </a:rPr>
              <a:t> </a:t>
            </a:r>
            <a:r>
              <a:rPr lang="en-US" altLang="zh-TW" sz="1400" dirty="0" err="1">
                <a:solidFill>
                  <a:srgbClr val="000000"/>
                </a:solidFill>
                <a:latin typeface="Consolas" panose="020B0609020204030204" pitchFamily="49" charset="0"/>
              </a:rPr>
              <a:t>query_stats</a:t>
            </a:r>
            <a:r>
              <a:rPr lang="en-US" altLang="zh-TW" sz="1400" dirty="0">
                <a:solidFill>
                  <a:srgbClr val="000000"/>
                </a:solidFill>
                <a:latin typeface="Consolas" panose="020B0609020204030204" pitchFamily="49" charset="0"/>
              </a:rPr>
              <a:t>  </a:t>
            </a:r>
          </a:p>
          <a:p>
            <a:pPr lvl="1"/>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group</a:t>
            </a:r>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by</a:t>
            </a:r>
            <a:r>
              <a:rPr lang="en-US" altLang="zh-TW" sz="1400" dirty="0">
                <a:solidFill>
                  <a:srgbClr val="000000"/>
                </a:solidFill>
                <a:latin typeface="Consolas" panose="020B0609020204030204" pitchFamily="49" charset="0"/>
              </a:rPr>
              <a:t> </a:t>
            </a:r>
            <a:r>
              <a:rPr lang="en-US" altLang="zh-TW" sz="1400" dirty="0" err="1">
                <a:solidFill>
                  <a:srgbClr val="000000"/>
                </a:solidFill>
                <a:latin typeface="Consolas" panose="020B0609020204030204" pitchFamily="49" charset="0"/>
              </a:rPr>
              <a:t>query_hash</a:t>
            </a:r>
            <a:r>
              <a:rPr lang="en-US" altLang="zh-TW" sz="1400" dirty="0">
                <a:solidFill>
                  <a:srgbClr val="808080"/>
                </a:solidFill>
                <a:latin typeface="Consolas" panose="020B0609020204030204" pitchFamily="49" charset="0"/>
              </a:rPr>
              <a:t>)</a:t>
            </a:r>
            <a:r>
              <a:rPr lang="en-US" altLang="zh-TW" sz="1400" dirty="0">
                <a:solidFill>
                  <a:srgbClr val="000000"/>
                </a:solidFill>
                <a:latin typeface="Consolas" panose="020B0609020204030204" pitchFamily="49" charset="0"/>
              </a:rPr>
              <a:t> t</a:t>
            </a:r>
          </a:p>
          <a:p>
            <a:pPr lvl="1"/>
            <a:r>
              <a:rPr lang="en-US" altLang="zh-TW" sz="1400" dirty="0">
                <a:solidFill>
                  <a:srgbClr val="000000"/>
                </a:solidFill>
                <a:latin typeface="Consolas" panose="020B0609020204030204" pitchFamily="49" charset="0"/>
              </a:rPr>
              <a:t>                 </a:t>
            </a:r>
            <a:r>
              <a:rPr lang="en-US" altLang="zh-TW" sz="1400" dirty="0">
                <a:solidFill>
                  <a:srgbClr val="0000FF"/>
                </a:solidFill>
                <a:latin typeface="Consolas" panose="020B0609020204030204" pitchFamily="49" charset="0"/>
              </a:rPr>
              <a:t>where</a:t>
            </a:r>
            <a:r>
              <a:rPr lang="en-US" altLang="zh-TW" sz="1400" dirty="0">
                <a:solidFill>
                  <a:srgbClr val="000000"/>
                </a:solidFill>
                <a:latin typeface="Consolas" panose="020B0609020204030204" pitchFamily="49" charset="0"/>
              </a:rPr>
              <a:t> </a:t>
            </a:r>
            <a:r>
              <a:rPr lang="en-US" altLang="zh-TW" sz="1400" dirty="0" err="1">
                <a:solidFill>
                  <a:srgbClr val="000000"/>
                </a:solidFill>
                <a:highlight>
                  <a:srgbClr val="FFFF00"/>
                </a:highlight>
                <a:latin typeface="Consolas" panose="020B0609020204030204" pitchFamily="49" charset="0"/>
              </a:rPr>
              <a:t>query_hash</a:t>
            </a:r>
            <a:r>
              <a:rPr lang="en-US" altLang="zh-TW" sz="1400" dirty="0">
                <a:solidFill>
                  <a:srgbClr val="808080"/>
                </a:solidFill>
                <a:highlight>
                  <a:srgbClr val="FFFF00"/>
                </a:highlight>
                <a:latin typeface="Consolas" panose="020B0609020204030204" pitchFamily="49" charset="0"/>
              </a:rPr>
              <a:t>=&lt;</a:t>
            </a:r>
            <a:r>
              <a:rPr lang="en-US" altLang="zh-TW" sz="1400" dirty="0" err="1">
                <a:solidFill>
                  <a:srgbClr val="000000"/>
                </a:solidFill>
                <a:highlight>
                  <a:srgbClr val="FFFF00"/>
                </a:highlight>
                <a:latin typeface="Consolas" panose="020B0609020204030204" pitchFamily="49" charset="0"/>
              </a:rPr>
              <a:t>query_hash</a:t>
            </a:r>
            <a:r>
              <a:rPr lang="en-US" altLang="zh-TW" sz="1400" dirty="0">
                <a:solidFill>
                  <a:srgbClr val="808080"/>
                </a:solidFill>
                <a:highlight>
                  <a:srgbClr val="FFFF00"/>
                </a:highlight>
                <a:latin typeface="Consolas" panose="020B0609020204030204" pitchFamily="49" charset="0"/>
              </a:rPr>
              <a:t>&gt;)</a:t>
            </a:r>
            <a:r>
              <a:rPr lang="en-US" altLang="zh-TW" sz="1400" dirty="0">
                <a:solidFill>
                  <a:srgbClr val="000000"/>
                </a:solidFill>
                <a:highlight>
                  <a:srgbClr val="FFFF00"/>
                </a:highlight>
                <a:latin typeface="Consolas" panose="020B0609020204030204" pitchFamily="49"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8513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 descr="image001">
            <a:extLst>
              <a:ext uri="{FF2B5EF4-FFF2-40B4-BE49-F238E27FC236}">
                <a16:creationId xmlns:a16="http://schemas.microsoft.com/office/drawing/2014/main" id="{E40ED01B-61C8-41F9-BC21-79B3EEE22A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91" r="8703" b="2"/>
          <a:stretch/>
        </p:blipFill>
        <p:spPr bwMode="auto">
          <a:xfrm>
            <a:off x="6502924" y="1772984"/>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image009">
            <a:extLst>
              <a:ext uri="{FF2B5EF4-FFF2-40B4-BE49-F238E27FC236}">
                <a16:creationId xmlns:a16="http://schemas.microsoft.com/office/drawing/2014/main" id="{ED64B244-96C6-47A4-9965-72B8500C20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612"/>
          <a:stretch/>
        </p:blipFill>
        <p:spPr bwMode="auto">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91141" y="365125"/>
            <a:ext cx="10515600" cy="1325563"/>
          </a:xfrm>
        </p:spPr>
        <p:txBody>
          <a:bodyPr vert="horz" lIns="91440" tIns="45720" rIns="91440" bIns="45720" rtlCol="0" anchor="ctr">
            <a:normAutofit/>
          </a:bodyPr>
          <a:lstStyle/>
          <a:p>
            <a:r>
              <a:rPr lang="en-US" altLang="zh-TW" dirty="0">
                <a:solidFill>
                  <a:srgbClr val="000000"/>
                </a:solidFill>
              </a:rPr>
              <a:t>D</a:t>
            </a:r>
            <a:r>
              <a:rPr lang="en-US" altLang="zh-TW" cap="none" dirty="0">
                <a:solidFill>
                  <a:srgbClr val="000000"/>
                </a:solidFill>
              </a:rPr>
              <a:t>ata</a:t>
            </a:r>
            <a:r>
              <a:rPr lang="en-US" altLang="zh-TW" dirty="0">
                <a:solidFill>
                  <a:srgbClr val="000000"/>
                </a:solidFill>
              </a:rPr>
              <a:t> L</a:t>
            </a:r>
            <a:r>
              <a:rPr lang="en-US" altLang="zh-TW" cap="none" dirty="0">
                <a:solidFill>
                  <a:srgbClr val="000000"/>
                </a:solidFill>
              </a:rPr>
              <a:t>ag</a:t>
            </a:r>
            <a:r>
              <a:rPr lang="en-US" altLang="zh-TW" dirty="0">
                <a:solidFill>
                  <a:srgbClr val="000000"/>
                </a:solidFill>
              </a:rPr>
              <a:t> </a:t>
            </a:r>
            <a:r>
              <a:rPr lang="en-US" altLang="zh-TW" cap="none" dirty="0">
                <a:solidFill>
                  <a:srgbClr val="000000"/>
                </a:solidFill>
              </a:rPr>
              <a:t>on</a:t>
            </a:r>
            <a:r>
              <a:rPr lang="en-US" altLang="zh-TW" dirty="0">
                <a:solidFill>
                  <a:srgbClr val="000000"/>
                </a:solidFill>
              </a:rPr>
              <a:t> r</a:t>
            </a:r>
            <a:r>
              <a:rPr lang="en-US" altLang="zh-TW" cap="none" dirty="0">
                <a:solidFill>
                  <a:srgbClr val="000000"/>
                </a:solidFill>
              </a:rPr>
              <a:t>eadable</a:t>
            </a:r>
            <a:r>
              <a:rPr lang="en-US" altLang="zh-TW" dirty="0">
                <a:solidFill>
                  <a:srgbClr val="000000"/>
                </a:solidFill>
              </a:rPr>
              <a:t> s</a:t>
            </a:r>
            <a:r>
              <a:rPr lang="en-US" altLang="zh-TW" cap="none" dirty="0">
                <a:solidFill>
                  <a:srgbClr val="000000"/>
                </a:solidFill>
              </a:rPr>
              <a:t>econdary</a:t>
            </a:r>
            <a:endParaRPr lang="en-US" altLang="zh-TW" dirty="0">
              <a:solidFill>
                <a:srgbClr val="000000"/>
              </a:solidFill>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294340" y="1942262"/>
            <a:ext cx="6124177" cy="4739435"/>
          </a:xfrm>
          <a:prstGeom prst="rect">
            <a:avLst/>
          </a:prstGeom>
        </p:spPr>
        <p:txBody>
          <a:bodyPr vert="horz" lIns="91440" tIns="45720" rIns="91440" bIns="45720" rtlCol="0" anchor="t">
            <a:normAutofit/>
          </a:bodyPr>
          <a:lstStyle/>
          <a:p>
            <a:pPr marL="57150">
              <a:lnSpc>
                <a:spcPct val="90000"/>
              </a:lnSpc>
              <a:spcAft>
                <a:spcPts val="600"/>
              </a:spcAft>
            </a:pPr>
            <a:r>
              <a:rPr lang="en-US" altLang="zh-TW" dirty="0"/>
              <a:t>Issue</a:t>
            </a:r>
          </a:p>
          <a:p>
            <a:pPr marL="57150">
              <a:lnSpc>
                <a:spcPct val="90000"/>
              </a:lnSpc>
              <a:spcAft>
                <a:spcPts val="600"/>
              </a:spcAft>
            </a:pPr>
            <a:r>
              <a:rPr lang="en-US" altLang="zh-TW" dirty="0"/>
              <a:t>====</a:t>
            </a:r>
          </a:p>
          <a:p>
            <a:pPr marL="57150">
              <a:lnSpc>
                <a:spcPct val="90000"/>
              </a:lnSpc>
              <a:spcAft>
                <a:spcPts val="600"/>
              </a:spcAft>
            </a:pPr>
            <a:r>
              <a:rPr lang="en-US" altLang="zh-TW" dirty="0"/>
              <a:t>Data lag between primary and secondary.</a:t>
            </a:r>
          </a:p>
          <a:p>
            <a:pPr marL="57150">
              <a:lnSpc>
                <a:spcPct val="90000"/>
              </a:lnSpc>
              <a:spcAft>
                <a:spcPts val="600"/>
              </a:spcAft>
            </a:pPr>
            <a:endParaRPr lang="en-US" altLang="zh-TW" dirty="0"/>
          </a:p>
          <a:p>
            <a:pPr marL="57150">
              <a:lnSpc>
                <a:spcPct val="90000"/>
              </a:lnSpc>
              <a:spcAft>
                <a:spcPts val="600"/>
              </a:spcAft>
            </a:pPr>
            <a:r>
              <a:rPr lang="en-US" altLang="zh-TW" dirty="0"/>
              <a:t>Log Analysis</a:t>
            </a:r>
          </a:p>
          <a:p>
            <a:pPr marL="57150">
              <a:lnSpc>
                <a:spcPct val="90000"/>
              </a:lnSpc>
              <a:spcAft>
                <a:spcPts val="600"/>
              </a:spcAft>
            </a:pPr>
            <a:r>
              <a:rPr lang="en-US" altLang="zh-TW" dirty="0"/>
              <a:t>===========</a:t>
            </a:r>
          </a:p>
          <a:p>
            <a:pPr marL="285750" indent="-228600">
              <a:lnSpc>
                <a:spcPct val="90000"/>
              </a:lnSpc>
              <a:spcAft>
                <a:spcPts val="600"/>
              </a:spcAft>
              <a:buFont typeface="Arial" panose="020B0604020202020204" pitchFamily="34" charset="0"/>
              <a:buChar char="•"/>
            </a:pPr>
            <a:r>
              <a:rPr lang="en-US" altLang="zh-TW" b="1" dirty="0"/>
              <a:t>Log generation rate </a:t>
            </a:r>
            <a:r>
              <a:rPr lang="en-US" altLang="zh-TW" dirty="0"/>
              <a:t>grows rapidly on Primary.</a:t>
            </a:r>
          </a:p>
          <a:p>
            <a:pPr marL="285750" indent="-228600">
              <a:lnSpc>
                <a:spcPct val="90000"/>
              </a:lnSpc>
              <a:spcAft>
                <a:spcPts val="600"/>
              </a:spcAft>
              <a:buFont typeface="Arial" panose="020B0604020202020204" pitchFamily="34" charset="0"/>
              <a:buChar char="•"/>
            </a:pPr>
            <a:r>
              <a:rPr lang="en-US" altLang="zh-TW" dirty="0"/>
              <a:t>The </a:t>
            </a:r>
            <a:r>
              <a:rPr lang="en-US" altLang="zh-TW" b="1" dirty="0"/>
              <a:t>redo queue size </a:t>
            </a:r>
            <a:r>
              <a:rPr lang="en-US" altLang="zh-TW" dirty="0"/>
              <a:t>accumulate gradually on Secondary.</a:t>
            </a:r>
          </a:p>
          <a:p>
            <a:pPr marL="285750" indent="-228600">
              <a:lnSpc>
                <a:spcPct val="90000"/>
              </a:lnSpc>
              <a:spcAft>
                <a:spcPts val="600"/>
              </a:spcAft>
              <a:buFont typeface="Arial" panose="020B0604020202020204" pitchFamily="34" charset="0"/>
              <a:buChar char="•"/>
            </a:pPr>
            <a:endParaRPr lang="en-US" altLang="zh-TW" sz="2000" dirty="0"/>
          </a:p>
          <a:p>
            <a:pPr marL="57150">
              <a:lnSpc>
                <a:spcPct val="90000"/>
              </a:lnSpc>
              <a:spcAft>
                <a:spcPts val="600"/>
              </a:spcAft>
            </a:pPr>
            <a:r>
              <a:rPr lang="en-US" altLang="zh-TW" dirty="0"/>
              <a:t>Workaround</a:t>
            </a:r>
          </a:p>
          <a:p>
            <a:pPr marL="57150">
              <a:lnSpc>
                <a:spcPct val="90000"/>
              </a:lnSpc>
              <a:spcAft>
                <a:spcPts val="600"/>
              </a:spcAft>
            </a:pPr>
            <a:r>
              <a:rPr lang="en-US" altLang="zh-TW" dirty="0"/>
              <a:t>===========</a:t>
            </a:r>
          </a:p>
          <a:p>
            <a:pPr marL="342900" indent="-285750">
              <a:lnSpc>
                <a:spcPct val="90000"/>
              </a:lnSpc>
              <a:spcAft>
                <a:spcPts val="600"/>
              </a:spcAft>
              <a:buFont typeface="Arial" panose="020B0604020202020204" pitchFamily="34" charset="0"/>
              <a:buChar char="•"/>
            </a:pPr>
            <a:r>
              <a:rPr lang="en-US" altLang="zh-TW" dirty="0"/>
              <a:t>Optimize DELETE TOP query</a:t>
            </a:r>
          </a:p>
          <a:p>
            <a:pPr marL="342900" indent="-285750">
              <a:lnSpc>
                <a:spcPct val="90000"/>
              </a:lnSpc>
              <a:spcAft>
                <a:spcPts val="600"/>
              </a:spcAft>
              <a:buFont typeface="Arial" panose="020B0604020202020204" pitchFamily="34" charset="0"/>
              <a:buChar char="•"/>
            </a:pPr>
            <a:r>
              <a:rPr lang="en-US" altLang="zh-TW" dirty="0"/>
              <a:t>Extend Primary DBs to reduce loading</a:t>
            </a:r>
          </a:p>
          <a:p>
            <a:pPr marL="342900" indent="-285750">
              <a:lnSpc>
                <a:spcPct val="90000"/>
              </a:lnSpc>
              <a:spcAft>
                <a:spcPts val="600"/>
              </a:spcAft>
              <a:buFont typeface="Arial" panose="020B0604020202020204" pitchFamily="34" charset="0"/>
              <a:buChar char="•"/>
            </a:pPr>
            <a:r>
              <a:rPr lang="en-US" altLang="zh-TW" dirty="0" err="1"/>
              <a:t>sys.geo_replication_links</a:t>
            </a:r>
            <a:endParaRPr lang="en-US" altLang="zh-TW"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a:xfrm>
            <a:off x="10496550" y="6356350"/>
            <a:ext cx="857249" cy="365125"/>
          </a:xfrm>
        </p:spPr>
        <p:txBody>
          <a:bodyPr vert="horz" lIns="91440" tIns="45720" rIns="91440" bIns="45720" rtlCol="0" anchor="ctr">
            <a:normAutofit/>
          </a:bodyPr>
          <a:lstStyle/>
          <a:p>
            <a:pPr>
              <a:spcAft>
                <a:spcPts val="600"/>
              </a:spcAft>
            </a:pPr>
            <a:fld id="{48BB047D-A6CD-43AB-96F0-683C726B586B}" type="slidenum">
              <a:rPr lang="en-US" sz="1200">
                <a:solidFill>
                  <a:srgbClr val="FFFFFF"/>
                </a:solidFill>
              </a:rPr>
              <a:pPr>
                <a:spcAft>
                  <a:spcPts val="600"/>
                </a:spcAft>
              </a:pPr>
              <a:t>88</a:t>
            </a:fld>
            <a:endParaRPr lang="en-US" sz="1200">
              <a:solidFill>
                <a:srgbClr val="FFFFFF"/>
              </a:solidFill>
            </a:endParaRPr>
          </a:p>
        </p:txBody>
      </p:sp>
    </p:spTree>
    <p:extLst>
      <p:ext uri="{BB962C8B-B14F-4D97-AF65-F5344CB8AC3E}">
        <p14:creationId xmlns:p14="http://schemas.microsoft.com/office/powerpoint/2010/main" val="449993861"/>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r>
              <a:rPr lang="en-US" altLang="zh-TW" dirty="0">
                <a:solidFill>
                  <a:srgbClr val="000000"/>
                </a:solidFill>
              </a:rPr>
              <a:t>W</a:t>
            </a:r>
            <a:r>
              <a:rPr lang="en-US" altLang="zh-TW" cap="none" dirty="0">
                <a:solidFill>
                  <a:srgbClr val="000000"/>
                </a:solidFill>
              </a:rPr>
              <a:t>hy</a:t>
            </a:r>
            <a:r>
              <a:rPr lang="en-US" altLang="zh-TW" dirty="0">
                <a:solidFill>
                  <a:srgbClr val="000000"/>
                </a:solidFill>
              </a:rPr>
              <a:t> A</a:t>
            </a:r>
            <a:r>
              <a:rPr lang="en-US" altLang="zh-TW" cap="none" dirty="0">
                <a:solidFill>
                  <a:srgbClr val="000000"/>
                </a:solidFill>
              </a:rPr>
              <a:t>zure</a:t>
            </a:r>
            <a:r>
              <a:rPr lang="en-US" altLang="zh-TW" dirty="0">
                <a:solidFill>
                  <a:srgbClr val="000000"/>
                </a:solidFill>
              </a:rPr>
              <a:t> </a:t>
            </a:r>
            <a:r>
              <a:rPr lang="en-US" altLang="zh-TW" dirty="0" err="1">
                <a:solidFill>
                  <a:srgbClr val="000000"/>
                </a:solidFill>
              </a:rPr>
              <a:t>vm</a:t>
            </a:r>
            <a:r>
              <a:rPr lang="en-US" altLang="zh-TW" dirty="0">
                <a:solidFill>
                  <a:srgbClr val="000000"/>
                </a:solidFill>
              </a:rPr>
              <a:t> c</a:t>
            </a:r>
            <a:r>
              <a:rPr lang="en-US" altLang="zh-TW" cap="none" dirty="0">
                <a:solidFill>
                  <a:srgbClr val="000000"/>
                </a:solidFill>
              </a:rPr>
              <a:t>annot</a:t>
            </a:r>
            <a:r>
              <a:rPr lang="en-US" altLang="zh-TW" dirty="0">
                <a:solidFill>
                  <a:srgbClr val="000000"/>
                </a:solidFill>
              </a:rPr>
              <a:t> c</a:t>
            </a:r>
            <a:r>
              <a:rPr lang="en-US" altLang="zh-TW" cap="none" dirty="0">
                <a:solidFill>
                  <a:srgbClr val="000000"/>
                </a:solidFill>
              </a:rPr>
              <a:t>onnect</a:t>
            </a:r>
            <a:r>
              <a:rPr lang="en-US" altLang="zh-TW" dirty="0">
                <a:solidFill>
                  <a:srgbClr val="000000"/>
                </a:solidFill>
              </a:rPr>
              <a:t> </a:t>
            </a:r>
            <a:r>
              <a:rPr lang="en-US" altLang="zh-TW" dirty="0" err="1">
                <a:solidFill>
                  <a:srgbClr val="000000"/>
                </a:solidFill>
              </a:rPr>
              <a:t>sql</a:t>
            </a:r>
            <a:r>
              <a:rPr lang="en-US" altLang="zh-TW" dirty="0">
                <a:solidFill>
                  <a:srgbClr val="000000"/>
                </a:solidFill>
              </a:rPr>
              <a:t> d</a:t>
            </a:r>
            <a:r>
              <a:rPr lang="en-US" altLang="zh-TW" cap="none" dirty="0">
                <a:solidFill>
                  <a:srgbClr val="000000"/>
                </a:solidFill>
              </a:rPr>
              <a:t>atabase?</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3785652"/>
          </a:xfrm>
          <a:prstGeom prst="rect">
            <a:avLst/>
          </a:prstGeom>
          <a:noFill/>
        </p:spPr>
        <p:txBody>
          <a:bodyPr wrap="square" rtlCol="0">
            <a:spAutoFit/>
          </a:bodyPr>
          <a:lstStyle/>
          <a:p>
            <a:pPr marL="342900" indent="-342900" fontAlgn="ctr">
              <a:buFont typeface="Arial" panose="020B0604020202020204" pitchFamily="34" charset="0"/>
              <a:buChar char="•"/>
            </a:pPr>
            <a:r>
              <a:rPr lang="en-US" altLang="zh-TW" sz="2000" dirty="0"/>
              <a:t>If client is connecting </a:t>
            </a:r>
            <a:r>
              <a:rPr lang="en-US" altLang="zh-TW" sz="2000" b="1" dirty="0"/>
              <a:t>outside</a:t>
            </a:r>
            <a:r>
              <a:rPr lang="en-US" altLang="zh-TW" sz="2000" dirty="0"/>
              <a:t> Azure: </a:t>
            </a:r>
            <a:br>
              <a:rPr lang="en-US" altLang="zh-TW" sz="2000" dirty="0"/>
            </a:br>
            <a:endParaRPr lang="en-US" altLang="zh-TW" sz="2000" dirty="0"/>
          </a:p>
          <a:p>
            <a:pPr marL="800100" lvl="1" indent="-342900" fontAlgn="ctr">
              <a:buFont typeface="Wingdings" panose="05000000000000000000" pitchFamily="2" charset="2"/>
              <a:buChar char="ü"/>
            </a:pPr>
            <a:r>
              <a:rPr lang="en-US" altLang="zh-TW" sz="2000" dirty="0"/>
              <a:t>TCP outbound port, 1433, needs to be open on the network, and on the specific device</a:t>
            </a:r>
          </a:p>
          <a:p>
            <a:pPr marL="800100" lvl="1" indent="-342900" fontAlgn="ctr">
              <a:buFont typeface="Wingdings" panose="05000000000000000000" pitchFamily="2" charset="2"/>
              <a:buChar char="ü"/>
            </a:pPr>
            <a:r>
              <a:rPr lang="en-US" altLang="zh-TW" sz="2000" dirty="0"/>
              <a:t>Control Ring IP address for the SQL logical server is whitelisted on the network, as their firewall settings may block connection attempts to SQL Database</a:t>
            </a:r>
          </a:p>
          <a:p>
            <a:r>
              <a:rPr lang="en-US" altLang="zh-TW" sz="2000" dirty="0"/>
              <a:t> </a:t>
            </a:r>
          </a:p>
          <a:p>
            <a:pPr marL="342900" indent="-342900" fontAlgn="ctr">
              <a:buFont typeface="Arial" panose="020B0604020202020204" pitchFamily="34" charset="0"/>
              <a:buChar char="•"/>
            </a:pPr>
            <a:r>
              <a:rPr lang="en-US" altLang="zh-TW" sz="2000" dirty="0"/>
              <a:t>If client is connecting </a:t>
            </a:r>
            <a:r>
              <a:rPr lang="en-US" altLang="zh-TW" sz="2000" b="1" dirty="0"/>
              <a:t>inside</a:t>
            </a:r>
            <a:r>
              <a:rPr lang="en-US" altLang="zh-TW" sz="2000" dirty="0"/>
              <a:t> Azure: </a:t>
            </a:r>
            <a:br>
              <a:rPr lang="en-US" altLang="zh-TW" sz="2000" b="1" dirty="0"/>
            </a:br>
            <a:endParaRPr lang="en-US" altLang="zh-TW" sz="2000" b="1" dirty="0"/>
          </a:p>
          <a:p>
            <a:pPr marL="742950" lvl="1" indent="-285750">
              <a:buFont typeface="Wingdings" panose="05000000000000000000" pitchFamily="2" charset="2"/>
              <a:buChar char="ü"/>
            </a:pPr>
            <a:r>
              <a:rPr lang="en-US" altLang="zh-TW" sz="2000" dirty="0"/>
              <a:t>ADO.NET 4.5 (or later) initiates a brief interaction with the Azure cloud, and receives a dynamically identified port number.</a:t>
            </a:r>
          </a:p>
          <a:p>
            <a:pPr marL="742950" lvl="1" indent="-285750">
              <a:buFont typeface="Wingdings" panose="05000000000000000000" pitchFamily="2" charset="2"/>
              <a:buChar char="ü"/>
            </a:pPr>
            <a:r>
              <a:rPr lang="en-US" altLang="zh-TW" sz="2000" dirty="0"/>
              <a:t>The dynamically identified port number is in the range of </a:t>
            </a:r>
            <a:r>
              <a:rPr lang="en-US" altLang="zh-TW" sz="2000" b="1" dirty="0"/>
              <a:t>11000-11999.</a:t>
            </a:r>
          </a:p>
          <a:p>
            <a:endParaRPr lang="en-US" altLang="zh-TW" sz="2000" b="1" dirty="0"/>
          </a:p>
        </p:txBody>
      </p:sp>
    </p:spTree>
    <p:extLst>
      <p:ext uri="{BB962C8B-B14F-4D97-AF65-F5344CB8AC3E}">
        <p14:creationId xmlns:p14="http://schemas.microsoft.com/office/powerpoint/2010/main" val="90839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4312-83BF-4F9F-A01F-ECCBE382C300}"/>
              </a:ext>
            </a:extLst>
          </p:cNvPr>
          <p:cNvSpPr>
            <a:spLocks noGrp="1"/>
          </p:cNvSpPr>
          <p:nvPr>
            <p:ph type="title"/>
          </p:nvPr>
        </p:nvSpPr>
        <p:spPr/>
        <p:txBody>
          <a:bodyPr/>
          <a:lstStyle/>
          <a:p>
            <a:r>
              <a:rPr lang="zh-TW" altLang="en-US" dirty="0"/>
              <a:t>什麼是 </a:t>
            </a:r>
            <a:r>
              <a:rPr lang="en-US" altLang="zh-TW" dirty="0"/>
              <a:t>A</a:t>
            </a:r>
            <a:r>
              <a:rPr lang="en-US" altLang="zh-TW" cap="none" dirty="0"/>
              <a:t>zure</a:t>
            </a:r>
            <a:r>
              <a:rPr lang="en-US" altLang="zh-TW" dirty="0"/>
              <a:t> SQL D</a:t>
            </a:r>
            <a:r>
              <a:rPr lang="en-US" altLang="zh-TW" cap="none" dirty="0"/>
              <a:t>atabase?</a:t>
            </a:r>
            <a:endParaRPr lang="zh-TW" altLang="en-US" dirty="0"/>
          </a:p>
        </p:txBody>
      </p:sp>
      <p:sp>
        <p:nvSpPr>
          <p:cNvPr id="3" name="Slide Number Placeholder 2">
            <a:extLst>
              <a:ext uri="{FF2B5EF4-FFF2-40B4-BE49-F238E27FC236}">
                <a16:creationId xmlns:a16="http://schemas.microsoft.com/office/drawing/2014/main" id="{C3CAFFBB-348A-4F58-B8BC-40B3AB725F3E}"/>
              </a:ext>
            </a:extLst>
          </p:cNvPr>
          <p:cNvSpPr>
            <a:spLocks noGrp="1"/>
          </p:cNvSpPr>
          <p:nvPr>
            <p:ph type="sldNum" sz="quarter" idx="12"/>
          </p:nvPr>
        </p:nvSpPr>
        <p:spPr/>
        <p:txBody>
          <a:bodyPr/>
          <a:lstStyle/>
          <a:p>
            <a:fld id="{48BB047D-A6CD-43AB-96F0-683C726B586B}" type="slidenum">
              <a:rPr lang="en-IN" smtClean="0"/>
              <a:pPr/>
              <a:t>9</a:t>
            </a:fld>
            <a:endParaRPr lang="en-IN" dirty="0"/>
          </a:p>
        </p:txBody>
      </p:sp>
      <p:pic>
        <p:nvPicPr>
          <p:cNvPr id="4" name="Picture 3">
            <a:extLst>
              <a:ext uri="{FF2B5EF4-FFF2-40B4-BE49-F238E27FC236}">
                <a16:creationId xmlns:a16="http://schemas.microsoft.com/office/drawing/2014/main" id="{4995097B-AE23-4037-BFBB-2FD8D2B21CFF}"/>
              </a:ext>
            </a:extLst>
          </p:cNvPr>
          <p:cNvPicPr>
            <a:picLocks noChangeAspect="1"/>
          </p:cNvPicPr>
          <p:nvPr/>
        </p:nvPicPr>
        <p:blipFill>
          <a:blip r:embed="rId3"/>
          <a:stretch>
            <a:fillRect/>
          </a:stretch>
        </p:blipFill>
        <p:spPr>
          <a:xfrm>
            <a:off x="800934" y="2638366"/>
            <a:ext cx="10590131" cy="3245571"/>
          </a:xfrm>
          <a:prstGeom prst="rect">
            <a:avLst/>
          </a:prstGeom>
        </p:spPr>
      </p:pic>
    </p:spTree>
    <p:extLst>
      <p:ext uri="{BB962C8B-B14F-4D97-AF65-F5344CB8AC3E}">
        <p14:creationId xmlns:p14="http://schemas.microsoft.com/office/powerpoint/2010/main" val="2294683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br>
              <a:rPr lang="en-US" sz="5294" dirty="0">
                <a:solidFill>
                  <a:schemeClr val="tx1"/>
                </a:solidFill>
                <a:latin typeface="+mj-lt"/>
                <a:cs typeface="Segoe UI" panose="020B0502040204020203" pitchFamily="34" charset="0"/>
              </a:rPr>
            </a:br>
            <a:r>
              <a:rPr lang="zh-TW" altLang="en-US" sz="5294" dirty="0">
                <a:solidFill>
                  <a:schemeClr val="tx1"/>
                </a:solidFill>
                <a:latin typeface="+mj-lt"/>
                <a:cs typeface="Segoe UI" panose="020B0502040204020203" pitchFamily="34" charset="0"/>
              </a:rPr>
              <a:t>常見問題</a:t>
            </a:r>
            <a:br>
              <a:rPr lang="en-US" sz="5294" dirty="0">
                <a:solidFill>
                  <a:schemeClr val="tx1"/>
                </a:solidFill>
                <a:latin typeface="+mj-lt"/>
                <a:cs typeface="Segoe UI" panose="020B0502040204020203" pitchFamily="34" charset="0"/>
              </a:rPr>
            </a:br>
            <a:endParaRPr lang="en-US" sz="5294" dirty="0">
              <a:solidFill>
                <a:schemeClr val="tx1"/>
              </a:solidFill>
              <a:latin typeface="+mj-lt"/>
              <a:cs typeface="Segoe UI" panose="020B0502040204020203" pitchFamily="34" charset="0"/>
            </a:endParaRPr>
          </a:p>
        </p:txBody>
      </p:sp>
      <p:sp>
        <p:nvSpPr>
          <p:cNvPr id="3" name="Text Placeholder 2"/>
          <p:cNvSpPr>
            <a:spLocks noGrp="1"/>
          </p:cNvSpPr>
          <p:nvPr>
            <p:ph type="body" sz="quarter" idx="12"/>
          </p:nvPr>
        </p:nvSpPr>
        <p:spPr/>
        <p:txBody>
          <a:bodyPr/>
          <a:lstStyle/>
          <a:p>
            <a:pPr marL="457200" indent="-457200">
              <a:buFont typeface="Arial" panose="020B0604020202020204" pitchFamily="34" charset="0"/>
              <a:buChar char="•"/>
            </a:pPr>
            <a:endParaRPr lang="en-US" sz="2800" dirty="0">
              <a:solidFill>
                <a:schemeClr val="bg2">
                  <a:lumMod val="10000"/>
                  <a:lumOff val="90000"/>
                </a:schemeClr>
              </a:solidFill>
            </a:endParaRPr>
          </a:p>
        </p:txBody>
      </p:sp>
    </p:spTree>
    <p:extLst>
      <p:ext uri="{BB962C8B-B14F-4D97-AF65-F5344CB8AC3E}">
        <p14:creationId xmlns:p14="http://schemas.microsoft.com/office/powerpoint/2010/main" val="903069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EC2D-2766-421F-92D5-F894F76764F8}"/>
              </a:ext>
            </a:extLst>
          </p:cNvPr>
          <p:cNvSpPr>
            <a:spLocks noGrp="1"/>
          </p:cNvSpPr>
          <p:nvPr>
            <p:ph type="title"/>
          </p:nvPr>
        </p:nvSpPr>
        <p:spPr>
          <a:xfrm>
            <a:off x="363416" y="246186"/>
            <a:ext cx="11465168" cy="1037492"/>
          </a:xfrm>
        </p:spPr>
        <p:txBody>
          <a:bodyPr/>
          <a:lstStyle/>
          <a:p>
            <a:br>
              <a:rPr lang="en-US" altLang="zh-TW" dirty="0">
                <a:solidFill>
                  <a:srgbClr val="000000"/>
                </a:solidFill>
              </a:rPr>
            </a:br>
            <a:br>
              <a:rPr lang="en-US" altLang="zh-TW" dirty="0">
                <a:solidFill>
                  <a:srgbClr val="000000"/>
                </a:solidFill>
              </a:rPr>
            </a:br>
            <a:br>
              <a:rPr lang="en-US" altLang="zh-TW" dirty="0">
                <a:solidFill>
                  <a:srgbClr val="000000"/>
                </a:solidFill>
              </a:rPr>
            </a:br>
            <a:br>
              <a:rPr lang="en-US" altLang="zh-TW" dirty="0">
                <a:solidFill>
                  <a:srgbClr val="000000"/>
                </a:solidFill>
              </a:rPr>
            </a:br>
            <a:r>
              <a:rPr lang="zh-TW" altLang="en-US" dirty="0">
                <a:solidFill>
                  <a:srgbClr val="000000"/>
                </a:solidFill>
              </a:rPr>
              <a:t>客戶常見問題</a:t>
            </a:r>
            <a:endParaRPr lang="zh-TW" altLang="en-US" dirty="0"/>
          </a:p>
        </p:txBody>
      </p:sp>
      <p:sp>
        <p:nvSpPr>
          <p:cNvPr id="3" name="Slide Number Placeholder 2">
            <a:extLst>
              <a:ext uri="{FF2B5EF4-FFF2-40B4-BE49-F238E27FC236}">
                <a16:creationId xmlns:a16="http://schemas.microsoft.com/office/drawing/2014/main" id="{2B9235A4-3BAC-4EAB-BAF9-A369302C90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B047D-A6CD-43AB-96F0-683C726B586B}" type="slidenum">
              <a:rPr kumimoji="0" lang="en-IN" sz="900" b="0" i="0" u="none" strike="noStrike" kern="1200" cap="none" spc="0" normalizeH="0" baseline="0" noProof="0" smtClean="0">
                <a:ln>
                  <a:noFill/>
                </a:ln>
                <a:solidFill>
                  <a:srgbClr val="7F7F7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IN" sz="900" b="0" i="0" u="none" strike="noStrike" kern="1200" cap="none" spc="0" normalizeH="0" baseline="0" noProof="0" dirty="0">
              <a:ln>
                <a:noFill/>
              </a:ln>
              <a:solidFill>
                <a:srgbClr val="7F7F7F"/>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F35804-0D69-4E9E-AB99-0FA2E9747DC4}"/>
              </a:ext>
            </a:extLst>
          </p:cNvPr>
          <p:cNvSpPr txBox="1"/>
          <p:nvPr/>
        </p:nvSpPr>
        <p:spPr>
          <a:xfrm>
            <a:off x="525930" y="1804894"/>
            <a:ext cx="10554447" cy="4401205"/>
          </a:xfrm>
          <a:prstGeom prst="rect">
            <a:avLst/>
          </a:prstGeom>
          <a:noFill/>
        </p:spPr>
        <p:txBody>
          <a:bodyPr wrap="square" rtlCol="0">
            <a:spAutoFit/>
          </a:bodyPr>
          <a:lstStyle/>
          <a:p>
            <a:pPr marL="285750" indent="-285750">
              <a:buFont typeface="Arial" panose="020B0604020202020204" pitchFamily="34" charset="0"/>
              <a:buChar char="•"/>
            </a:pPr>
            <a:r>
              <a:rPr lang="zh-TW" altLang="en-US" sz="2800" dirty="0"/>
              <a:t>使用者如何設定備份 </a:t>
            </a:r>
            <a:r>
              <a:rPr lang="en-US" altLang="zh-TW" sz="2800" dirty="0"/>
              <a:t>Azure SQL DB?</a:t>
            </a:r>
            <a:r>
              <a:rPr lang="zh-TW" altLang="en-US" sz="2800" dirty="0"/>
              <a:t>備份頻率</a:t>
            </a:r>
            <a:r>
              <a:rPr lang="en-US" altLang="zh-TW" sz="2800" dirty="0"/>
              <a:t>?</a:t>
            </a:r>
          </a:p>
          <a:p>
            <a:pPr marL="285750" indent="-285750">
              <a:buFont typeface="Arial" panose="020B0604020202020204" pitchFamily="34" charset="0"/>
              <a:buChar char="•"/>
            </a:pPr>
            <a:r>
              <a:rPr lang="zh-TW" altLang="en-US" sz="2800" dirty="0"/>
              <a:t>如何還原資料庫</a:t>
            </a:r>
            <a:r>
              <a:rPr lang="en-US" altLang="zh-TW" sz="2800" dirty="0"/>
              <a:t>?</a:t>
            </a:r>
            <a:r>
              <a:rPr lang="zh-TW" altLang="en-US" sz="2800" dirty="0"/>
              <a:t> </a:t>
            </a:r>
            <a:endParaRPr lang="en-US" altLang="zh-TW" sz="2800" dirty="0"/>
          </a:p>
          <a:p>
            <a:pPr marL="285750" indent="-285750">
              <a:buFont typeface="Arial" panose="020B0604020202020204" pitchFamily="34" charset="0"/>
              <a:buChar char="•"/>
            </a:pPr>
            <a:r>
              <a:rPr lang="en-US" altLang="zh-TW" sz="2800" dirty="0"/>
              <a:t>Azure SQL DB HA?</a:t>
            </a:r>
            <a:r>
              <a:rPr lang="zh-TW" altLang="en-US" sz="2800" dirty="0"/>
              <a:t> </a:t>
            </a:r>
            <a:endParaRPr lang="en-US" altLang="zh-TW" sz="2800" dirty="0"/>
          </a:p>
          <a:p>
            <a:pPr marL="285750" indent="-285750">
              <a:buFont typeface="Arial" panose="020B0604020202020204" pitchFamily="34" charset="0"/>
              <a:buChar char="•"/>
            </a:pPr>
            <a:r>
              <a:rPr lang="zh-TW" altLang="en-US" sz="2800" dirty="0"/>
              <a:t>更改定價層會有 </a:t>
            </a:r>
            <a:r>
              <a:rPr lang="en-US" altLang="zh-TW" sz="2800" dirty="0"/>
              <a:t>Downtime</a:t>
            </a:r>
            <a:r>
              <a:rPr lang="zh-TW" altLang="en-US" sz="2800" dirty="0"/>
              <a:t> 嗎</a:t>
            </a:r>
            <a:r>
              <a:rPr lang="en-US" altLang="zh-TW" sz="2800" dirty="0"/>
              <a:t>? </a:t>
            </a:r>
          </a:p>
          <a:p>
            <a:pPr marL="285750" indent="-285750">
              <a:buFont typeface="Arial" panose="020B0604020202020204" pitchFamily="34" charset="0"/>
              <a:buChar char="•"/>
            </a:pPr>
            <a:r>
              <a:rPr lang="en-US" altLang="zh-TW" sz="2800" dirty="0"/>
              <a:t>Azure SQL DB</a:t>
            </a:r>
            <a:r>
              <a:rPr lang="zh-TW" altLang="en-US" sz="2800" dirty="0"/>
              <a:t> 與 </a:t>
            </a:r>
            <a:r>
              <a:rPr lang="en-US" altLang="zh-TW" sz="2800" dirty="0"/>
              <a:t>SQL Managed Instance </a:t>
            </a:r>
            <a:r>
              <a:rPr lang="zh-TW" altLang="en-US" sz="2800" dirty="0"/>
              <a:t>差別</a:t>
            </a:r>
            <a:r>
              <a:rPr lang="en-US" altLang="zh-TW" sz="2800" dirty="0"/>
              <a:t>?</a:t>
            </a:r>
          </a:p>
          <a:p>
            <a:pPr marL="285750" indent="-285750">
              <a:buFont typeface="Arial" panose="020B0604020202020204" pitchFamily="34" charset="0"/>
              <a:buChar char="•"/>
            </a:pPr>
            <a:r>
              <a:rPr lang="zh-TW" altLang="en-US" sz="2800" dirty="0"/>
              <a:t>資源群組 </a:t>
            </a:r>
            <a:r>
              <a:rPr lang="en-US" altLang="zh-TW" sz="2800" dirty="0"/>
              <a:t>(RG)</a:t>
            </a:r>
            <a:r>
              <a:rPr lang="zh-TW" altLang="en-US" sz="2800" dirty="0"/>
              <a:t>或資料庫誤刪怎麼辦</a:t>
            </a:r>
            <a:r>
              <a:rPr lang="en-US" altLang="zh-TW" sz="2800" dirty="0"/>
              <a:t>?</a:t>
            </a:r>
            <a:r>
              <a:rPr lang="zh-TW" altLang="en-US" sz="2800" dirty="0"/>
              <a:t> </a:t>
            </a:r>
            <a:endParaRPr lang="en-US" altLang="zh-TW" sz="2800" dirty="0">
              <a:solidFill>
                <a:srgbClr val="FF0000"/>
              </a:solidFill>
            </a:endParaRPr>
          </a:p>
          <a:p>
            <a:pPr marL="285750" indent="-285750">
              <a:buFont typeface="Arial" panose="020B0604020202020204" pitchFamily="34" charset="0"/>
              <a:buChar char="•"/>
            </a:pPr>
            <a:r>
              <a:rPr lang="en-US" altLang="zh-TW" sz="2800" dirty="0"/>
              <a:t>Azure SQL DB</a:t>
            </a:r>
            <a:r>
              <a:rPr lang="zh-TW" altLang="en-US" sz="2800" dirty="0"/>
              <a:t> 內建是否有</a:t>
            </a:r>
            <a:r>
              <a:rPr lang="en-US" altLang="zh-TW" sz="2800" dirty="0"/>
              <a:t>auto-scale</a:t>
            </a:r>
            <a:r>
              <a:rPr lang="zh-TW" altLang="en-US" sz="2800" dirty="0"/>
              <a:t>功能</a:t>
            </a:r>
            <a:r>
              <a:rPr lang="en-US" altLang="zh-TW" sz="2800" dirty="0"/>
              <a:t>?</a:t>
            </a:r>
            <a:r>
              <a:rPr lang="zh-TW" altLang="en-US" sz="2800" dirty="0"/>
              <a:t> </a:t>
            </a:r>
            <a:endParaRPr lang="en-US" altLang="zh-TW" sz="2800" dirty="0"/>
          </a:p>
          <a:p>
            <a:pPr marL="285750" indent="-285750">
              <a:buFont typeface="Arial" panose="020B0604020202020204" pitchFamily="34" charset="0"/>
              <a:buChar char="•"/>
            </a:pPr>
            <a:r>
              <a:rPr lang="en-US" altLang="zh-TW" sz="2800" dirty="0"/>
              <a:t>Geo-Replication </a:t>
            </a:r>
            <a:r>
              <a:rPr lang="zh-TW" altLang="en-US" sz="2800" dirty="0"/>
              <a:t>是同步</a:t>
            </a:r>
            <a:r>
              <a:rPr lang="en-US" altLang="zh-TW" sz="2800" dirty="0"/>
              <a:t> or</a:t>
            </a:r>
            <a:r>
              <a:rPr lang="zh-TW" altLang="en-US" sz="2800" dirty="0"/>
              <a:t> 非同步模式</a:t>
            </a:r>
            <a:r>
              <a:rPr lang="en-US" altLang="zh-TW" sz="2800" dirty="0"/>
              <a:t>?</a:t>
            </a:r>
            <a:r>
              <a:rPr lang="zh-TW" altLang="en-US" sz="2800" dirty="0"/>
              <a:t> </a:t>
            </a:r>
            <a:endParaRPr lang="en-US" altLang="zh-TW" sz="2800" dirty="0">
              <a:solidFill>
                <a:srgbClr val="0070C0"/>
              </a:solidFill>
            </a:endParaRPr>
          </a:p>
          <a:p>
            <a:pPr marL="285750" indent="-285750">
              <a:buFont typeface="Arial" panose="020B0604020202020204" pitchFamily="34" charset="0"/>
              <a:buChar char="•"/>
            </a:pPr>
            <a:r>
              <a:rPr lang="zh-TW" altLang="en-US" sz="2800" dirty="0"/>
              <a:t>如何監控 </a:t>
            </a:r>
            <a:r>
              <a:rPr lang="en-US" altLang="zh-TW" sz="2800" dirty="0"/>
              <a:t>concurrent request/workers?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14112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3" y="2076033"/>
            <a:ext cx="10831736" cy="1792850"/>
          </a:xfrm>
        </p:spPr>
        <p:txBody>
          <a:bodyPr/>
          <a:lstStyle/>
          <a:p>
            <a:r>
              <a:rPr lang="en-US" altLang="en-US" sz="8800" dirty="0"/>
              <a:t>Thank You!</a:t>
            </a:r>
            <a:br>
              <a:rPr lang="en-US" altLang="en-US" sz="8800" dirty="0"/>
            </a:br>
            <a:endParaRPr lang="en-US" sz="8800" dirty="0"/>
          </a:p>
        </p:txBody>
      </p:sp>
      <p:pic>
        <p:nvPicPr>
          <p:cNvPr id="3" name="Picture 2"/>
          <p:cNvPicPr>
            <a:picLocks noChangeAspect="1"/>
          </p:cNvPicPr>
          <p:nvPr/>
        </p:nvPicPr>
        <p:blipFill>
          <a:blip r:embed="rId3"/>
          <a:stretch>
            <a:fillRect/>
          </a:stretch>
        </p:blipFill>
        <p:spPr>
          <a:xfrm>
            <a:off x="7616776" y="3750805"/>
            <a:ext cx="5348980" cy="3569076"/>
          </a:xfrm>
          <a:prstGeom prst="rect">
            <a:avLst/>
          </a:prstGeom>
        </p:spPr>
      </p:pic>
    </p:spTree>
    <p:extLst>
      <p:ext uri="{BB962C8B-B14F-4D97-AF65-F5344CB8AC3E}">
        <p14:creationId xmlns:p14="http://schemas.microsoft.com/office/powerpoint/2010/main" val="3312583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Custom 12">
      <a:dk1>
        <a:sysClr val="windowText" lastClr="000000"/>
      </a:dk1>
      <a:lt1>
        <a:sysClr val="window" lastClr="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_03_CA - v5" id="{676C8139-D340-432F-9674-2FA823DFFDED}" vid="{F880323A-559C-41C8-8579-8950CC3EC8F8}"/>
    </a:ext>
  </a:extLst>
</a:theme>
</file>

<file path=ppt/theme/theme2.xml><?xml version="1.0" encoding="utf-8"?>
<a:theme xmlns:a="http://schemas.openxmlformats.org/drawingml/2006/main" name="COR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3.xml><?xml version="1.0" encoding="utf-8"?>
<a:theme xmlns:a="http://schemas.openxmlformats.org/drawingml/2006/main" name="DARK BLUE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E3121A06-9DAB-4276-A390-A5096A594C5E}"/>
    </a:ext>
  </a:extLst>
</a:theme>
</file>

<file path=ppt/theme/theme4.xml><?xml version="1.0" encoding="utf-8"?>
<a:theme xmlns:a="http://schemas.openxmlformats.org/drawingml/2006/main" name="5-30664_S4_Q1_FY16_Light_Template">
  <a:themeElements>
    <a:clrScheme name="Custom 4">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78D7"/>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1_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EF0C872-40F0-4E6E-990F-D5B14C42200B}">
  <ds:schemaRefs>
    <ds:schemaRef ds:uri="http://schemas.microsoft.com/sharepoint/v3/contenttype/forms"/>
  </ds:schemaRefs>
</ds:datastoreItem>
</file>

<file path=customXml/itemProps2.xml><?xml version="1.0" encoding="utf-8"?>
<ds:datastoreItem xmlns:ds="http://schemas.openxmlformats.org/officeDocument/2006/customXml" ds:itemID="{C0AAAE00-6035-4595-9AF7-D4D31844EE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388AAE1-610C-4AC3-8008-2C517A489104}">
  <ds:schemaRefs>
    <ds:schemaRef ds:uri="http://schemas.openxmlformats.org/package/2006/metadata/core-properties"/>
    <ds:schemaRef ds:uri="http://purl.org/dc/elements/1.1/"/>
    <ds:schemaRef ds:uri="http://schemas.microsoft.com/office/infopath/2007/PartnerControls"/>
    <ds:schemaRef ds:uri="http://schemas.microsoft.com/sharepoint/v3"/>
    <ds:schemaRef ds:uri="fb0879af-3eba-417a-a55a-ffe6dcd6ca77"/>
    <ds:schemaRef ds:uri="6dc4bcd6-49db-4c07-9060-8acfc67cef9f"/>
    <ds:schemaRef ds:uri="http://schemas.microsoft.com/office/2006/documentManagement/types"/>
    <ds:schemaRef ds:uri="http://purl.org/dc/dcmitype/"/>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5730</Words>
  <Application>Microsoft Office PowerPoint</Application>
  <PresentationFormat>Widescreen</PresentationFormat>
  <Paragraphs>876</Paragraphs>
  <Slides>92</Slides>
  <Notes>91</Notes>
  <HiddenSlides>4</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92</vt:i4>
      </vt:variant>
    </vt:vector>
  </HeadingPairs>
  <TitlesOfParts>
    <vt:vector size="110" baseType="lpstr">
      <vt:lpstr>Arial</vt:lpstr>
      <vt:lpstr>Calibri</vt:lpstr>
      <vt:lpstr>Calibri Light</vt:lpstr>
      <vt:lpstr>Consolas</vt:lpstr>
      <vt:lpstr>Lucida Console</vt:lpstr>
      <vt:lpstr>Segoe UI</vt:lpstr>
      <vt:lpstr>Segoe UI Black</vt:lpstr>
      <vt:lpstr>Segoe UI Light</vt:lpstr>
      <vt:lpstr>Segoe UI Semibold</vt:lpstr>
      <vt:lpstr>Segoe UI Semilight</vt:lpstr>
      <vt:lpstr>Wingdings</vt:lpstr>
      <vt:lpstr>Wingdings 3</vt:lpstr>
      <vt:lpstr>Office Theme</vt:lpstr>
      <vt:lpstr>CORE TEMPLATE</vt:lpstr>
      <vt:lpstr>DARK BLUE TEMPLATE</vt:lpstr>
      <vt:lpstr>5-30664_S4_Q1_FY16_Light_Template</vt:lpstr>
      <vt:lpstr>1_5-30664_S4_Q1_FY16_Light_Template</vt:lpstr>
      <vt:lpstr>9-51052_Microsoft_Ready_Template_Light</vt:lpstr>
      <vt:lpstr>Azure SQL Database -  一日上手實戰營  Daniel Tsai 蔡景鷹 首席技術架構師 微軟軟技術中心 </vt:lpstr>
      <vt:lpstr>Agenda</vt:lpstr>
      <vt:lpstr> 1分鐘搞懂 Azure SQL Database </vt:lpstr>
      <vt:lpstr>Azure sql db (paas)</vt:lpstr>
      <vt:lpstr>Azure 平台的SQL Server 選項</vt:lpstr>
      <vt:lpstr>   檢查點</vt:lpstr>
      <vt:lpstr>Azure 平台的SQL Server 選項</vt:lpstr>
      <vt:lpstr>Microsoft Azure SQL Database Overview </vt:lpstr>
      <vt:lpstr>什麼是 Azure SQL Database?</vt:lpstr>
      <vt:lpstr>    vCore vs. DTU</vt:lpstr>
      <vt:lpstr>基於 DTU 的定價層</vt:lpstr>
      <vt:lpstr>基於 vCore 的定價層</vt:lpstr>
      <vt:lpstr>一般目的服務層 (General purpose)</vt:lpstr>
      <vt:lpstr>無伺服器(Serverless)</vt:lpstr>
      <vt:lpstr>商務關鍵性服務層 (Business Critical)</vt:lpstr>
      <vt:lpstr>PowerPoint Presentation</vt:lpstr>
      <vt:lpstr>Sql database 服務層比較</vt:lpstr>
      <vt:lpstr>自動暫停與繼續</vt:lpstr>
      <vt:lpstr>超大規模(Hyperscale)</vt:lpstr>
      <vt:lpstr>超大規模(Hyperscale)</vt:lpstr>
      <vt:lpstr>Azure 平台的SQL Server 選項</vt:lpstr>
      <vt:lpstr>Lab1:  建立 Azure SQL Database</vt:lpstr>
      <vt:lpstr>Lab2:  建立防火牆規則</vt:lpstr>
      <vt:lpstr>Azure SQL Database IP 防火牆設定</vt:lpstr>
      <vt:lpstr>Lab3:  使用 SSMS 連線到資料庫</vt:lpstr>
      <vt:lpstr>連接和身份驗證</vt:lpstr>
      <vt:lpstr>連接和身份驗證</vt:lpstr>
      <vt:lpstr>連接架構</vt:lpstr>
      <vt:lpstr>連接和身份驗證</vt:lpstr>
      <vt:lpstr>連接和身份驗證</vt:lpstr>
      <vt:lpstr>    系統管理員存取路徑</vt:lpstr>
      <vt:lpstr>額外的特殊角色</vt:lpstr>
      <vt:lpstr>額外的特殊角色</vt:lpstr>
      <vt:lpstr>    非系統管理員存取路徑</vt:lpstr>
      <vt:lpstr>Lab4:  建立資料庫使用者</vt:lpstr>
      <vt:lpstr>什麼是SQL Database 彈性集區？</vt:lpstr>
      <vt:lpstr>什麼是SQL Database 彈性集區？</vt:lpstr>
      <vt:lpstr>Lab5:  建立彈性集區</vt:lpstr>
      <vt:lpstr>Azure SQL Database 重要功能</vt:lpstr>
      <vt:lpstr>資料庫備份</vt:lpstr>
      <vt:lpstr>Point In Time Restore (PITR)</vt:lpstr>
      <vt:lpstr>長期備份保留(LTR)</vt:lpstr>
      <vt:lpstr>長期備份保留(LTR)</vt:lpstr>
      <vt:lpstr>   延伸問題</vt:lpstr>
      <vt:lpstr>放大/縮小</vt:lpstr>
      <vt:lpstr>Lab6:  調整單一資料庫資源</vt:lpstr>
      <vt:lpstr>    Geo-replication (主動式異地複寫)</vt:lpstr>
      <vt:lpstr>    延伸功能: Read Scale-Out</vt:lpstr>
      <vt:lpstr>注意事項</vt:lpstr>
      <vt:lpstr>    SQL Data Sync</vt:lpstr>
      <vt:lpstr>傳統資料庫復原程序</vt:lpstr>
      <vt:lpstr>Accelerated Database Recovery (ADR)</vt:lpstr>
      <vt:lpstr>Microsoft Azure SQL Database安全性</vt:lpstr>
      <vt:lpstr>Azure SQL database安全功能</vt:lpstr>
      <vt:lpstr>稽核</vt:lpstr>
      <vt:lpstr>威脅檢測</vt:lpstr>
      <vt:lpstr>Lab7:  設定資料庫稽核 (Auditing)</vt:lpstr>
      <vt:lpstr>   Always Encrypted </vt:lpstr>
      <vt:lpstr>Always Encrypted</vt:lpstr>
      <vt:lpstr>Always Encrypted</vt:lpstr>
      <vt:lpstr>Always Encrypted</vt:lpstr>
      <vt:lpstr>PowerPoint Presentation</vt:lpstr>
      <vt:lpstr> SQL Database Managed Instance (MI)  </vt:lpstr>
      <vt:lpstr>什麼是 SQL Database Managed Instance?</vt:lpstr>
      <vt:lpstr>連接性</vt:lpstr>
      <vt:lpstr>從內部部署(On-Prem)連接到Managed Instance</vt:lpstr>
      <vt:lpstr>  Managed Instance 支援的SQL 功能</vt:lpstr>
      <vt:lpstr>Azure SQL DB vs. MI</vt:lpstr>
      <vt:lpstr>備份/還原</vt:lpstr>
      <vt:lpstr>Demo: Connect to a MI from  on-premises and jumpbox on Azure</vt:lpstr>
      <vt:lpstr> 如何監控效能 - 工具介紹 </vt:lpstr>
      <vt:lpstr>管理檔案空間</vt:lpstr>
      <vt:lpstr>監控資源使用</vt:lpstr>
      <vt:lpstr>   How to View Use Related to Tier Limits?</vt:lpstr>
      <vt:lpstr>    Azure Portal Tools</vt:lpstr>
      <vt:lpstr>    效能建議 (Performance recommendations)</vt:lpstr>
      <vt:lpstr>    效能建議 - 查詢參數化</vt:lpstr>
      <vt:lpstr>    查詢效能深入解析 (Query Performance Insight)</vt:lpstr>
      <vt:lpstr>    查詢存放區 (Query Store)</vt:lpstr>
      <vt:lpstr>    查詢存放區 (Query Store) 組態最佳化</vt:lpstr>
      <vt:lpstr>查詢存放區 (Query Store) 組態最佳化</vt:lpstr>
      <vt:lpstr>Lab8:  使用 Azure Portal 工具監控效能</vt:lpstr>
      <vt:lpstr>Lab9:  使用查詢存放區 (Query Store)  監控效能</vt:lpstr>
      <vt:lpstr>使用 DMV 監控 Azure SQL Database  </vt:lpstr>
      <vt:lpstr> Lesson Learned </vt:lpstr>
      <vt:lpstr>    CPU High on readable secondary</vt:lpstr>
      <vt:lpstr>    CPU High on readable secondary</vt:lpstr>
      <vt:lpstr>Data Lag on readable secondary</vt:lpstr>
      <vt:lpstr>Why Azure vm cannot connect sql database?</vt:lpstr>
      <vt:lpstr> 常見問題 </vt:lpstr>
      <vt:lpstr>    客戶常見問題</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2019-08-03T07:29:55Z</dcterms:created>
  <dcterms:modified xsi:type="dcterms:W3CDTF">2023-03-21T01:24:24Z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jotu@microsoft.com</vt:lpwstr>
  </property>
  <property fmtid="{D5CDD505-2E9C-101B-9397-08002B2CF9AE}" pid="5" name="MSIP_Label_f42aa342-8706-4288-bd11-ebb85995028c_SetDate">
    <vt:lpwstr>2019-08-03T07:33:53.9335501Z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83f265a6-880a-488a-9d3e-bf92d2934652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